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9" r:id="rId3"/>
    <p:sldId id="334" r:id="rId4"/>
    <p:sldId id="331" r:id="rId5"/>
    <p:sldId id="335" r:id="rId6"/>
    <p:sldId id="272" r:id="rId7"/>
    <p:sldId id="321" r:id="rId8"/>
    <p:sldId id="302" r:id="rId9"/>
    <p:sldId id="279" r:id="rId10"/>
    <p:sldId id="280" r:id="rId11"/>
    <p:sldId id="325" r:id="rId12"/>
    <p:sldId id="304" r:id="rId13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5884" autoAdjust="0"/>
  </p:normalViewPr>
  <p:slideViewPr>
    <p:cSldViewPr snapToGrid="0">
      <p:cViewPr varScale="1">
        <p:scale>
          <a:sx n="79" d="100"/>
          <a:sy n="79" d="100"/>
        </p:scale>
        <p:origin x="114" y="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350" y="38"/>
      </p:cViewPr>
      <p:guideLst>
        <p:guide orient="horz" pos="2910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C9488-007A-4AD9-A0C1-567C773D75A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588"/>
            <a:ext cx="5564188" cy="3638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BB123-2AE5-481D-8511-5C983ADA2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446588"/>
            <a:ext cx="6347459" cy="3996372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64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8838" y="1216025"/>
            <a:ext cx="55419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2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4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8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2880" y="4446588"/>
            <a:ext cx="6492240" cy="4064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8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32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1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2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684B-A3DE-4BD4-A58A-36B96915528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1201738"/>
            <a:ext cx="5541963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85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1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B123-2AE5-481D-8511-5C983ADA29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9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8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3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4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1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4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DD5C-7D09-426E-8CB2-BF3BAA9335E5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E9054-85FD-46A6-B114-EE11F75DC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stone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phhp.buffalo.edu/cat/kt4tt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ebcache.googleusercontent.com/search?q=cache:Kg6VsiJoNZAJ:partners.niehs.nih.gov/assets/docs/draft_translational_research_framework_508.pdf+&amp;cd=2&amp;hl=en&amp;ct=clnk&amp;gl=us" TargetMode="External"/><Relationship Id="rId3" Type="http://schemas.openxmlformats.org/officeDocument/2006/relationships/hyperlink" Target="mailto:NIDILRR-announcements@naric.com" TargetMode="External"/><Relationship Id="rId7" Type="http://schemas.openxmlformats.org/officeDocument/2006/relationships/hyperlink" Target="https://ncats.nih.gov/translation/spectrum" TargetMode="External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mplementationscience.com/content/5/1/9" TargetMode="External"/><Relationship Id="rId11" Type="http://schemas.openxmlformats.org/officeDocument/2006/relationships/hyperlink" Target="https://www.atia.org/wp-content/uploads/2015/10/ATOBV9N1.pdf" TargetMode="External"/><Relationship Id="rId5" Type="http://schemas.openxmlformats.org/officeDocument/2006/relationships/hyperlink" Target="http://www.implementationscience.com/content/8/1/21" TargetMode="External"/><Relationship Id="rId10" Type="http://schemas.openxmlformats.org/officeDocument/2006/relationships/hyperlink" Target="http://journals.sagepub.com/doi/full/10.1177/2050312114554331" TargetMode="External"/><Relationship Id="rId4" Type="http://schemas.openxmlformats.org/officeDocument/2006/relationships/hyperlink" Target="http://www.cihr-irsc.gc.ca/e/29418.html" TargetMode="External"/><Relationship Id="rId9" Type="http://schemas.openxmlformats.org/officeDocument/2006/relationships/hyperlink" Target="http://www.implementationscience.com/content/7/1/44/abstrac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stone@buffalo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phhp.buffalo.edu/cat/kt4t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hhp.buffalo.edu/cat/kt4tt/best-practices/need-to-knowledge-ntk-mode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sphhp.buffalo.edu/cat/kt4tt/projects/development-projects/technology-transfer-planning-templat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011680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>
              <a:lnSpc>
                <a:spcPts val="4200"/>
              </a:lnSpc>
            </a:pP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A prospective study of the translational process in the technology development and transfer projects of</a:t>
            </a:r>
            <a:br>
              <a:rPr lang="en-US" sz="3200" b="1" dirty="0" smtClean="0">
                <a:solidFill>
                  <a:schemeClr val="bg2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NIDILRR’s technology grantees: a qualitative </a:t>
            </a:r>
            <a:r>
              <a:rPr lang="en-US" sz="3200" b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tudy </a:t>
            </a:r>
            <a:r>
              <a:rPr lang="en-US" sz="3200" b="1" dirty="0">
                <a:solidFill>
                  <a:schemeClr val="bg2"/>
                </a:solidFill>
                <a:latin typeface="+mn-lt"/>
              </a:rPr>
              <a:t>in </a:t>
            </a:r>
            <a:r>
              <a:rPr lang="en-US" sz="3200" b="1" dirty="0" smtClean="0">
                <a:solidFill>
                  <a:schemeClr val="bg2"/>
                </a:solidFill>
                <a:latin typeface="+mn-lt"/>
              </a:rPr>
              <a:t>progress</a:t>
            </a:r>
            <a:endParaRPr lang="en-US" sz="3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766" y="2296160"/>
            <a:ext cx="10972800" cy="4297680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en-US" sz="3000" i="1" dirty="0" smtClean="0"/>
          </a:p>
          <a:p>
            <a:r>
              <a:rPr lang="en-US" sz="3600" b="1" dirty="0" smtClean="0">
                <a:solidFill>
                  <a:schemeClr val="accent1"/>
                </a:solidFill>
              </a:rPr>
              <a:t>Presenter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  <a:r>
              <a:rPr lang="en-US" sz="3800" b="1" dirty="0" smtClean="0">
                <a:solidFill>
                  <a:srgbClr val="C00000"/>
                </a:solidFill>
              </a:rPr>
              <a:t> Vathsala Stone</a:t>
            </a:r>
          </a:p>
          <a:p>
            <a:r>
              <a:rPr lang="en-US" sz="3400" b="1" dirty="0" smtClean="0">
                <a:hlinkClick r:id="rId3"/>
              </a:rPr>
              <a:t>vstone@buffalo.edu</a:t>
            </a:r>
            <a:endParaRPr lang="en-US" sz="3400" b="1" dirty="0" smtClean="0"/>
          </a:p>
          <a:p>
            <a:endParaRPr lang="en-US" sz="3400" b="1" dirty="0"/>
          </a:p>
          <a:p>
            <a:r>
              <a:rPr lang="en-US" sz="3200" b="1" dirty="0" smtClean="0"/>
              <a:t>Center on Knowledge Translation for Technology Transfer (KT4TT)</a:t>
            </a:r>
          </a:p>
          <a:p>
            <a:r>
              <a:rPr lang="en-US" sz="3200" b="1" dirty="0" smtClean="0"/>
              <a:t> University at Buffalo, NY</a:t>
            </a:r>
          </a:p>
          <a:p>
            <a:r>
              <a:rPr lang="en-US" sz="3200" b="1" dirty="0">
                <a:hlinkClick r:id="rId4"/>
              </a:rPr>
              <a:t>http://sphhp.buffalo.edu/cat/kt4tt.html</a:t>
            </a:r>
            <a:endParaRPr lang="en-US" sz="3200" b="1" dirty="0"/>
          </a:p>
          <a:p>
            <a:endParaRPr lang="en-US" sz="3200" b="1" dirty="0" smtClean="0"/>
          </a:p>
          <a:p>
            <a:r>
              <a:rPr lang="en-US" sz="2600" b="1" dirty="0" smtClean="0">
                <a:solidFill>
                  <a:srgbClr val="002060"/>
                </a:solidFill>
              </a:rPr>
              <a:t>Presented for the panel - “</a:t>
            </a:r>
            <a:r>
              <a:rPr lang="en-US" sz="2600" b="1" dirty="0">
                <a:solidFill>
                  <a:srgbClr val="002060"/>
                </a:solidFill>
              </a:rPr>
              <a:t>Bench to Bedside and Beyond”</a:t>
            </a:r>
          </a:p>
          <a:p>
            <a:r>
              <a:rPr lang="en-US" sz="2600" b="1" dirty="0" smtClean="0">
                <a:solidFill>
                  <a:srgbClr val="002060"/>
                </a:solidFill>
              </a:rPr>
              <a:t>AEA </a:t>
            </a:r>
            <a:r>
              <a:rPr lang="en-US" sz="2600" b="1" dirty="0">
                <a:solidFill>
                  <a:srgbClr val="002060"/>
                </a:solidFill>
              </a:rPr>
              <a:t>Annual Meeting, November 10, 2017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405" y="680098"/>
            <a:ext cx="11735190" cy="56784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31775" lvl="0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/>
              <a:t>ACL/NIDILRR </a:t>
            </a:r>
            <a:r>
              <a:rPr lang="en-US" sz="1200" dirty="0"/>
              <a:t>(2017). </a:t>
            </a:r>
            <a:r>
              <a:rPr lang="en-US" sz="1200" u="sng" dirty="0"/>
              <a:t>Draft Long-Range Plan for the period 2018-2023</a:t>
            </a:r>
            <a:r>
              <a:rPr lang="en-US" sz="1200" dirty="0"/>
              <a:t>. PDF Document for public comments (pp.1-33). Retrieved through </a:t>
            </a:r>
            <a:r>
              <a:rPr lang="en-US" sz="1200" u="sng" dirty="0">
                <a:hlinkClick r:id="rId3"/>
              </a:rPr>
              <a:t>NIDILRR-announcements@naric.com</a:t>
            </a:r>
            <a:r>
              <a:rPr lang="en-US" sz="1200" dirty="0"/>
              <a:t>, January 19, 2017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cs typeface="Times New Roman" pitchFamily="18" charset="0"/>
              </a:rPr>
              <a:t>CIHR</a:t>
            </a:r>
            <a:r>
              <a:rPr lang="en-US" sz="1200" dirty="0">
                <a:cs typeface="Times New Roman" pitchFamily="18" charset="0"/>
              </a:rPr>
              <a:t>. </a:t>
            </a:r>
            <a:r>
              <a:rPr lang="en-US" sz="1200" i="1" dirty="0">
                <a:cs typeface="Times New Roman" pitchFamily="18" charset="0"/>
              </a:rPr>
              <a:t>About knowledge translation. </a:t>
            </a:r>
            <a:r>
              <a:rPr lang="en-US" sz="1200" dirty="0">
                <a:cs typeface="Times New Roman" pitchFamily="18" charset="0"/>
              </a:rPr>
              <a:t>Retrieved October 25, 2009, from</a:t>
            </a:r>
            <a:r>
              <a:rPr lang="en-US" sz="1200" u="sng" dirty="0">
                <a:cs typeface="Times New Roman" pitchFamily="18" charset="0"/>
                <a:hlinkClick r:id="rId4"/>
              </a:rPr>
              <a:t> http://</a:t>
            </a:r>
            <a:r>
              <a:rPr lang="en-US" sz="1200" u="sng" dirty="0" smtClean="0">
                <a:cs typeface="Times New Roman" pitchFamily="18" charset="0"/>
                <a:hlinkClick r:id="rId4"/>
              </a:rPr>
              <a:t>www.cihr-irsc.gc.ca/e/29418.html</a:t>
            </a:r>
            <a:endParaRPr lang="en-US" sz="1200" u="sng" dirty="0" smtClean="0"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/>
              <a:t>Flagg, J.L., Lane, J.P., &amp; Lockett M.M.  </a:t>
            </a:r>
            <a:r>
              <a:rPr lang="en-US" sz="1200" dirty="0">
                <a:hlinkClick r:id="rId5" tooltip="This link opens a page in a new window or tab."/>
              </a:rPr>
              <a:t>Need to Knowledge (NtK) Model: an evidence-based framework for generating technological innovations with socio-economic impacts</a:t>
            </a:r>
            <a:r>
              <a:rPr lang="en-US" sz="1200" dirty="0"/>
              <a:t>, </a:t>
            </a:r>
            <a:r>
              <a:rPr lang="en-US" sz="1200" i="1" dirty="0"/>
              <a:t> Implementation Science 2013</a:t>
            </a:r>
            <a:r>
              <a:rPr lang="en-US" sz="1200" dirty="0"/>
              <a:t>, </a:t>
            </a:r>
            <a:r>
              <a:rPr lang="en-US" sz="1200" b="1" dirty="0"/>
              <a:t>8</a:t>
            </a:r>
            <a:r>
              <a:rPr lang="en-US" sz="1200" dirty="0"/>
              <a:t>:21.</a:t>
            </a:r>
            <a:endParaRPr lang="en-US" sz="1200" u="sng" dirty="0"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>
                <a:cs typeface="Times New Roman" pitchFamily="18" charset="0"/>
              </a:rPr>
              <a:t>Graham, I.D., Logan, J., Harrison, M.B., Straus, S.E., </a:t>
            </a:r>
            <a:r>
              <a:rPr lang="en-US" sz="1200" dirty="0" err="1">
                <a:cs typeface="Times New Roman" pitchFamily="18" charset="0"/>
              </a:rPr>
              <a:t>Tetroe</a:t>
            </a:r>
            <a:r>
              <a:rPr lang="en-US" sz="1200" dirty="0">
                <a:cs typeface="Times New Roman" pitchFamily="18" charset="0"/>
              </a:rPr>
              <a:t>, J., Caswell, W., &amp; Robinson, N. (2006). Lost in translation: time for a map? </a:t>
            </a:r>
            <a:r>
              <a:rPr lang="en-US" sz="1200" i="1" dirty="0">
                <a:cs typeface="Times New Roman" pitchFamily="18" charset="0"/>
              </a:rPr>
              <a:t>The Journal of Continuing Education in the Health Professions, 26</a:t>
            </a:r>
            <a:r>
              <a:rPr lang="en-US" sz="1200" dirty="0">
                <a:cs typeface="Times New Roman" pitchFamily="18" charset="0"/>
              </a:rPr>
              <a:t>(1), 13-24.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>
                <a:cs typeface="Times New Roman" pitchFamily="18" charset="0"/>
              </a:rPr>
              <a:t>Lane</a:t>
            </a:r>
            <a:r>
              <a:rPr lang="en-US" sz="1200" dirty="0">
                <a:cs typeface="Times New Roman" pitchFamily="18" charset="0"/>
              </a:rPr>
              <a:t>, J.P. &amp; Flagg, J.L. (2010). </a:t>
            </a:r>
            <a:r>
              <a:rPr lang="en-GB" sz="1200" i="1" dirty="0">
                <a:cs typeface="Times New Roman" pitchFamily="18" charset="0"/>
              </a:rPr>
              <a:t>Translating three states of knowledge: Discovery, invention &amp; innovation. </a:t>
            </a:r>
            <a:r>
              <a:rPr lang="en-GB" sz="1200" dirty="0">
                <a:cs typeface="Times New Roman" pitchFamily="18" charset="0"/>
              </a:rPr>
              <a:t>Implementation Science. </a:t>
            </a:r>
            <a:r>
              <a:rPr lang="en-US" sz="1200" dirty="0">
                <a:cs typeface="Times New Roman" pitchFamily="18" charset="0"/>
                <a:hlinkClick r:id="rId6"/>
              </a:rPr>
              <a:t>http://</a:t>
            </a:r>
            <a:r>
              <a:rPr lang="en-US" sz="1200" dirty="0" smtClean="0">
                <a:cs typeface="Times New Roman" pitchFamily="18" charset="0"/>
                <a:hlinkClick r:id="rId6"/>
              </a:rPr>
              <a:t>www.implementationscience.com/content/5/1/9</a:t>
            </a:r>
            <a:endParaRPr lang="en-US" sz="1200" dirty="0">
              <a:cs typeface="Times New Roman" pitchFamily="18" charset="0"/>
            </a:endParaRP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>
                <a:cs typeface="Times New Roman" pitchFamily="18" charset="0"/>
              </a:rPr>
              <a:t>NCATS/NIH (2015). </a:t>
            </a:r>
            <a:r>
              <a:rPr lang="en-US" sz="1200" u="sng" dirty="0">
                <a:hlinkClick r:id="rId7"/>
              </a:rPr>
              <a:t>https://</a:t>
            </a:r>
            <a:r>
              <a:rPr lang="en-US" sz="1200" u="sng" dirty="0" smtClean="0">
                <a:hlinkClick r:id="rId7"/>
              </a:rPr>
              <a:t>ncats.nih.gov/translation/spectrum</a:t>
            </a:r>
            <a:r>
              <a:rPr lang="en-US" sz="1200" u="sng" dirty="0" smtClean="0"/>
              <a:t>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cs typeface="Times New Roman" pitchFamily="18" charset="0"/>
              </a:rPr>
              <a:t>NIEHS </a:t>
            </a:r>
            <a:r>
              <a:rPr lang="en-US" sz="1200" dirty="0">
                <a:cs typeface="Times New Roman" pitchFamily="18" charset="0"/>
              </a:rPr>
              <a:t>(2016</a:t>
            </a:r>
            <a:r>
              <a:rPr lang="en-US" sz="1200" dirty="0" smtClean="0">
                <a:cs typeface="Times New Roman" pitchFamily="18" charset="0"/>
              </a:rPr>
              <a:t>). Draft Translational Research Framework for Environmental Health Sciences. retrieved from </a:t>
            </a:r>
            <a:r>
              <a:rPr lang="en-US" sz="1200" i="1" dirty="0" smtClean="0"/>
              <a:t>partners.niehs.nih.gov/assets/docs/draft_translational_research_framework_508.pdf </a:t>
            </a:r>
            <a:r>
              <a:rPr lang="en-US" sz="1200" dirty="0" smtClean="0">
                <a:hlinkClick r:id="rId8"/>
              </a:rPr>
              <a:t>Cached</a:t>
            </a:r>
            <a:r>
              <a:rPr lang="en-US" sz="1200" dirty="0" smtClean="0"/>
              <a:t> Aug 30, 2016 </a:t>
            </a:r>
            <a:endParaRPr lang="en-US" sz="1200" dirty="0" smtClean="0">
              <a:cs typeface="Times New Roman" pitchFamily="18" charset="0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>
                <a:cs typeface="Times New Roman" pitchFamily="18" charset="0"/>
              </a:rPr>
              <a:t> Stake, R (1995). </a:t>
            </a:r>
            <a:r>
              <a:rPr lang="en-US" sz="1200" dirty="0" smtClean="0"/>
              <a:t>The </a:t>
            </a:r>
            <a:r>
              <a:rPr lang="en-US" sz="1200" dirty="0"/>
              <a:t>art of </a:t>
            </a:r>
            <a:r>
              <a:rPr lang="en-US" sz="1200" i="1" dirty="0"/>
              <a:t>case study</a:t>
            </a:r>
            <a:r>
              <a:rPr lang="en-US" sz="1200" dirty="0"/>
              <a:t> </a:t>
            </a:r>
            <a:r>
              <a:rPr lang="en-US" sz="1200" dirty="0" smtClean="0"/>
              <a:t>research. </a:t>
            </a:r>
            <a:r>
              <a:rPr lang="en-US" sz="1200" dirty="0" smtClean="0">
                <a:solidFill>
                  <a:srgbClr val="C00000"/>
                </a:solidFill>
              </a:rPr>
              <a:t>(pp</a:t>
            </a:r>
            <a:r>
              <a:rPr lang="en-US" sz="1200" dirty="0">
                <a:solidFill>
                  <a:srgbClr val="C00000"/>
                </a:solidFill>
              </a:rPr>
              <a:t>. 49-68). </a:t>
            </a:r>
            <a:r>
              <a:rPr lang="en-US" sz="1200" dirty="0"/>
              <a:t>Thousand Oaks, CA: </a:t>
            </a:r>
            <a:r>
              <a:rPr lang="en-US" sz="1200" dirty="0" smtClean="0"/>
              <a:t>Sage</a:t>
            </a:r>
          </a:p>
          <a:p>
            <a:pPr marL="228600" lvl="0" indent="-2286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/>
              <a:t>Stake</a:t>
            </a:r>
            <a:r>
              <a:rPr lang="en-US" sz="1200" dirty="0"/>
              <a:t>, R (2003). Case Studies. In: </a:t>
            </a:r>
            <a:r>
              <a:rPr lang="en-US" sz="1200" dirty="0" err="1"/>
              <a:t>Denzin</a:t>
            </a:r>
            <a:r>
              <a:rPr lang="en-US" sz="1200" dirty="0"/>
              <a:t>, N. K &amp; Lincoln, Y.(2003) (Eds.) Strategies of Qualitative Inquiry (2</a:t>
            </a:r>
            <a:r>
              <a:rPr lang="en-US" sz="1200" baseline="30000" dirty="0"/>
              <a:t>nd</a:t>
            </a:r>
            <a:r>
              <a:rPr lang="en-US" sz="1200" dirty="0"/>
              <a:t>. Ed.).Thousand Oaks: Sage. (pp.134-164)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Stone</a:t>
            </a:r>
            <a:r>
              <a:rPr lang="en-US" sz="1200" dirty="0"/>
              <a:t>, V.I., &amp; Lane, </a:t>
            </a:r>
            <a:r>
              <a:rPr lang="en-US" sz="1200" dirty="0" smtClean="0"/>
              <a:t>J.P</a:t>
            </a:r>
            <a:r>
              <a:rPr lang="en-US" sz="1200" dirty="0"/>
              <a:t>.  </a:t>
            </a:r>
            <a:r>
              <a:rPr lang="en-US" sz="1200" dirty="0">
                <a:hlinkClick r:id="rId9" tooltip="This link opens a page in a new window or tab."/>
              </a:rPr>
              <a:t>Modeling technology innovation: How science, engineering, and industry methods can combine to generate beneficial socioeconomic impacts</a:t>
            </a:r>
            <a:r>
              <a:rPr lang="en-US" sz="1200" dirty="0"/>
              <a:t>, </a:t>
            </a:r>
            <a:r>
              <a:rPr lang="en-US" sz="1200" i="1" dirty="0"/>
              <a:t>Implementation Science</a:t>
            </a:r>
            <a:r>
              <a:rPr lang="en-US" sz="1200" dirty="0"/>
              <a:t>, 2012, </a:t>
            </a:r>
            <a:r>
              <a:rPr lang="en-US" sz="1200" b="1" dirty="0"/>
              <a:t>7</a:t>
            </a:r>
            <a:r>
              <a:rPr lang="en-US" sz="1200" dirty="0"/>
              <a:t>:44</a:t>
            </a:r>
            <a:r>
              <a:rPr lang="en-US" sz="1200" dirty="0" smtClean="0"/>
              <a:t>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Stone</a:t>
            </a:r>
            <a:r>
              <a:rPr lang="en-US" sz="1200" dirty="0"/>
              <a:t>, et al. (2014). </a:t>
            </a:r>
            <a:r>
              <a:rPr lang="en-US" sz="1200" u="sng" dirty="0">
                <a:hlinkClick r:id="rId10" tooltip="This link opens a page in a new window or tab."/>
              </a:rPr>
              <a:t>Development of a measure of knowledge use by stakeholders in rehabilitation technology</a:t>
            </a:r>
            <a:r>
              <a:rPr lang="en-US" sz="1200" u="sng" dirty="0"/>
              <a:t>. </a:t>
            </a:r>
            <a:r>
              <a:rPr lang="en-US" sz="1200" i="1" dirty="0"/>
              <a:t>Sage Open Medicine</a:t>
            </a:r>
            <a:r>
              <a:rPr lang="en-US" sz="1200" dirty="0"/>
              <a:t>, 2014, </a:t>
            </a:r>
            <a:r>
              <a:rPr lang="en-US" sz="1200" b="1" dirty="0"/>
              <a:t>2, </a:t>
            </a:r>
            <a:r>
              <a:rPr lang="en-US" sz="1200" dirty="0"/>
              <a:t>1-19.</a:t>
            </a:r>
            <a:r>
              <a:rPr lang="en-US" sz="1200" b="1" dirty="0"/>
              <a:t> </a:t>
            </a:r>
            <a:r>
              <a:rPr lang="en-US" sz="1200" dirty="0"/>
              <a:t>[SA1]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 Stone</a:t>
            </a:r>
            <a:r>
              <a:rPr lang="en-US" sz="1200" dirty="0"/>
              <a:t>, et al.  (2015). Effectively Communicating Knowledge to Assistive Technology Stakeholders: Three Randomized Controlled Case Studies In: </a:t>
            </a:r>
            <a:r>
              <a:rPr lang="en-US" sz="1200" dirty="0">
                <a:hlinkClick r:id="rId11" tooltip="This link will download a file."/>
              </a:rPr>
              <a:t>Focused Issue: Knowledge Translation and Technology Transfer in Assistive Technology</a:t>
            </a:r>
            <a:r>
              <a:rPr lang="en-US" sz="1200" dirty="0"/>
              <a:t>,  </a:t>
            </a:r>
            <a:r>
              <a:rPr lang="en-US" sz="1200" i="1" dirty="0"/>
              <a:t>Assistive Technology Outcomes and Benefits</a:t>
            </a:r>
            <a:r>
              <a:rPr lang="en-US" sz="1200" dirty="0"/>
              <a:t>, Winter 2015, </a:t>
            </a:r>
            <a:r>
              <a:rPr lang="en-US" sz="1200" b="1" dirty="0"/>
              <a:t>9</a:t>
            </a:r>
            <a:r>
              <a:rPr lang="en-US" sz="1200" dirty="0"/>
              <a:t>(1</a:t>
            </a:r>
            <a:r>
              <a:rPr lang="en-US" sz="1200" dirty="0" smtClean="0"/>
              <a:t>).</a:t>
            </a:r>
          </a:p>
          <a:p>
            <a:pPr marL="228600" indent="-22860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err="1" smtClean="0">
                <a:cs typeface="Times New Roman" pitchFamily="18" charset="0"/>
              </a:rPr>
              <a:t>Sudsawad</a:t>
            </a:r>
            <a:r>
              <a:rPr lang="en-US" sz="1200" dirty="0">
                <a:cs typeface="Times New Roman" pitchFamily="18" charset="0"/>
              </a:rPr>
              <a:t>, P 2007. </a:t>
            </a:r>
            <a:r>
              <a:rPr lang="en-US" sz="1200" i="1" dirty="0">
                <a:cs typeface="Times New Roman" pitchFamily="18" charset="0"/>
              </a:rPr>
              <a:t>Knowledge Translation: Introduction to Models, Strategies, and Measures.</a:t>
            </a:r>
            <a:r>
              <a:rPr lang="en-US" sz="1200" dirty="0">
                <a:cs typeface="Times New Roman" pitchFamily="18" charset="0"/>
              </a:rPr>
              <a:t> Austin: Southwest Educational Development Laboratory, National Center for the Dissemination of Disability Research.  (p.4; 21-22</a:t>
            </a:r>
            <a:r>
              <a:rPr lang="en-US" sz="1200" dirty="0" smtClean="0">
                <a:cs typeface="Times New Roman" pitchFamily="18" charset="0"/>
              </a:rPr>
              <a:t>)</a:t>
            </a:r>
          </a:p>
          <a:p>
            <a:pPr marL="228600" lvl="0" indent="-2286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/>
              <a:t>USDE (2006). NIDRR Logic Model: Targeted Outcomes Arenas. Federal Register/Vol. No. 31, February 15, 2006.: Appendix 2.</a:t>
            </a:r>
          </a:p>
          <a:p>
            <a:pPr marL="228600" lvl="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>
                <a:cs typeface="Times New Roman" pitchFamily="18" charset="0"/>
              </a:rPr>
              <a:t>Wholey</a:t>
            </a:r>
            <a:r>
              <a:rPr lang="en-US" sz="1200" dirty="0">
                <a:cs typeface="Times New Roman" pitchFamily="18" charset="0"/>
              </a:rPr>
              <a:t> J S., </a:t>
            </a:r>
            <a:r>
              <a:rPr lang="en-US" sz="1200" dirty="0" err="1">
                <a:cs typeface="Times New Roman" pitchFamily="18" charset="0"/>
              </a:rPr>
              <a:t>Hatry</a:t>
            </a:r>
            <a:r>
              <a:rPr lang="en-US" sz="1200" dirty="0">
                <a:cs typeface="Times New Roman" pitchFamily="18" charset="0"/>
              </a:rPr>
              <a:t> H P., and Newcomer, K E (eds.) (2004). </a:t>
            </a:r>
            <a:r>
              <a:rPr lang="en-US" sz="1200" i="1" dirty="0">
                <a:cs typeface="Times New Roman" pitchFamily="18" charset="0"/>
              </a:rPr>
              <a:t>Handbook of Practical Program Evaluation,</a:t>
            </a:r>
            <a:r>
              <a:rPr lang="en-US" sz="1200" dirty="0">
                <a:cs typeface="Times New Roman" pitchFamily="18" charset="0"/>
              </a:rPr>
              <a:t> San Francisco: </a:t>
            </a:r>
            <a:r>
              <a:rPr lang="en-US" sz="1200" dirty="0" err="1">
                <a:cs typeface="Times New Roman" pitchFamily="18" charset="0"/>
              </a:rPr>
              <a:t>Jossey</a:t>
            </a:r>
            <a:r>
              <a:rPr lang="en-US" sz="1200" dirty="0">
                <a:cs typeface="Times New Roman" pitchFamily="18" charset="0"/>
              </a:rPr>
              <a:t>-Bass. </a:t>
            </a:r>
            <a:endParaRPr lang="en-US" sz="1200" dirty="0" smtClean="0">
              <a:cs typeface="Times New Roman" pitchFamily="18" charset="0"/>
            </a:endParaRP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cs typeface="Times New Roman" pitchFamily="18" charset="0"/>
              </a:rPr>
              <a:t>Weiss</a:t>
            </a:r>
            <a:r>
              <a:rPr lang="en-US" sz="1200" dirty="0">
                <a:cs typeface="Times New Roman" pitchFamily="18" charset="0"/>
              </a:rPr>
              <a:t>, C H (1979). The Many Meanings of Research Utilization. </a:t>
            </a:r>
            <a:r>
              <a:rPr lang="en-US" sz="1200" i="1" dirty="0">
                <a:cs typeface="Times New Roman" pitchFamily="18" charset="0"/>
              </a:rPr>
              <a:t>Public Administration Review</a:t>
            </a:r>
            <a:r>
              <a:rPr lang="en-US" sz="1200" dirty="0">
                <a:cs typeface="Times New Roman" pitchFamily="18" charset="0"/>
              </a:rPr>
              <a:t>, </a:t>
            </a:r>
            <a:r>
              <a:rPr lang="en-US" sz="1200" b="1" dirty="0">
                <a:cs typeface="Times New Roman" pitchFamily="18" charset="0"/>
              </a:rPr>
              <a:t>39</a:t>
            </a:r>
            <a:r>
              <a:rPr lang="en-US" sz="1200" dirty="0">
                <a:cs typeface="Times New Roman" pitchFamily="18" charset="0"/>
              </a:rPr>
              <a:t>(5): 426-431.</a:t>
            </a:r>
            <a:r>
              <a:rPr lang="en-US" sz="1200" dirty="0"/>
              <a:t> </a:t>
            </a:r>
          </a:p>
        </p:txBody>
      </p:sp>
      <p:pic>
        <p:nvPicPr>
          <p:cNvPr id="3" name="Picture 2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256" y="6421945"/>
            <a:ext cx="2996184" cy="35052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792" y="291973"/>
            <a:ext cx="10515600" cy="402971"/>
          </a:xfrm>
        </p:spPr>
        <p:txBody>
          <a:bodyPr/>
          <a:lstStyle/>
          <a:p>
            <a:r>
              <a:rPr lang="en-US" sz="1400" dirty="0" smtClean="0">
                <a:latin typeface="+mn-lt"/>
              </a:rPr>
              <a:t>REFERENCES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6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986280" y="568960"/>
            <a:ext cx="8382000" cy="6807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ACKNOWLEDGEMENT</a:t>
            </a:r>
            <a:r>
              <a:rPr lang="en-US" sz="2400" dirty="0">
                <a:ea typeface="MS PGothic" charset="0"/>
                <a:cs typeface="Arial" charset="0"/>
              </a:rPr>
              <a:t/>
            </a:r>
            <a:br>
              <a:rPr lang="en-US" sz="2400" dirty="0">
                <a:ea typeface="MS PGothic" charset="0"/>
                <a:cs typeface="Arial" charset="0"/>
              </a:rPr>
            </a:br>
            <a:r>
              <a:rPr lang="en-US" sz="2400" dirty="0">
                <a:ea typeface="MS PGothic" charset="0"/>
                <a:cs typeface="Arial" charset="0"/>
              </a:rPr>
              <a:t/>
            </a:r>
            <a:br>
              <a:rPr lang="en-US" sz="2400" dirty="0">
                <a:ea typeface="MS PGothic" charset="0"/>
                <a:cs typeface="Arial" charset="0"/>
              </a:rPr>
            </a:br>
            <a:r>
              <a:rPr lang="en-US" sz="2400" dirty="0" smtClean="0">
                <a:ea typeface="MS PGothic" charset="0"/>
                <a:cs typeface="Arial" charset="0"/>
              </a:rPr>
              <a:t/>
            </a:r>
            <a:br>
              <a:rPr lang="en-US" sz="2400" dirty="0" smtClean="0">
                <a:ea typeface="MS PGothic" charset="0"/>
                <a:cs typeface="Arial" charset="0"/>
              </a:rPr>
            </a:br>
            <a:r>
              <a:rPr lang="en-US" sz="2400" dirty="0">
                <a:ea typeface="MS PGothic" charset="0"/>
                <a:cs typeface="Arial" charset="0"/>
              </a:rPr>
              <a:t/>
            </a:r>
            <a:br>
              <a:rPr lang="en-US" sz="2400" dirty="0">
                <a:ea typeface="MS PGothic" charset="0"/>
                <a:cs typeface="Arial" charset="0"/>
              </a:rPr>
            </a:br>
            <a:r>
              <a:rPr lang="en-US" sz="2400" dirty="0" smtClean="0">
                <a:ea typeface="MS PGothic" charset="0"/>
                <a:cs typeface="Arial" charset="0"/>
              </a:rPr>
              <a:t/>
            </a:r>
            <a:br>
              <a:rPr lang="en-US" sz="2400" dirty="0" smtClean="0">
                <a:ea typeface="MS PGothic" charset="0"/>
                <a:cs typeface="Arial" charset="0"/>
              </a:rPr>
            </a:br>
            <a:r>
              <a:rPr lang="en-US" sz="2400" dirty="0">
                <a:ea typeface="MS PGothic" charset="0"/>
                <a:cs typeface="Arial" charset="0"/>
              </a:rPr>
              <a:t/>
            </a:r>
            <a:br>
              <a:rPr lang="en-US" sz="2400" dirty="0">
                <a:ea typeface="MS PGothic" charset="0"/>
                <a:cs typeface="Arial" charset="0"/>
              </a:rPr>
            </a:br>
            <a:r>
              <a:rPr lang="en-US" sz="2400" dirty="0" smtClean="0">
                <a:ea typeface="MS PGothic" charset="0"/>
                <a:cs typeface="Arial" charset="0"/>
              </a:rPr>
              <a:t/>
            </a:r>
            <a:br>
              <a:rPr lang="en-US" sz="2400" dirty="0" smtClean="0">
                <a:ea typeface="MS PGothic" charset="0"/>
                <a:cs typeface="Arial" charset="0"/>
              </a:rPr>
            </a:br>
            <a:r>
              <a:rPr lang="en-US" sz="2200" b="1" dirty="0" smtClean="0">
                <a:latin typeface="+mn-lt"/>
                <a:ea typeface="MS PGothic" charset="0"/>
                <a:cs typeface="Arial" charset="0"/>
              </a:rPr>
              <a:t>ACKNOWLEDGEMENT</a:t>
            </a:r>
            <a:r>
              <a:rPr lang="en-US" sz="2000" b="1" dirty="0">
                <a:latin typeface="Calibri" pitchFamily="34" charset="0"/>
              </a:rPr>
              <a:t/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dirty="0">
                <a:latin typeface="Calibri" charset="0"/>
                <a:ea typeface="MS PGothic" charset="0"/>
                <a:cs typeface="Arial" charset="0"/>
              </a:rPr>
              <a:t/>
            </a:r>
            <a:br>
              <a:rPr lang="en-US" sz="2000" dirty="0">
                <a:latin typeface="Calibri" charset="0"/>
                <a:ea typeface="MS PGothic" charset="0"/>
                <a:cs typeface="Arial" charset="0"/>
              </a:rPr>
            </a:br>
            <a:r>
              <a:rPr lang="en-US" sz="2000" dirty="0">
                <a:latin typeface="Calibri" charset="0"/>
                <a:ea typeface="MS PGothic" charset="0"/>
                <a:cs typeface="Arial" charset="0"/>
              </a:rPr>
              <a:t/>
            </a:r>
            <a:br>
              <a:rPr lang="en-US" sz="2000" dirty="0">
                <a:latin typeface="Calibri" charset="0"/>
                <a:ea typeface="MS PGothic" charset="0"/>
                <a:cs typeface="Arial" charset="0"/>
              </a:rPr>
            </a:br>
            <a:r>
              <a:rPr lang="en-US" sz="2000" dirty="0">
                <a:ea typeface="MS PGothic" charset="0"/>
                <a:cs typeface="Arial" charset="0"/>
              </a:rPr>
              <a:t/>
            </a:r>
            <a:br>
              <a:rPr lang="en-US" sz="2000" dirty="0">
                <a:ea typeface="MS PGothic" charset="0"/>
                <a:cs typeface="Arial" charset="0"/>
              </a:rPr>
            </a:br>
            <a:r>
              <a:rPr lang="en-US" sz="2000" dirty="0">
                <a:ea typeface="MS PGothic" charset="0"/>
                <a:cs typeface="Arial" charset="0"/>
              </a:rPr>
              <a:t/>
            </a:r>
            <a:br>
              <a:rPr lang="en-US" sz="2000" dirty="0">
                <a:ea typeface="MS PGothic" charset="0"/>
                <a:cs typeface="Arial" charset="0"/>
              </a:rPr>
            </a:b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  <p:pic>
        <p:nvPicPr>
          <p:cNvPr id="40962" name="Picture 2" title="people using assistive device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9080" y="1782062"/>
            <a:ext cx="9144000" cy="150495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986280" y="360172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ea typeface="MS PGothic" charset="0"/>
                <a:cs typeface="Arial" charset="0"/>
              </a:rPr>
              <a:t>The </a:t>
            </a:r>
            <a:r>
              <a:rPr lang="en-US" sz="2000" dirty="0" smtClean="0">
                <a:ea typeface="MS PGothic" charset="0"/>
                <a:cs typeface="Arial" charset="0"/>
              </a:rPr>
              <a:t>contents of this presentation were created </a:t>
            </a:r>
            <a:r>
              <a:rPr lang="en-US" sz="2000" dirty="0">
                <a:ea typeface="MS PGothic" charset="0"/>
                <a:cs typeface="Arial" charset="0"/>
              </a:rPr>
              <a:t>under a cooperative agreement </a:t>
            </a:r>
            <a:r>
              <a:rPr lang="en-US" sz="2000" dirty="0" smtClean="0">
                <a:ea typeface="MS PGothic" charset="0"/>
                <a:cs typeface="Arial" charset="0"/>
              </a:rPr>
              <a:t>with </a:t>
            </a:r>
            <a:r>
              <a:rPr lang="en-US" sz="2000" dirty="0">
                <a:ea typeface="MS PGothic" charset="0"/>
                <a:cs typeface="Arial" charset="0"/>
              </a:rPr>
              <a:t>the National Institute on Disability, Independent Living, and Rehabilitation Research (#90DP0054).  NIDILRR is </a:t>
            </a:r>
            <a:r>
              <a:rPr lang="en-US" sz="2000" dirty="0" smtClean="0">
                <a:ea typeface="MS PGothic" charset="0"/>
                <a:cs typeface="Arial" charset="0"/>
              </a:rPr>
              <a:t>an Institute </a:t>
            </a:r>
            <a:r>
              <a:rPr lang="en-US" sz="2000" dirty="0">
                <a:ea typeface="MS PGothic" charset="0"/>
                <a:cs typeface="Arial" charset="0"/>
              </a:rPr>
              <a:t>within the Administration for Community Living (</a:t>
            </a:r>
            <a:r>
              <a:rPr lang="en-US" sz="2000" dirty="0" smtClean="0">
                <a:ea typeface="MS PGothic" charset="0"/>
                <a:cs typeface="Arial" charset="0"/>
              </a:rPr>
              <a:t>ACL) in the </a:t>
            </a:r>
            <a:r>
              <a:rPr lang="en-US" sz="2000" dirty="0">
                <a:ea typeface="MS PGothic" charset="0"/>
                <a:cs typeface="Arial" charset="0"/>
              </a:rPr>
              <a:t>U.S. Department of Health and Human Services (HHS). </a:t>
            </a:r>
            <a:r>
              <a:rPr lang="en-US" sz="2000" dirty="0" smtClean="0"/>
              <a:t>The </a:t>
            </a:r>
            <a:r>
              <a:rPr lang="en-US" sz="2000" dirty="0"/>
              <a:t>contents do not necessarily represent the policy of NIDILRR, ACL, </a:t>
            </a:r>
            <a:r>
              <a:rPr lang="en-US" sz="2000" dirty="0" smtClean="0"/>
              <a:t>DHHS</a:t>
            </a:r>
            <a:r>
              <a:rPr lang="en-US" sz="2000" dirty="0"/>
              <a:t>, and </a:t>
            </a:r>
            <a:r>
              <a:rPr lang="en-US" sz="2000" dirty="0" smtClean="0"/>
              <a:t>endorsement </a:t>
            </a:r>
            <a:r>
              <a:rPr lang="en-US" sz="2000" dirty="0"/>
              <a:t>by the U.S. Federal </a:t>
            </a:r>
            <a:r>
              <a:rPr lang="en-US" sz="2000" dirty="0" smtClean="0"/>
              <a:t>Government should not be assumed.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57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 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Contact: </a:t>
            </a:r>
          </a:p>
          <a:p>
            <a:pPr algn="r"/>
            <a:r>
              <a:rPr lang="en-US" dirty="0" smtClean="0">
                <a:hlinkClick r:id="rId3"/>
              </a:rPr>
              <a:t>vstone@buffalo.edu</a:t>
            </a:r>
            <a:endParaRPr lang="en-US" dirty="0" smtClean="0"/>
          </a:p>
          <a:p>
            <a:pPr algn="r"/>
            <a:r>
              <a:rPr lang="en-US" dirty="0" smtClean="0"/>
              <a:t>Web: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sphhp.buffalo.edu/cat/kt4tt.html</a:t>
            </a:r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2891"/>
            <a:ext cx="12192000" cy="1345972"/>
          </a:xfrm>
          <a:solidFill>
            <a:schemeClr val="accent1">
              <a:lumMod val="50000"/>
            </a:schemeClr>
          </a:solidFill>
        </p:spPr>
        <p:txBody>
          <a:bodyPr anchor="ctr" anchorCtr="1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</a:rPr>
              <a:t>Fig. 1. The Study Context: ACL/NIDILRR’s Knowledge Translation (KT) Framework focused on Technology Innovation and Use (Summary View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pic>
        <p:nvPicPr>
          <p:cNvPr id="7" name="Picture 6" descr="University at Buffalo; Center on Knowledge Translation for Technology Transfer; and  National Institute on Disability, Independent Living, and Rehabilitation Research." title="three 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278" y="6388823"/>
            <a:ext cx="2996184" cy="350520"/>
          </a:xfrm>
          <a:prstGeom prst="rect">
            <a:avLst/>
          </a:prstGeom>
        </p:spPr>
      </p:pic>
      <p:pic>
        <p:nvPicPr>
          <p:cNvPr id="6" name="Picture 5" descr="(Strategic Dissemination, Training, Tech Assistance...)" title="*Multi-prong knowledge communicati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40" y="6392209"/>
            <a:ext cx="7516368" cy="475488"/>
          </a:xfrm>
          <a:prstGeom prst="rect">
            <a:avLst/>
          </a:prstGeom>
        </p:spPr>
      </p:pic>
      <p:pic>
        <p:nvPicPr>
          <p:cNvPr id="14" name="Picture 13" descr="Assistive, Rehabilitative, Service and System Technologies." title="Proof of concept; prototype; adoption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590" y="3129980"/>
            <a:ext cx="2608326" cy="3328416"/>
          </a:xfrm>
          <a:prstGeom prst="rect">
            <a:avLst/>
          </a:prstGeom>
        </p:spPr>
      </p:pic>
      <p:pic>
        <p:nvPicPr>
          <p:cNvPr id="15" name="Picture 14" descr="Evidence-based interventions ready for deployment and diffusion." title="Exploratory; Intervention development;Efficacy R; Scale up evaluation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916" y="3170225"/>
            <a:ext cx="2592324" cy="3280410"/>
          </a:xfrm>
          <a:prstGeom prst="rect">
            <a:avLst/>
          </a:prstGeom>
        </p:spPr>
      </p:pic>
      <p:pic>
        <p:nvPicPr>
          <p:cNvPr id="3" name="Picture 2" title="Knowledge Translatio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19" y="1337234"/>
            <a:ext cx="8681085" cy="510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068" y="6277356"/>
            <a:ext cx="2996184" cy="350520"/>
          </a:xfrm>
          <a:prstGeom prst="rect">
            <a:avLst/>
          </a:prstGeom>
        </p:spPr>
      </p:pic>
      <p:pic>
        <p:nvPicPr>
          <p:cNvPr id="2" name="Picture 1" descr="Impact on target." title="Verify need &amp; validate envisioned soluti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32983"/>
            <a:ext cx="10058400" cy="55769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635"/>
            <a:ext cx="12192000" cy="1325563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defRPr/>
            </a:pPr>
            <a: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Fig. 2. Need-to-Knowledge (</a:t>
            </a:r>
            <a:r>
              <a:rPr lang="en-US" sz="2800" b="1" dirty="0" err="1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NtK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) Model:</a:t>
            </a:r>
            <a:b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Three Methods generate Three States of Knowledge (Lane &amp; Flagg, 2010</a:t>
            </a:r>
            <a:r>
              <a:rPr lang="en-US" sz="2800" b="1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An Operational Need-to-Knowledge (NtK) Model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An Operational Guide to KT for TT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(Lane &amp; Flagg, 2010)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Guide </a:t>
            </a:r>
            <a:r>
              <a:rPr lang="en-US" b="1" dirty="0">
                <a:solidFill>
                  <a:schemeClr val="bg1"/>
                </a:solidFill>
              </a:rPr>
              <a:t>to KT for TT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(Lane &amp; Flagg, 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C00000"/>
                </a:solidFill>
              </a:rPr>
              <a:t>Model </a:t>
            </a:r>
            <a:r>
              <a:rPr lang="en-US" u="sng" dirty="0" smtClean="0">
                <a:solidFill>
                  <a:srgbClr val="C00000"/>
                </a:solidFill>
              </a:rPr>
              <a:t>description</a:t>
            </a:r>
            <a:r>
              <a:rPr lang="en-US" u="sng" dirty="0" smtClean="0"/>
              <a:t>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hlinkClick r:id="rId3"/>
              </a:rPr>
              <a:t>http</a:t>
            </a:r>
            <a:r>
              <a:rPr lang="en-US" dirty="0">
                <a:solidFill>
                  <a:srgbClr val="C00000"/>
                </a:solidFill>
                <a:hlinkClick r:id="rId3"/>
              </a:rPr>
              <a:t>://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sphhp.buffalo.edu/cat/kt4tt/best-practices/need-to-knowledge-ntk-model.html</a:t>
            </a: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i="1" dirty="0" smtClean="0"/>
              <a:t>(also see </a:t>
            </a:r>
            <a:r>
              <a:rPr lang="en-US" i="1" dirty="0"/>
              <a:t>Fig. </a:t>
            </a:r>
            <a:r>
              <a:rPr lang="en-US" i="1" dirty="0" smtClean="0"/>
              <a:t>2 - handout) </a:t>
            </a:r>
          </a:p>
          <a:p>
            <a:pPr marL="0" indent="0" algn="ctr">
              <a:buNone/>
            </a:pPr>
            <a:endParaRPr lang="en-US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Two roles in managing the KT4TT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Tool for planning: Technology Transfer Planning Template (TTPT)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sphhp.buffalo.edu/cat/kt4tt/projects/development-projects/technology-transfer-planning-template.html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Tool for assessing/tracking KT4TT process (</a:t>
            </a:r>
            <a:r>
              <a:rPr lang="en-US" i="1" dirty="0" smtClean="0"/>
              <a:t>see Fig. 3 -handout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4528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ea typeface="+mj-ea"/>
                <a:cs typeface="+mj-cs"/>
              </a:rPr>
              <a:t>Need-to-Knowledge (NtK) Model: An Operational Guide to KT for TT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ea typeface="+mj-ea"/>
                <a:cs typeface="+mj-cs"/>
              </a:rPr>
              <a:t>(Flagg, Lane &amp; Lockett, 2013)</a:t>
            </a:r>
          </a:p>
          <a:p>
            <a:pPr algn="ctr">
              <a:spcBef>
                <a:spcPct val="0"/>
              </a:spcBef>
              <a:defRPr/>
            </a:pPr>
            <a:endParaRPr 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007" y="6175169"/>
            <a:ext cx="2996184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title="Legen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93" y="3725449"/>
            <a:ext cx="2830354" cy="1950244"/>
          </a:xfrm>
          <a:prstGeom prst="rect">
            <a:avLst/>
          </a:prstGeom>
        </p:spPr>
      </p:pic>
      <p:pic>
        <p:nvPicPr>
          <p:cNvPr id="2" name="Picture 1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13" y="6421945"/>
            <a:ext cx="2996184" cy="350520"/>
          </a:xfrm>
          <a:prstGeom prst="rect">
            <a:avLst/>
          </a:prstGeom>
        </p:spPr>
      </p:pic>
      <p:pic>
        <p:nvPicPr>
          <p:cNvPr id="3" name="Picture 2" title="Phase I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6" b="-6386"/>
          <a:stretch/>
        </p:blipFill>
        <p:spPr>
          <a:xfrm>
            <a:off x="1977880" y="816999"/>
            <a:ext cx="8249031" cy="3016377"/>
          </a:xfrm>
          <a:prstGeom prst="rect">
            <a:avLst/>
          </a:prstGeom>
        </p:spPr>
      </p:pic>
      <p:pic>
        <p:nvPicPr>
          <p:cNvPr id="4" name="Picture 3" title="Phas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695" y="2993527"/>
            <a:ext cx="7664958" cy="38324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699"/>
            <a:ext cx="12192000" cy="762759"/>
          </a:xfrm>
          <a:solidFill>
            <a:schemeClr val="accent1">
              <a:lumMod val="50000"/>
            </a:schemeClr>
          </a:solidFill>
        </p:spPr>
        <p:txBody>
          <a:bodyPr anchor="ctr" anchorCtr="1"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Fig. 3 Tracking implementation of KT4TT through </a:t>
            </a:r>
            <a:r>
              <a:rPr lang="en-US" sz="2800" b="1" dirty="0" err="1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NtK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 Stages, Steps &amp; Gates</a:t>
            </a:r>
            <a:r>
              <a:rPr lang="en-US" sz="2800" b="1" dirty="0" smtClean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2192000" cy="12793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Longitudinal Qualitative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Study</a:t>
            </a:r>
            <a:br>
              <a:rPr lang="en-US" sz="3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at the KT4TT Center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7516" y="1428750"/>
            <a:ext cx="10984675" cy="52463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/>
              <a:t>Focus: </a:t>
            </a:r>
          </a:p>
          <a:p>
            <a:pPr marL="228600" lvl="1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dirty="0"/>
              <a:t>NIDILRR Grantees’ technology development and transfer processes</a:t>
            </a:r>
            <a:endParaRPr lang="en-US" b="1" u="sng" dirty="0"/>
          </a:p>
          <a:p>
            <a:pPr marL="228600" lvl="1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/>
              <a:t>Approach</a:t>
            </a:r>
            <a:r>
              <a:rPr lang="en-US" b="1" u="sng" dirty="0"/>
              <a:t>:</a:t>
            </a:r>
            <a:r>
              <a:rPr lang="en-US" dirty="0"/>
              <a:t> </a:t>
            </a:r>
          </a:p>
          <a:p>
            <a:pPr marL="228600" lvl="1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dirty="0"/>
              <a:t>Capture </a:t>
            </a:r>
            <a:r>
              <a:rPr lang="en-US" dirty="0" smtClean="0"/>
              <a:t>Grantees’ translation </a:t>
            </a:r>
            <a:r>
              <a:rPr lang="en-US" dirty="0"/>
              <a:t>stories by tracking </a:t>
            </a:r>
            <a:r>
              <a:rPr lang="en-US" dirty="0" smtClean="0"/>
              <a:t>their project </a:t>
            </a:r>
            <a:r>
              <a:rPr lang="en-US" dirty="0"/>
              <a:t>processes from start to </a:t>
            </a:r>
            <a:r>
              <a:rPr lang="en-US" dirty="0" smtClean="0"/>
              <a:t>end, using the NtK framework as the basis </a:t>
            </a:r>
            <a:endParaRPr lang="en-US" b="1" u="sng" dirty="0"/>
          </a:p>
          <a:p>
            <a:pPr marL="228600" lvl="1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/>
              <a:t>Objectives:</a:t>
            </a:r>
          </a:p>
          <a:p>
            <a:pPr marL="685800" lvl="1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Uncover and document barriers and facilitators, in Grantee processes.   </a:t>
            </a:r>
          </a:p>
          <a:p>
            <a:pPr marL="685800" lvl="1" indent="-4572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Refine &amp; contextualize </a:t>
            </a:r>
            <a:r>
              <a:rPr lang="en-US" dirty="0"/>
              <a:t>the NtK </a:t>
            </a:r>
            <a:r>
              <a:rPr lang="en-US" dirty="0" smtClean="0"/>
              <a:t>model using newly identified Best practices.</a:t>
            </a:r>
          </a:p>
        </p:txBody>
      </p:sp>
      <p:pic>
        <p:nvPicPr>
          <p:cNvPr id="6" name="Picture 5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007" y="6175169"/>
            <a:ext cx="2996184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7565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Longitudinal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Study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at the KT4TT 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Center:</a:t>
            </a:r>
            <a:br>
              <a:rPr lang="en-US" sz="32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Study Design 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929" y="1443862"/>
            <a:ext cx="10960925" cy="49780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Participants</a:t>
            </a:r>
            <a:r>
              <a:rPr lang="en-US" dirty="0"/>
              <a:t>: </a:t>
            </a:r>
            <a:r>
              <a:rPr lang="en-US" dirty="0" smtClean="0"/>
              <a:t>PI’s of NIDILRR’s (</a:t>
            </a:r>
            <a:r>
              <a:rPr lang="en-US" i="1" dirty="0" smtClean="0"/>
              <a:t>technology)</a:t>
            </a:r>
            <a:r>
              <a:rPr lang="en-US" dirty="0" smtClean="0"/>
              <a:t>development </a:t>
            </a:r>
            <a:r>
              <a:rPr lang="en-US" dirty="0"/>
              <a:t>(D) projects: </a:t>
            </a:r>
            <a:r>
              <a:rPr lang="en-US" dirty="0" smtClean="0"/>
              <a:t>funded in 2013 </a:t>
            </a:r>
            <a:r>
              <a:rPr lang="en-US" dirty="0"/>
              <a:t>&amp; </a:t>
            </a:r>
            <a:r>
              <a:rPr lang="en-US" dirty="0" smtClean="0"/>
              <a:t>2014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2" indent="0">
              <a:spcBef>
                <a:spcPts val="1000"/>
              </a:spcBef>
              <a:buNone/>
            </a:pPr>
            <a:endParaRPr lang="en-US" sz="2800" u="sng" dirty="0" smtClean="0"/>
          </a:p>
          <a:p>
            <a:pPr marL="0" lvl="2" indent="0">
              <a:spcBef>
                <a:spcPts val="1000"/>
              </a:spcBef>
              <a:buNone/>
            </a:pPr>
            <a:r>
              <a:rPr lang="en-US" sz="2800" u="sng" dirty="0" smtClean="0"/>
              <a:t>Design</a:t>
            </a:r>
            <a:r>
              <a:rPr lang="en-US" sz="2800" dirty="0"/>
              <a:t>: </a:t>
            </a:r>
            <a:r>
              <a:rPr lang="en-US" sz="2800" dirty="0" smtClean="0"/>
              <a:t>Prospectively follow the participant D </a:t>
            </a:r>
            <a:r>
              <a:rPr lang="en-US" sz="2800" dirty="0"/>
              <a:t>Projects (“Cases</a:t>
            </a:r>
            <a:r>
              <a:rPr lang="en-US" sz="2800" dirty="0" smtClean="0"/>
              <a:t>”)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endParaRPr lang="en-US" sz="2800" dirty="0">
              <a:sym typeface="Wingdings" panose="05000000000000000000" pitchFamily="2" charset="2"/>
            </a:endParaRPr>
          </a:p>
          <a:p>
            <a:pPr marL="0" lvl="2" indent="0">
              <a:spcBef>
                <a:spcPts val="1000"/>
              </a:spcBef>
              <a:buNone/>
            </a:pPr>
            <a:r>
              <a:rPr lang="en-US" sz="2800" dirty="0"/>
              <a:t>Collective Case Study (Stake, </a:t>
            </a:r>
            <a:r>
              <a:rPr lang="en-US" sz="2800" dirty="0" smtClean="0"/>
              <a:t>1995; 2003) 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6" name="Table 5" title="Enrolled volunteer participa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366381"/>
              </p:ext>
            </p:extLst>
          </p:nvPr>
        </p:nvGraphicFramePr>
        <p:xfrm>
          <a:off x="2002763" y="2482608"/>
          <a:ext cx="8127999" cy="272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361">
                  <a:extLst>
                    <a:ext uri="{9D8B030D-6E8A-4147-A177-3AD203B41FA5}">
                      <a16:colId xmlns="" xmlns:a16="http://schemas.microsoft.com/office/drawing/2014/main" val="1618611695"/>
                    </a:ext>
                  </a:extLst>
                </a:gridCol>
                <a:gridCol w="2167467">
                  <a:extLst>
                    <a:ext uri="{9D8B030D-6E8A-4147-A177-3AD203B41FA5}">
                      <a16:colId xmlns="" xmlns:a16="http://schemas.microsoft.com/office/drawing/2014/main" val="3461906556"/>
                    </a:ext>
                  </a:extLst>
                </a:gridCol>
                <a:gridCol w="2742171">
                  <a:extLst>
                    <a:ext uri="{9D8B030D-6E8A-4147-A177-3AD203B41FA5}">
                      <a16:colId xmlns="" xmlns:a16="http://schemas.microsoft.com/office/drawing/2014/main" val="722528089"/>
                    </a:ext>
                  </a:extLst>
                </a:gridCol>
              </a:tblGrid>
              <a:tr h="3498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Enrolled Volunteer Participants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2275771"/>
                  </a:ext>
                </a:extLst>
              </a:tr>
              <a:tr h="530648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</a:rPr>
                        <a:t>Grant Type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 of 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</a:rPr>
                        <a:t>Cases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(D Projects)</a:t>
                      </a:r>
                      <a:endParaRPr lang="en-US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813182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RERC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yrs.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865006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DRRP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yrs.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82448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 yrs.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57889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SBIR II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 yrs.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42606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6280469"/>
                  </a:ext>
                </a:extLst>
              </a:tr>
            </a:tbl>
          </a:graphicData>
        </a:graphic>
      </p:graphicFrame>
      <p:pic>
        <p:nvPicPr>
          <p:cNvPr id="5" name="Picture 4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670" y="6246685"/>
            <a:ext cx="2996184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7314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Method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898091"/>
            <a:ext cx="11541760" cy="512845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628650" lvl="2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/>
              <a:t>Baseline:</a:t>
            </a:r>
            <a:r>
              <a:rPr lang="en-US" dirty="0" smtClean="0"/>
              <a:t> Review </a:t>
            </a:r>
            <a:r>
              <a:rPr lang="en-US" dirty="0"/>
              <a:t>grantee proposal &amp; technology transfer (TT) plan </a:t>
            </a:r>
            <a:r>
              <a:rPr lang="en-US" dirty="0" smtClean="0"/>
              <a:t> – basis: </a:t>
            </a:r>
            <a:r>
              <a:rPr lang="en-US" dirty="0" smtClean="0">
                <a:sym typeface="Wingdings" panose="05000000000000000000" pitchFamily="2" charset="2"/>
              </a:rPr>
              <a:t>NtK stages</a:t>
            </a:r>
            <a:r>
              <a:rPr lang="en-US" dirty="0">
                <a:sym typeface="Wingdings" panose="05000000000000000000" pitchFamily="2" charset="2"/>
              </a:rPr>
              <a:t>, steps and </a:t>
            </a:r>
            <a:r>
              <a:rPr lang="en-US" dirty="0" smtClean="0">
                <a:sym typeface="Wingdings" panose="05000000000000000000" pitchFamily="2" charset="2"/>
              </a:rPr>
              <a:t>gates </a:t>
            </a:r>
            <a:endParaRPr lang="en-US" dirty="0">
              <a:sym typeface="Wingdings" panose="05000000000000000000" pitchFamily="2" charset="2"/>
            </a:endParaRPr>
          </a:p>
          <a:p>
            <a:pPr marL="628650" lvl="2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>
                <a:sym typeface="Wingdings" panose="05000000000000000000" pitchFamily="2" charset="2"/>
              </a:rPr>
              <a:t>Follow up: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Quarterly </a:t>
            </a:r>
            <a:r>
              <a:rPr lang="en-US" dirty="0">
                <a:sym typeface="Wingdings" panose="05000000000000000000" pitchFamily="2" charset="2"/>
              </a:rPr>
              <a:t>telephone interviews with PI 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u="sng" dirty="0" smtClean="0">
                <a:sym typeface="Wingdings" panose="05000000000000000000" pitchFamily="2" charset="2"/>
              </a:rPr>
              <a:t>beginning </a:t>
            </a:r>
            <a:r>
              <a:rPr lang="en-US" u="sng" dirty="0">
                <a:sym typeface="Wingdings" panose="05000000000000000000" pitchFamily="2" charset="2"/>
              </a:rPr>
              <a:t>to end of </a:t>
            </a:r>
            <a:r>
              <a:rPr lang="en-US" u="sng" dirty="0" smtClean="0">
                <a:sym typeface="Wingdings" panose="05000000000000000000" pitchFamily="2" charset="2"/>
              </a:rPr>
              <a:t>grant)</a:t>
            </a:r>
          </a:p>
          <a:p>
            <a:pPr marL="1314450" lvl="2" indent="-6858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>
                <a:sym typeface="Wingdings" panose="05000000000000000000" pitchFamily="2" charset="2"/>
              </a:rPr>
              <a:t>Questionnaires </a:t>
            </a:r>
            <a:r>
              <a:rPr lang="en-US" dirty="0">
                <a:sym typeface="Wingdings" panose="05000000000000000000" pitchFamily="2" charset="2"/>
              </a:rPr>
              <a:t>on applicable </a:t>
            </a:r>
            <a:r>
              <a:rPr lang="en-US" dirty="0" err="1">
                <a:sym typeface="Wingdings" panose="05000000000000000000" pitchFamily="2" charset="2"/>
              </a:rPr>
              <a:t>NtK</a:t>
            </a:r>
            <a:r>
              <a:rPr lang="en-US" dirty="0">
                <a:sym typeface="Wingdings" panose="05000000000000000000" pitchFamily="2" charset="2"/>
              </a:rPr>
              <a:t>-steps and gates  </a:t>
            </a:r>
          </a:p>
          <a:p>
            <a:pPr marL="1314450" lvl="2" indent="-6858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>
                <a:sym typeface="Wingdings" panose="05000000000000000000" pitchFamily="2" charset="2"/>
              </a:rPr>
              <a:t>PI </a:t>
            </a:r>
            <a:r>
              <a:rPr lang="en-US" dirty="0">
                <a:sym typeface="Wingdings" panose="05000000000000000000" pitchFamily="2" charset="2"/>
              </a:rPr>
              <a:t>feedback on transcribed summary </a:t>
            </a:r>
          </a:p>
          <a:p>
            <a:pPr marL="628650" lvl="2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/>
              <a:t>Analysis:</a:t>
            </a:r>
            <a:r>
              <a:rPr lang="en-US" dirty="0" smtClean="0"/>
              <a:t> Code </a:t>
            </a:r>
            <a:r>
              <a:rPr lang="en-US" dirty="0"/>
              <a:t>and analyze data (PI responses) in </a:t>
            </a:r>
            <a:r>
              <a:rPr lang="en-US" b="1" dirty="0" err="1"/>
              <a:t>NVivo</a:t>
            </a:r>
            <a:r>
              <a:rPr lang="en-US" b="1" dirty="0"/>
              <a:t> 10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628650" lvl="2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b="1" u="sng" dirty="0" smtClean="0">
                <a:sym typeface="Wingdings" panose="05000000000000000000" pitchFamily="2" charset="2"/>
              </a:rPr>
              <a:t>Compile findings</a:t>
            </a:r>
            <a:r>
              <a:rPr lang="en-US" b="1" dirty="0" smtClean="0">
                <a:sym typeface="Wingdings" panose="05000000000000000000" pitchFamily="2" charset="2"/>
              </a:rPr>
              <a:t>: </a:t>
            </a:r>
          </a:p>
          <a:p>
            <a:pPr marL="1314450" lvl="2" indent="-6858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>
                <a:sym typeface="Wingdings" panose="05000000000000000000" pitchFamily="2" charset="2"/>
              </a:rPr>
              <a:t>Visual Map of (Grantee </a:t>
            </a:r>
            <a:r>
              <a:rPr lang="en-US" dirty="0">
                <a:sym typeface="Wingdings" panose="05000000000000000000" pitchFamily="2" charset="2"/>
              </a:rPr>
              <a:t>process </a:t>
            </a:r>
            <a:r>
              <a:rPr lang="en-US" dirty="0" smtClean="0">
                <a:sym typeface="Wingdings" panose="05000000000000000000" pitchFamily="2" charset="2"/>
              </a:rPr>
              <a:t> X  NtK </a:t>
            </a:r>
            <a:r>
              <a:rPr lang="en-US" dirty="0">
                <a:sym typeface="Wingdings" panose="05000000000000000000" pitchFamily="2" charset="2"/>
              </a:rPr>
              <a:t>steps and </a:t>
            </a:r>
            <a:r>
              <a:rPr lang="en-US" dirty="0" smtClean="0">
                <a:sym typeface="Wingdings" panose="05000000000000000000" pitchFamily="2" charset="2"/>
              </a:rPr>
              <a:t>gates) to compare patterns;  (See Fig. 3)</a:t>
            </a:r>
          </a:p>
          <a:p>
            <a:pPr marL="1314450" lvl="2" indent="-68580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en-US" dirty="0" smtClean="0">
                <a:sym typeface="Wingdings" panose="05000000000000000000" pitchFamily="2" charset="2"/>
              </a:rPr>
              <a:t>Organize Barriers </a:t>
            </a:r>
            <a:r>
              <a:rPr lang="en-US" dirty="0">
                <a:sym typeface="Wingdings" panose="05000000000000000000" pitchFamily="2" charset="2"/>
              </a:rPr>
              <a:t>and  facilitators </a:t>
            </a:r>
            <a:r>
              <a:rPr lang="en-US" dirty="0" smtClean="0">
                <a:sym typeface="Wingdings" panose="05000000000000000000" pitchFamily="2" charset="2"/>
              </a:rPr>
              <a:t>in emerging categories;</a:t>
            </a:r>
            <a:endParaRPr lang="en-US" dirty="0">
              <a:sym typeface="Wingdings" panose="05000000000000000000" pitchFamily="2" charset="2"/>
            </a:endParaRPr>
          </a:p>
          <a:p>
            <a:pPr marL="628650" lvl="2" indent="0">
              <a:lnSpc>
                <a:spcPts val="3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None/>
            </a:pPr>
            <a:r>
              <a:rPr lang="en-US" dirty="0" smtClean="0">
                <a:sym typeface="Wingdings" panose="05000000000000000000" pitchFamily="2" charset="2"/>
              </a:rPr>
              <a:t>Individual  </a:t>
            </a:r>
            <a:r>
              <a:rPr lang="en-US" dirty="0">
                <a:sym typeface="Wingdings" panose="05000000000000000000" pitchFamily="2" charset="2"/>
              </a:rPr>
              <a:t>Case </a:t>
            </a:r>
            <a:r>
              <a:rPr lang="en-US" dirty="0" smtClean="0">
                <a:sym typeface="Wingdings" panose="05000000000000000000" pitchFamily="2" charset="2"/>
              </a:rPr>
              <a:t>report  PI </a:t>
            </a:r>
            <a:r>
              <a:rPr lang="en-US" dirty="0">
                <a:sym typeface="Wingdings" panose="05000000000000000000" pitchFamily="2" charset="2"/>
              </a:rPr>
              <a:t>feedback </a:t>
            </a:r>
            <a:r>
              <a:rPr lang="en-US" dirty="0" smtClean="0">
                <a:sym typeface="Wingdings" panose="05000000000000000000" pitchFamily="2" charset="2"/>
              </a:rPr>
              <a:t> Collective 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ase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tudy </a:t>
            </a:r>
            <a:r>
              <a:rPr lang="en-US" dirty="0">
                <a:sym typeface="Wingdings" panose="05000000000000000000" pitchFamily="2" charset="2"/>
              </a:rPr>
              <a:t>report</a:t>
            </a:r>
            <a:endParaRPr lang="en-US" dirty="0"/>
          </a:p>
          <a:p>
            <a:endParaRPr lang="en-US" sz="2000" b="1" dirty="0"/>
          </a:p>
        </p:txBody>
      </p:sp>
      <p:pic>
        <p:nvPicPr>
          <p:cNvPr id="4" name="Picture 3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670" y="6246685"/>
            <a:ext cx="2996184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537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Current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1" y="877487"/>
            <a:ext cx="11176000" cy="544176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0099"/>
                </a:solidFill>
              </a:rPr>
              <a:t>Completed: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0099"/>
                </a:solidFill>
              </a:rPr>
              <a:t>3 case reports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0099"/>
                </a:solidFill>
              </a:rPr>
              <a:t>All data collection for 9 </a:t>
            </a:r>
            <a:r>
              <a:rPr lang="en-US" sz="2400" b="1" dirty="0">
                <a:solidFill>
                  <a:srgbClr val="000099"/>
                </a:solidFill>
              </a:rPr>
              <a:t>cases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000099"/>
                </a:solidFill>
              </a:rPr>
              <a:t>Ongoing: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Data collection (Interviews) for remaining 7 Cases;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9"/>
                </a:solidFill>
              </a:rPr>
              <a:t>Analyze (Code, query, organize) &amp; Compile findings for 9 reports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0099"/>
                </a:solidFill>
              </a:rPr>
              <a:t>Project </a:t>
            </a:r>
            <a:r>
              <a:rPr lang="en-US" b="1" dirty="0">
                <a:solidFill>
                  <a:srgbClr val="000099"/>
                </a:solidFill>
              </a:rPr>
              <a:t>implementation pattern </a:t>
            </a:r>
            <a:r>
              <a:rPr lang="en-US" b="1" dirty="0" smtClean="0">
                <a:solidFill>
                  <a:srgbClr val="000099"/>
                </a:solidFill>
              </a:rPr>
              <a:t>mapped on to </a:t>
            </a:r>
            <a:r>
              <a:rPr lang="en-US" b="1" dirty="0" err="1" smtClean="0">
                <a:solidFill>
                  <a:srgbClr val="000099"/>
                </a:solidFill>
              </a:rPr>
              <a:t>Ntk</a:t>
            </a:r>
            <a:r>
              <a:rPr lang="en-US" b="1" dirty="0" smtClean="0">
                <a:solidFill>
                  <a:srgbClr val="000099"/>
                </a:solidFill>
              </a:rPr>
              <a:t> model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0099"/>
                </a:solidFill>
              </a:rPr>
              <a:t>Categorize Best </a:t>
            </a:r>
            <a:r>
              <a:rPr lang="en-US" b="1" dirty="0">
                <a:solidFill>
                  <a:srgbClr val="000099"/>
                </a:solidFill>
              </a:rPr>
              <a:t>Practices, Barriers, and </a:t>
            </a:r>
            <a:r>
              <a:rPr lang="en-US" b="1" dirty="0" smtClean="0">
                <a:solidFill>
                  <a:srgbClr val="000099"/>
                </a:solidFill>
              </a:rPr>
              <a:t>Facilitators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000099"/>
                </a:solidFill>
              </a:rPr>
              <a:t>Next </a:t>
            </a:r>
            <a:r>
              <a:rPr lang="en-US" sz="2400" b="1" u="sng" dirty="0" smtClean="0">
                <a:solidFill>
                  <a:srgbClr val="000099"/>
                </a:solidFill>
              </a:rPr>
              <a:t>Steps</a:t>
            </a:r>
            <a:r>
              <a:rPr lang="en-US" sz="2400" b="1" dirty="0" smtClean="0">
                <a:solidFill>
                  <a:srgbClr val="000099"/>
                </a:solidFill>
              </a:rPr>
              <a:t>: 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Follow any remaining project(s) to </a:t>
            </a:r>
            <a:r>
              <a:rPr lang="en-US" sz="2400" b="1" dirty="0">
                <a:solidFill>
                  <a:srgbClr val="000099"/>
                </a:solidFill>
              </a:rPr>
              <a:t>the end </a:t>
            </a:r>
            <a:r>
              <a:rPr lang="en-US" sz="2400" b="1" dirty="0" smtClean="0">
                <a:solidFill>
                  <a:srgbClr val="000099"/>
                </a:solidFill>
              </a:rPr>
              <a:t>of their grant cycle &amp; complete reports</a:t>
            </a:r>
            <a:endParaRPr lang="en-US" sz="2400" b="1" dirty="0">
              <a:solidFill>
                <a:srgbClr val="000099"/>
              </a:solidFill>
            </a:endParaRPr>
          </a:p>
          <a:p>
            <a:r>
              <a:rPr lang="en-US" sz="2400" b="1" dirty="0" smtClean="0">
                <a:solidFill>
                  <a:srgbClr val="000099"/>
                </a:solidFill>
              </a:rPr>
              <a:t>Collective Case Study Report</a:t>
            </a:r>
          </a:p>
          <a:p>
            <a:r>
              <a:rPr lang="en-US" sz="2400" b="1" dirty="0" smtClean="0">
                <a:solidFill>
                  <a:srgbClr val="000099"/>
                </a:solidFill>
              </a:rPr>
              <a:t>Recommendations to Grantees; Inform policy </a:t>
            </a:r>
            <a:r>
              <a:rPr lang="en-US" sz="2400" b="1" dirty="0">
                <a:solidFill>
                  <a:srgbClr val="000099"/>
                </a:solidFill>
              </a:rPr>
              <a:t>(</a:t>
            </a:r>
            <a:r>
              <a:rPr lang="en-US" sz="2400" b="1" dirty="0" smtClean="0">
                <a:solidFill>
                  <a:srgbClr val="000099"/>
                </a:solidFill>
              </a:rPr>
              <a:t>NIDILLR).</a:t>
            </a: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4" name="Picture 3" descr="University at Buffalo; Center on Knowledge Translation for Technology Transfer; and  National Institute on Disability, Independent Living, and Rehabilitation Research." title="logo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899" y="6385033"/>
            <a:ext cx="2996184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>
            <a:lumMod val="50000"/>
          </a:schemeClr>
        </a:solidFill>
      </a:spPr>
      <a:bodyPr vert="horz" lIns="91440" tIns="45720" rIns="91440" bIns="45720" rtlCol="0" anchor="ctr">
        <a:noAutofit/>
      </a:bodyPr>
      <a:lstStyle>
        <a:defPPr algn="ctr">
          <a:spcBef>
            <a:spcPct val="0"/>
          </a:spcBef>
          <a:defRPr sz="2800" b="1" dirty="0">
            <a:solidFill>
              <a:schemeClr val="bg1"/>
            </a:solidFill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622</Words>
  <Application>Microsoft Office PowerPoint</Application>
  <PresentationFormat>Widescreen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Times New Roman</vt:lpstr>
      <vt:lpstr>Wingdings</vt:lpstr>
      <vt:lpstr>Office Theme</vt:lpstr>
      <vt:lpstr>A prospective study of the translational process in the technology development and transfer projects of NIDILRR’s technology grantees: a qualitative study in progress</vt:lpstr>
      <vt:lpstr>Fig. 1. The Study Context: ACL/NIDILRR’s Knowledge Translation (KT) Framework focused on Technology Innovation and Use (Summary View)</vt:lpstr>
      <vt:lpstr>Fig. 2. Need-to-Knowledge (NtK) Model: Three Methods generate Three States of Knowledge (Lane &amp; Flagg, 2010)</vt:lpstr>
      <vt:lpstr> An Operational Need-to-Knowledge (NtK) Model An Operational Guide to KT for TT (Lane &amp; Flagg, 2010) Guide to KT for TT (Lane &amp; Flagg, 2010)</vt:lpstr>
      <vt:lpstr>Fig. 3 Tracking implementation of KT4TT through NtK Stages, Steps &amp; Gates*</vt:lpstr>
      <vt:lpstr>Longitudinal Qualitative Study at the KT4TT Center</vt:lpstr>
      <vt:lpstr>Longitudinal Study at the KT4TT Center: Study Design </vt:lpstr>
      <vt:lpstr>Method</vt:lpstr>
      <vt:lpstr>Current Status</vt:lpstr>
      <vt:lpstr>REFERENCES</vt:lpstr>
      <vt:lpstr>ACKNOWLEDGEMENT       ACKNOWLEDGEMENT      </vt:lpstr>
      <vt:lpstr>Thank you!  Questions?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Translation From innovation to impact: a qualitative study of NIDLLR funded R &amp; D processes</dc:title>
  <dc:creator>vstone</dc:creator>
  <cp:lastModifiedBy>lyarnes</cp:lastModifiedBy>
  <cp:revision>384</cp:revision>
  <cp:lastPrinted>2017-11-01T17:59:13Z</cp:lastPrinted>
  <dcterms:created xsi:type="dcterms:W3CDTF">2017-10-06T15:42:11Z</dcterms:created>
  <dcterms:modified xsi:type="dcterms:W3CDTF">2018-04-11T19:06:35Z</dcterms:modified>
</cp:coreProperties>
</file>