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8" r:id="rId2"/>
  </p:sldMasterIdLst>
  <p:notesMasterIdLst>
    <p:notesMasterId r:id="rId33"/>
  </p:notesMasterIdLst>
  <p:sldIdLst>
    <p:sldId id="283" r:id="rId3"/>
    <p:sldId id="321" r:id="rId4"/>
    <p:sldId id="368" r:id="rId5"/>
    <p:sldId id="291" r:id="rId6"/>
    <p:sldId id="334" r:id="rId7"/>
    <p:sldId id="335" r:id="rId8"/>
    <p:sldId id="336" r:id="rId9"/>
    <p:sldId id="348" r:id="rId10"/>
    <p:sldId id="367" r:id="rId11"/>
    <p:sldId id="325" r:id="rId12"/>
    <p:sldId id="326" r:id="rId13"/>
    <p:sldId id="327" r:id="rId14"/>
    <p:sldId id="328" r:id="rId15"/>
    <p:sldId id="332" r:id="rId16"/>
    <p:sldId id="315" r:id="rId17"/>
    <p:sldId id="363" r:id="rId18"/>
    <p:sldId id="351" r:id="rId19"/>
    <p:sldId id="352" r:id="rId20"/>
    <p:sldId id="353" r:id="rId21"/>
    <p:sldId id="354" r:id="rId22"/>
    <p:sldId id="355" r:id="rId23"/>
    <p:sldId id="356" r:id="rId24"/>
    <p:sldId id="361" r:id="rId25"/>
    <p:sldId id="369" r:id="rId26"/>
    <p:sldId id="365" r:id="rId27"/>
    <p:sldId id="359" r:id="rId28"/>
    <p:sldId id="360" r:id="rId29"/>
    <p:sldId id="371" r:id="rId30"/>
    <p:sldId id="346" r:id="rId31"/>
    <p:sldId id="350" r:id="rId32"/>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84900" autoAdjust="0"/>
  </p:normalViewPr>
  <p:slideViewPr>
    <p:cSldViewPr>
      <p:cViewPr varScale="1">
        <p:scale>
          <a:sx n="107" d="100"/>
          <a:sy n="107" d="100"/>
        </p:scale>
        <p:origin x="-2130" y="-96"/>
      </p:cViewPr>
      <p:guideLst>
        <p:guide orient="horz" pos="2160"/>
        <p:guide pos="2880"/>
      </p:guideLst>
    </p:cSldViewPr>
  </p:slideViewPr>
  <p:outlineViewPr>
    <p:cViewPr>
      <p:scale>
        <a:sx n="33" d="100"/>
        <a:sy n="33" d="100"/>
      </p:scale>
      <p:origin x="0" y="22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34" tIns="46268" rIns="92534" bIns="46268"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34" tIns="46268" rIns="92534" bIns="46268" rtlCol="0"/>
          <a:lstStyle>
            <a:lvl1pPr algn="r">
              <a:defRPr sz="1200"/>
            </a:lvl1pPr>
          </a:lstStyle>
          <a:p>
            <a:fld id="{4FF9917A-102C-497B-9305-FBB8B0B85F07}" type="datetimeFigureOut">
              <a:rPr lang="en-US" smtClean="0"/>
              <a:pPr/>
              <a:t>6/8/2017</a:t>
            </a:fld>
            <a:endParaRPr lang="en-US" dirty="0"/>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2534" tIns="46268" rIns="92534" bIns="46268"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34" tIns="46268" rIns="92534" bIns="462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3013763" cy="462042"/>
          </a:xfrm>
          <a:prstGeom prst="rect">
            <a:avLst/>
          </a:prstGeom>
        </p:spPr>
        <p:txBody>
          <a:bodyPr vert="horz" lIns="92534" tIns="46268" rIns="92534" bIns="462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2042"/>
          </a:xfrm>
          <a:prstGeom prst="rect">
            <a:avLst/>
          </a:prstGeom>
        </p:spPr>
        <p:txBody>
          <a:bodyPr vert="horz" lIns="92534" tIns="46268" rIns="92534" bIns="46268" rtlCol="0" anchor="b"/>
          <a:lstStyle>
            <a:lvl1pPr algn="r">
              <a:defRPr sz="1200"/>
            </a:lvl1pPr>
          </a:lstStyle>
          <a:p>
            <a:fld id="{CA3E684B-A3DE-4BD4-A58A-36B96915528B}" type="slidenum">
              <a:rPr lang="en-US" smtClean="0"/>
              <a:pPr/>
              <a:t>‹#›</a:t>
            </a:fld>
            <a:endParaRPr lang="en-US" dirty="0"/>
          </a:p>
        </p:txBody>
      </p:sp>
    </p:spTree>
    <p:extLst>
      <p:ext uri="{BB962C8B-B14F-4D97-AF65-F5344CB8AC3E}">
        <p14:creationId xmlns:p14="http://schemas.microsoft.com/office/powerpoint/2010/main" val="146950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0A623-4745-4CD1-BF31-EBBEAFD06479}" type="slidenum">
              <a:rPr lang="en-US" smtClean="0"/>
              <a:pPr/>
              <a:t>1</a:t>
            </a:fld>
            <a:endParaRPr lang="en-US" dirty="0"/>
          </a:p>
        </p:txBody>
      </p:sp>
    </p:spTree>
    <p:extLst>
      <p:ext uri="{BB962C8B-B14F-4D97-AF65-F5344CB8AC3E}">
        <p14:creationId xmlns:p14="http://schemas.microsoft.com/office/powerpoint/2010/main" val="221530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E684B-A3DE-4BD4-A58A-36B96915528B}" type="slidenum">
              <a:rPr lang="en-US" smtClean="0"/>
              <a:pPr/>
              <a:t>15</a:t>
            </a:fld>
            <a:endParaRPr lang="en-US" dirty="0"/>
          </a:p>
        </p:txBody>
      </p:sp>
    </p:spTree>
    <p:extLst>
      <p:ext uri="{BB962C8B-B14F-4D97-AF65-F5344CB8AC3E}">
        <p14:creationId xmlns:p14="http://schemas.microsoft.com/office/powerpoint/2010/main" val="27541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16</a:t>
            </a:fld>
            <a:endParaRPr lang="en-US" dirty="0"/>
          </a:p>
        </p:txBody>
      </p:sp>
    </p:spTree>
    <p:extLst>
      <p:ext uri="{BB962C8B-B14F-4D97-AF65-F5344CB8AC3E}">
        <p14:creationId xmlns:p14="http://schemas.microsoft.com/office/powerpoint/2010/main" val="603132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make</a:t>
            </a:r>
            <a:r>
              <a:rPr lang="en-US" baseline="0" dirty="0" smtClean="0"/>
              <a:t> this flow – or look like it is a flow chart of sorts… </a:t>
            </a:r>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20</a:t>
            </a:fld>
            <a:endParaRPr lang="en-US" dirty="0"/>
          </a:p>
        </p:txBody>
      </p:sp>
    </p:spTree>
    <p:extLst>
      <p:ext uri="{BB962C8B-B14F-4D97-AF65-F5344CB8AC3E}">
        <p14:creationId xmlns:p14="http://schemas.microsoft.com/office/powerpoint/2010/main" val="281942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info</a:t>
            </a:r>
            <a:r>
              <a:rPr lang="en-US" baseline="0" dirty="0" smtClean="0"/>
              <a:t> – try to shorten.  Don’t forget to add footnote below to the formatting:</a:t>
            </a:r>
            <a:endParaRPr lang="en-US" dirty="0" smtClean="0"/>
          </a:p>
          <a:p>
            <a:r>
              <a:rPr lang="en-US" dirty="0" smtClean="0"/>
              <a:t>Merges, Robert Patrick,</a:t>
            </a:r>
            <a:r>
              <a:rPr lang="en-US" baseline="0" dirty="0" smtClean="0"/>
              <a:t> et al.  </a:t>
            </a:r>
            <a:r>
              <a:rPr lang="en-US" i="1" baseline="0" dirty="0" smtClean="0"/>
              <a:t>Patent Law and Policy: Cases and Materials.</a:t>
            </a:r>
            <a:r>
              <a:rPr lang="en-US" baseline="0" dirty="0" smtClean="0"/>
              <a:t>  Newark: LexisNexis, 2002 (p. 644)</a:t>
            </a:r>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21</a:t>
            </a:fld>
            <a:endParaRPr lang="en-US" dirty="0"/>
          </a:p>
        </p:txBody>
      </p:sp>
    </p:spTree>
    <p:extLst>
      <p:ext uri="{BB962C8B-B14F-4D97-AF65-F5344CB8AC3E}">
        <p14:creationId xmlns:p14="http://schemas.microsoft.com/office/powerpoint/2010/main" val="268962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24</a:t>
            </a:fld>
            <a:endParaRPr lang="en-US" dirty="0"/>
          </a:p>
        </p:txBody>
      </p:sp>
    </p:spTree>
    <p:extLst>
      <p:ext uri="{BB962C8B-B14F-4D97-AF65-F5344CB8AC3E}">
        <p14:creationId xmlns:p14="http://schemas.microsoft.com/office/powerpoint/2010/main" val="2096241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29</a:t>
            </a:fld>
            <a:endParaRPr lang="en-US" dirty="0"/>
          </a:p>
        </p:txBody>
      </p:sp>
    </p:spTree>
    <p:extLst>
      <p:ext uri="{BB962C8B-B14F-4D97-AF65-F5344CB8AC3E}">
        <p14:creationId xmlns:p14="http://schemas.microsoft.com/office/powerpoint/2010/main" val="94216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E684B-A3DE-4BD4-A58A-36B96915528B}" type="slidenum">
              <a:rPr lang="en-US" smtClean="0"/>
              <a:pPr/>
              <a:t>30</a:t>
            </a:fld>
            <a:endParaRPr lang="en-US" dirty="0"/>
          </a:p>
        </p:txBody>
      </p:sp>
    </p:spTree>
    <p:extLst>
      <p:ext uri="{BB962C8B-B14F-4D97-AF65-F5344CB8AC3E}">
        <p14:creationId xmlns:p14="http://schemas.microsoft.com/office/powerpoint/2010/main" val="66011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E684B-A3DE-4BD4-A58A-36B96915528B}" type="slidenum">
              <a:rPr lang="en-US" smtClean="0"/>
              <a:pPr/>
              <a:t>2</a:t>
            </a:fld>
            <a:endParaRPr lang="en-US" dirty="0"/>
          </a:p>
        </p:txBody>
      </p:sp>
    </p:spTree>
    <p:extLst>
      <p:ext uri="{BB962C8B-B14F-4D97-AF65-F5344CB8AC3E}">
        <p14:creationId xmlns:p14="http://schemas.microsoft.com/office/powerpoint/2010/main" val="202575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E684B-A3DE-4BD4-A58A-36B96915528B}" type="slidenum">
              <a:rPr lang="en-US" smtClean="0"/>
              <a:pPr/>
              <a:t>4</a:t>
            </a:fld>
            <a:endParaRPr lang="en-US" dirty="0"/>
          </a:p>
        </p:txBody>
      </p:sp>
    </p:spTree>
    <p:extLst>
      <p:ext uri="{BB962C8B-B14F-4D97-AF65-F5344CB8AC3E}">
        <p14:creationId xmlns:p14="http://schemas.microsoft.com/office/powerpoint/2010/main" val="36256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8</a:t>
            </a:fld>
            <a:endParaRPr lang="en-US" dirty="0"/>
          </a:p>
        </p:txBody>
      </p:sp>
    </p:spTree>
    <p:extLst>
      <p:ext uri="{BB962C8B-B14F-4D97-AF65-F5344CB8AC3E}">
        <p14:creationId xmlns:p14="http://schemas.microsoft.com/office/powerpoint/2010/main" val="330375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10</a:t>
            </a:fld>
            <a:endParaRPr lang="en-US" dirty="0"/>
          </a:p>
        </p:txBody>
      </p:sp>
    </p:spTree>
    <p:extLst>
      <p:ext uri="{BB962C8B-B14F-4D97-AF65-F5344CB8AC3E}">
        <p14:creationId xmlns:p14="http://schemas.microsoft.com/office/powerpoint/2010/main" val="182606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11</a:t>
            </a:fld>
            <a:endParaRPr lang="en-US" dirty="0"/>
          </a:p>
        </p:txBody>
      </p:sp>
    </p:spTree>
    <p:extLst>
      <p:ext uri="{BB962C8B-B14F-4D97-AF65-F5344CB8AC3E}">
        <p14:creationId xmlns:p14="http://schemas.microsoft.com/office/powerpoint/2010/main" val="381264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E684B-A3DE-4BD4-A58A-36B96915528B}" type="slidenum">
              <a:rPr lang="en-US" smtClean="0"/>
              <a:pPr/>
              <a:t>12</a:t>
            </a:fld>
            <a:endParaRPr lang="en-US" dirty="0"/>
          </a:p>
        </p:txBody>
      </p:sp>
    </p:spTree>
    <p:extLst>
      <p:ext uri="{BB962C8B-B14F-4D97-AF65-F5344CB8AC3E}">
        <p14:creationId xmlns:p14="http://schemas.microsoft.com/office/powerpoint/2010/main" val="52640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E684B-A3DE-4BD4-A58A-36B96915528B}" type="slidenum">
              <a:rPr lang="en-US" smtClean="0"/>
              <a:pPr/>
              <a:t>13</a:t>
            </a:fld>
            <a:endParaRPr lang="en-US" dirty="0"/>
          </a:p>
        </p:txBody>
      </p:sp>
    </p:spTree>
    <p:extLst>
      <p:ext uri="{BB962C8B-B14F-4D97-AF65-F5344CB8AC3E}">
        <p14:creationId xmlns:p14="http://schemas.microsoft.com/office/powerpoint/2010/main" val="249510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E684B-A3DE-4BD4-A58A-36B96915528B}" type="slidenum">
              <a:rPr lang="en-US" smtClean="0"/>
              <a:pPr/>
              <a:t>14</a:t>
            </a:fld>
            <a:endParaRPr lang="en-US" dirty="0"/>
          </a:p>
        </p:txBody>
      </p:sp>
    </p:spTree>
    <p:extLst>
      <p:ext uri="{BB962C8B-B14F-4D97-AF65-F5344CB8AC3E}">
        <p14:creationId xmlns:p14="http://schemas.microsoft.com/office/powerpoint/2010/main" val="239037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10"/>
          <p:cNvSpPr>
            <a:spLocks noGrp="1"/>
          </p:cNvSpPr>
          <p:nvPr>
            <p:ph type="body" sz="quarter" idx="14" hasCustomPrompt="1"/>
          </p:nvPr>
        </p:nvSpPr>
        <p:spPr>
          <a:xfrm>
            <a:off x="685800" y="677863"/>
            <a:ext cx="7772400" cy="1412875"/>
          </a:xfrm>
        </p:spPr>
        <p:txBody>
          <a:bodyPr>
            <a:normAutofit/>
          </a:bodyPr>
          <a:lstStyle>
            <a:lvl1pPr marL="0" indent="0" algn="ctr">
              <a:buFontTx/>
              <a:buNone/>
              <a:defRPr sz="4800">
                <a:latin typeface="+mn-lt"/>
              </a:defRPr>
            </a:lvl1pPr>
          </a:lstStyle>
          <a:p>
            <a:pPr lvl="0"/>
            <a:r>
              <a:rPr lang="en-US" dirty="0" smtClean="0"/>
              <a:t>Title of Presentation</a:t>
            </a:r>
          </a:p>
        </p:txBody>
      </p:sp>
      <p:sp>
        <p:nvSpPr>
          <p:cNvPr id="13" name="Text Placeholder 12"/>
          <p:cNvSpPr>
            <a:spLocks noGrp="1"/>
          </p:cNvSpPr>
          <p:nvPr>
            <p:ph type="body" sz="quarter" idx="15" hasCustomPrompt="1"/>
          </p:nvPr>
        </p:nvSpPr>
        <p:spPr>
          <a:xfrm>
            <a:off x="685800" y="2278063"/>
            <a:ext cx="7713663" cy="3106737"/>
          </a:xfrm>
        </p:spPr>
        <p:txBody>
          <a:bodyPr/>
          <a:lstStyle>
            <a:lvl1pPr marL="342900" indent="-342900" algn="ctr" eaLnBrk="1" hangingPunct="1">
              <a:lnSpc>
                <a:spcPts val="2400"/>
              </a:lnSpc>
              <a:spcBef>
                <a:spcPts val="0"/>
              </a:spcBef>
              <a:buNone/>
              <a:defRPr sz="1800">
                <a:solidFill>
                  <a:schemeClr val="tx1"/>
                </a:solidFill>
              </a:defRPr>
            </a:lvl1pPr>
            <a:lvl2pPr marL="0" indent="0" algn="ctr">
              <a:buNone/>
              <a:defRPr sz="1800"/>
            </a:lvl2pPr>
            <a:lvl3pPr marL="0" indent="0" algn="ctr">
              <a:buNone/>
              <a:defRPr sz="1800"/>
            </a:lvl3pPr>
            <a:lvl4pPr marL="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lvl4pPr>
            <a:lvl5pPr marL="0" indent="0" algn="ctr">
              <a:buNone/>
              <a:defRPr/>
            </a:lvl5pPr>
          </a:lstStyle>
          <a:p>
            <a:pPr lvl="0"/>
            <a:r>
              <a:rPr lang="en-US" dirty="0" smtClean="0"/>
              <a:t>John Doe</a:t>
            </a:r>
          </a:p>
          <a:p>
            <a:pPr marL="342900" indent="-342900" algn="ctr" eaLnBrk="1" hangingPunct="1">
              <a:lnSpc>
                <a:spcPts val="2400"/>
              </a:lnSpc>
            </a:pPr>
            <a:r>
              <a:rPr lang="en-US" dirty="0" smtClean="0"/>
              <a:t>Center on Knowledge Translation for Technology Transfer (KT4TT)</a:t>
            </a:r>
          </a:p>
          <a:p>
            <a:pPr marL="342900" indent="-342900" algn="ctr" eaLnBrk="1" hangingPunct="1">
              <a:lnSpc>
                <a:spcPts val="2400"/>
              </a:lnSpc>
            </a:pPr>
            <a:r>
              <a:rPr lang="en-US" dirty="0" smtClean="0"/>
              <a:t>University at Buffalo</a:t>
            </a:r>
            <a:r>
              <a:rPr lang="en-US" dirty="0" smtClean="0">
                <a:solidFill>
                  <a:srgbClr val="0000FF"/>
                </a:solidFill>
              </a:rPr>
              <a:t> </a:t>
            </a:r>
          </a:p>
          <a:p>
            <a:pPr marL="0" marR="0" lvl="3"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u="sng" dirty="0" smtClean="0">
                <a:solidFill>
                  <a:srgbClr val="0000FF"/>
                </a:solidFill>
              </a:rPr>
              <a:t>http://sphhp.buffalo.edu/cat/kt4tt.html</a:t>
            </a:r>
          </a:p>
          <a:p>
            <a:pPr marL="0" marR="0" lvl="3"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smtClean="0"/>
          </a:p>
          <a:p>
            <a:pPr lvl="3"/>
            <a:r>
              <a:rPr lang="en-US" dirty="0" smtClean="0"/>
              <a:t>Date</a:t>
            </a:r>
          </a:p>
          <a:p>
            <a:pPr lvl="4"/>
            <a:r>
              <a:rPr lang="en-US" dirty="0" smtClean="0"/>
              <a:t>Location</a:t>
            </a:r>
            <a:endParaRPr lang="en-US" dirty="0"/>
          </a:p>
        </p:txBody>
      </p:sp>
    </p:spTree>
    <p:extLst>
      <p:ext uri="{BB962C8B-B14F-4D97-AF65-F5344CB8AC3E}">
        <p14:creationId xmlns:p14="http://schemas.microsoft.com/office/powerpoint/2010/main" val="28304748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cstate="print">
            <a:extLst>
              <a:ext uri="{28A0092B-C50C-407E-A947-70E740481C1C}">
                <a14:useLocalDpi xmlns:a14="http://schemas.microsoft.com/office/drawing/2010/main" val="0"/>
              </a:ext>
            </a:extLst>
          </a:blip>
          <a:stretch>
            <a:fillRect t="-583000" b="-598528"/>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15193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59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54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038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764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21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23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871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379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97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6/8/2017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6/8/2017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iti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3ADCB-42D8-463C-9D10-C3FF87679CA7}" type="datetimeFigureOut">
              <a:rPr lang="en-US" smtClean="0">
                <a:solidFill>
                  <a:prstClr val="black">
                    <a:tint val="75000"/>
                  </a:prstClr>
                </a:solidFill>
              </a:rPr>
              <a:pPr/>
              <a:t>6/8/2017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4878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t4tt.buffalo.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phhp.buffalo.edu/cat/kt4tt.html"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685800" y="1828800"/>
            <a:ext cx="7772400" cy="1470025"/>
          </a:xfrm>
          <a:prstGeom prst="rect">
            <a:avLst/>
          </a:prstGeom>
          <a:noFill/>
          <a:ln w="9525">
            <a:noFill/>
            <a:miter lim="800000"/>
            <a:headEnd/>
            <a:tailEnd/>
          </a:ln>
          <a:effectLst/>
        </p:spPr>
        <p:txBody>
          <a:bodyPr anchor="ctr"/>
          <a:lstStyle/>
          <a:p>
            <a:pPr algn="ctr" eaLnBrk="1" hangingPunct="1"/>
            <a:endParaRPr lang="en-US" sz="4000" dirty="0">
              <a:solidFill>
                <a:schemeClr val="tx2"/>
              </a:solidFill>
              <a:latin typeface="Times New Roman" pitchFamily="18" charset="0"/>
            </a:endParaRPr>
          </a:p>
        </p:txBody>
      </p:sp>
      <p:sp>
        <p:nvSpPr>
          <p:cNvPr id="2056" name="Rectangle 8"/>
          <p:cNvSpPr>
            <a:spLocks noChangeArrowheads="1"/>
          </p:cNvSpPr>
          <p:nvPr/>
        </p:nvSpPr>
        <p:spPr bwMode="auto">
          <a:xfrm>
            <a:off x="1371600" y="3962400"/>
            <a:ext cx="6400800" cy="914400"/>
          </a:xfrm>
          <a:prstGeom prst="rect">
            <a:avLst/>
          </a:prstGeom>
          <a:noFill/>
          <a:ln w="9525">
            <a:noFill/>
            <a:miter lim="800000"/>
            <a:headEnd/>
            <a:tailEnd/>
          </a:ln>
          <a:effectLst/>
        </p:spPr>
        <p:txBody>
          <a:bodyPr/>
          <a:lstStyle/>
          <a:p>
            <a:pPr algn="ctr" eaLnBrk="1" hangingPunct="1">
              <a:spcBef>
                <a:spcPct val="20000"/>
              </a:spcBef>
            </a:pPr>
            <a:endParaRPr lang="en-US" sz="2800" dirty="0">
              <a:latin typeface="Times New Roman" pitchFamily="18" charset="0"/>
            </a:endParaRPr>
          </a:p>
        </p:txBody>
      </p:sp>
      <p:sp>
        <p:nvSpPr>
          <p:cNvPr id="2058" name="Rectangle 10"/>
          <p:cNvSpPr>
            <a:spLocks noChangeArrowheads="1"/>
          </p:cNvSpPr>
          <p:nvPr/>
        </p:nvSpPr>
        <p:spPr bwMode="auto">
          <a:xfrm>
            <a:off x="0" y="228600"/>
            <a:ext cx="9144000" cy="2590800"/>
          </a:xfrm>
          <a:prstGeom prst="rect">
            <a:avLst/>
          </a:prstGeom>
          <a:noFill/>
          <a:ln w="9525">
            <a:noFill/>
            <a:miter lim="800000"/>
            <a:headEnd/>
            <a:tailEnd/>
          </a:ln>
          <a:effectLst/>
        </p:spPr>
        <p:txBody>
          <a:bodyPr anchor="ctr"/>
          <a:lstStyle/>
          <a:p>
            <a:pPr algn="ctr">
              <a:lnSpc>
                <a:spcPts val="5000"/>
              </a:lnSpc>
            </a:pPr>
            <a:r>
              <a:rPr lang="en-US" sz="4000" b="1" dirty="0" smtClean="0">
                <a:solidFill>
                  <a:srgbClr val="000099"/>
                </a:solidFill>
                <a:effectLst>
                  <a:outerShdw blurRad="38100" dist="38100" dir="2700000" algn="tl">
                    <a:srgbClr val="C0C0C0"/>
                  </a:outerShdw>
                </a:effectLst>
              </a:rPr>
              <a:t>Idea for a New A/T Product?</a:t>
            </a:r>
            <a:br>
              <a:rPr lang="en-US" sz="4000" b="1" dirty="0" smtClean="0">
                <a:solidFill>
                  <a:srgbClr val="000099"/>
                </a:solidFill>
                <a:effectLst>
                  <a:outerShdw blurRad="38100" dist="38100" dir="2700000" algn="tl">
                    <a:srgbClr val="C0C0C0"/>
                  </a:outerShdw>
                </a:effectLst>
              </a:rPr>
            </a:br>
            <a:r>
              <a:rPr lang="en-US" sz="4000" b="1" dirty="0" smtClean="0">
                <a:solidFill>
                  <a:srgbClr val="000099"/>
                </a:solidFill>
                <a:effectLst>
                  <a:outerShdw blurRad="38100" dist="38100" dir="2700000" algn="tl">
                    <a:srgbClr val="C0C0C0"/>
                  </a:outerShdw>
                </a:effectLst>
              </a:rPr>
              <a:t>Here’s Where to Begin</a:t>
            </a:r>
          </a:p>
        </p:txBody>
      </p:sp>
      <p:sp>
        <p:nvSpPr>
          <p:cNvPr id="6" name="Rectangle 11"/>
          <p:cNvSpPr>
            <a:spLocks noChangeArrowheads="1"/>
          </p:cNvSpPr>
          <p:nvPr/>
        </p:nvSpPr>
        <p:spPr bwMode="auto">
          <a:xfrm>
            <a:off x="2476500" y="2864898"/>
            <a:ext cx="4191000" cy="1143000"/>
          </a:xfrm>
          <a:prstGeom prst="rect">
            <a:avLst/>
          </a:prstGeom>
          <a:noFill/>
          <a:ln w="9525">
            <a:noFill/>
            <a:miter lim="800000"/>
            <a:headEnd/>
            <a:tailEnd/>
          </a:ln>
          <a:effectLst/>
        </p:spPr>
        <p:txBody>
          <a:bodyPr/>
          <a:lstStyle/>
          <a:p>
            <a:pPr marL="342900" indent="-342900" algn="ctr" eaLnBrk="1" hangingPunct="1">
              <a:lnSpc>
                <a:spcPts val="2400"/>
              </a:lnSpc>
              <a:spcBef>
                <a:spcPct val="25000"/>
              </a:spcBef>
            </a:pPr>
            <a:r>
              <a:rPr lang="en-US" sz="2000" b="1" dirty="0" smtClean="0"/>
              <a:t>James A. Leahy</a:t>
            </a:r>
          </a:p>
          <a:p>
            <a:pPr marL="342900" indent="-342900" algn="ctr" eaLnBrk="1" hangingPunct="1">
              <a:lnSpc>
                <a:spcPts val="2400"/>
              </a:lnSpc>
            </a:pPr>
            <a:r>
              <a:rPr lang="en-US" dirty="0" smtClean="0"/>
              <a:t>KT4TT Center, University at </a:t>
            </a:r>
            <a:r>
              <a:rPr lang="en-US" dirty="0"/>
              <a:t>Buffalo</a:t>
            </a:r>
            <a:r>
              <a:rPr lang="en-US" dirty="0">
                <a:solidFill>
                  <a:srgbClr val="0000FF"/>
                </a:solidFill>
              </a:rPr>
              <a:t> </a:t>
            </a:r>
          </a:p>
          <a:p>
            <a:pPr marL="342900" indent="-342900" algn="ctr">
              <a:lnSpc>
                <a:spcPts val="2400"/>
              </a:lnSpc>
            </a:pPr>
            <a:r>
              <a:rPr lang="en-US" u="sng" dirty="0" smtClean="0">
                <a:solidFill>
                  <a:srgbClr val="0000FF"/>
                </a:solidFill>
                <a:hlinkClick r:id="rId3"/>
              </a:rPr>
              <a:t>http://sphhp.buffalo.edu/</a:t>
            </a:r>
            <a:r>
              <a:rPr lang="en-US" u="sng" dirty="0" smtClean="0">
                <a:solidFill>
                  <a:srgbClr val="0000FF"/>
                </a:solidFill>
              </a:rPr>
              <a:t>cat/kt4tt.html</a:t>
            </a:r>
          </a:p>
          <a:p>
            <a:pPr marL="342900" indent="-342900" algn="ctr"/>
            <a:endParaRPr lang="en-US" u="sng" dirty="0">
              <a:solidFill>
                <a:srgbClr val="0000FF"/>
              </a:solidFill>
            </a:endParaRPr>
          </a:p>
        </p:txBody>
      </p:sp>
      <p:sp>
        <p:nvSpPr>
          <p:cNvPr id="7" name="TextBox 6"/>
          <p:cNvSpPr txBox="1"/>
          <p:nvPr/>
        </p:nvSpPr>
        <p:spPr>
          <a:xfrm>
            <a:off x="2743200" y="4343400"/>
            <a:ext cx="3657600" cy="1143903"/>
          </a:xfrm>
          <a:prstGeom prst="rect">
            <a:avLst/>
          </a:prstGeom>
          <a:noFill/>
        </p:spPr>
        <p:txBody>
          <a:bodyPr wrap="square" rtlCol="0">
            <a:spAutoFit/>
          </a:bodyPr>
          <a:lstStyle/>
          <a:p>
            <a:pPr algn="ctr">
              <a:lnSpc>
                <a:spcPts val="2800"/>
              </a:lnSpc>
            </a:pPr>
            <a:r>
              <a:rPr lang="en-US" b="1" dirty="0" smtClean="0"/>
              <a:t>8:00 </a:t>
            </a:r>
            <a:r>
              <a:rPr lang="en-US" b="1" dirty="0"/>
              <a:t>– </a:t>
            </a:r>
            <a:r>
              <a:rPr lang="en-US" b="1" dirty="0" smtClean="0"/>
              <a:t>9:00 a.m</a:t>
            </a:r>
            <a:r>
              <a:rPr lang="en-US" b="1" dirty="0"/>
              <a:t>.</a:t>
            </a:r>
          </a:p>
          <a:p>
            <a:pPr algn="ctr">
              <a:lnSpc>
                <a:spcPts val="2800"/>
              </a:lnSpc>
            </a:pPr>
            <a:r>
              <a:rPr lang="en-US" b="1" dirty="0" smtClean="0"/>
              <a:t>January 19, 2017</a:t>
            </a:r>
            <a:r>
              <a:rPr lang="en-US" dirty="0" smtClean="0">
                <a:latin typeface="Times New Roman" pitchFamily="18" charset="0"/>
              </a:rPr>
              <a:t> </a:t>
            </a:r>
            <a:endParaRPr lang="en-US" dirty="0">
              <a:latin typeface="Times New Roman" pitchFamily="18" charset="0"/>
            </a:endParaRPr>
          </a:p>
          <a:p>
            <a:pPr algn="ctr">
              <a:lnSpc>
                <a:spcPts val="2600"/>
              </a:lnSpc>
            </a:pPr>
            <a:r>
              <a:rPr lang="en-US" dirty="0" smtClean="0"/>
              <a:t>ATIA, Orlando Florida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143000"/>
          </a:xfrm>
          <a:prstGeom prst="rect">
            <a:avLst/>
          </a:prstGeom>
        </p:spPr>
        <p:txBody>
          <a:bodyPr/>
          <a:lstStyle/>
          <a:p>
            <a:pPr>
              <a:lnSpc>
                <a:spcPts val="5000"/>
              </a:lnSpc>
            </a:pPr>
            <a:r>
              <a:rPr lang="en-US" sz="4000" b="1" dirty="0">
                <a:solidFill>
                  <a:srgbClr val="000099"/>
                </a:solidFill>
                <a:effectLst>
                  <a:outerShdw blurRad="38100" dist="38100" dir="2700000" algn="tl">
                    <a:srgbClr val="000000">
                      <a:alpha val="43137"/>
                    </a:srgbClr>
                  </a:outerShdw>
                </a:effectLst>
              </a:rPr>
              <a:t>Day 10: Homework </a:t>
            </a:r>
            <a:r>
              <a:rPr lang="en-US" sz="4000" b="1" dirty="0" smtClean="0">
                <a:solidFill>
                  <a:srgbClr val="000099"/>
                </a:solidFill>
                <a:effectLst>
                  <a:outerShdw blurRad="38100" dist="38100" dir="2700000" algn="tl">
                    <a:srgbClr val="000000">
                      <a:alpha val="43137"/>
                    </a:srgbClr>
                  </a:outerShdw>
                </a:effectLst>
              </a:rPr>
              <a:t>Time</a:t>
            </a:r>
            <a:endParaRPr lang="en-US" sz="4000" b="1" dirty="0">
              <a:solidFill>
                <a:srgbClr val="000099"/>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685800" y="1798637"/>
            <a:ext cx="7772400" cy="4525963"/>
          </a:xfrm>
          <a:prstGeom prst="rect">
            <a:avLst/>
          </a:prstGeom>
        </p:spPr>
        <p:txBody>
          <a:bodyPr/>
          <a:lstStyle/>
          <a:p>
            <a:pPr marL="1654175" lvl="3" indent="-396875">
              <a:spcBef>
                <a:spcPts val="1200"/>
              </a:spcBef>
              <a:spcAft>
                <a:spcPts val="600"/>
              </a:spcAft>
            </a:pPr>
            <a:endParaRPr lang="en-US" sz="1200" b="1" i="1" u="sng" dirty="0" smtClean="0"/>
          </a:p>
          <a:p>
            <a:pPr marL="231775" indent="-231775">
              <a:spcBef>
                <a:spcPts val="600"/>
              </a:spcBef>
              <a:spcAft>
                <a:spcPts val="600"/>
              </a:spcAft>
              <a:buClr>
                <a:srgbClr val="000099"/>
              </a:buClr>
            </a:pPr>
            <a:r>
              <a:rPr lang="en-US" sz="2800" dirty="0"/>
              <a:t>What Not to </a:t>
            </a:r>
            <a:r>
              <a:rPr lang="en-US" sz="2800" dirty="0" smtClean="0"/>
              <a:t>say when approaching potential users</a:t>
            </a:r>
            <a:endParaRPr lang="en-US" sz="2800" dirty="0"/>
          </a:p>
          <a:p>
            <a:pPr marL="231775" indent="-231775">
              <a:spcBef>
                <a:spcPts val="600"/>
              </a:spcBef>
              <a:spcAft>
                <a:spcPts val="600"/>
              </a:spcAft>
              <a:buClr>
                <a:srgbClr val="000099"/>
              </a:buClr>
            </a:pPr>
            <a:r>
              <a:rPr lang="en-US" sz="2800" dirty="0"/>
              <a:t>Definitions:</a:t>
            </a:r>
          </a:p>
          <a:p>
            <a:pPr lvl="1">
              <a:spcBef>
                <a:spcPts val="600"/>
              </a:spcBef>
              <a:spcAft>
                <a:spcPts val="600"/>
              </a:spcAft>
              <a:buClr>
                <a:srgbClr val="000099"/>
              </a:buClr>
            </a:pPr>
            <a:r>
              <a:rPr lang="en-US" sz="2400" dirty="0"/>
              <a:t>Prospective user</a:t>
            </a:r>
          </a:p>
          <a:p>
            <a:pPr lvl="1">
              <a:spcBef>
                <a:spcPts val="600"/>
              </a:spcBef>
              <a:spcAft>
                <a:spcPts val="600"/>
              </a:spcAft>
              <a:buClr>
                <a:srgbClr val="000099"/>
              </a:buClr>
            </a:pPr>
            <a:r>
              <a:rPr lang="en-US" sz="2400" dirty="0"/>
              <a:t>Device function</a:t>
            </a:r>
          </a:p>
          <a:p>
            <a:pPr lvl="1">
              <a:spcBef>
                <a:spcPts val="600"/>
              </a:spcBef>
              <a:spcAft>
                <a:spcPts val="600"/>
              </a:spcAft>
              <a:buClr>
                <a:srgbClr val="000099"/>
              </a:buClr>
            </a:pPr>
            <a:r>
              <a:rPr lang="en-US" sz="2400" dirty="0"/>
              <a:t>Enabling information</a:t>
            </a:r>
          </a:p>
          <a:p>
            <a:pPr lvl="1">
              <a:spcBef>
                <a:spcPts val="600"/>
              </a:spcBef>
              <a:spcAft>
                <a:spcPts val="600"/>
              </a:spcAft>
              <a:buClr>
                <a:srgbClr val="000099"/>
              </a:buClr>
            </a:pPr>
            <a:r>
              <a:rPr lang="en-US" sz="2400" dirty="0"/>
              <a:t>Prototype</a:t>
            </a:r>
          </a:p>
          <a:p>
            <a:pPr lvl="1">
              <a:spcBef>
                <a:spcPts val="600"/>
              </a:spcBef>
              <a:spcAft>
                <a:spcPts val="600"/>
              </a:spcAft>
              <a:buClr>
                <a:srgbClr val="000099"/>
              </a:buClr>
            </a:pPr>
            <a:r>
              <a:rPr lang="en-US" sz="2400" dirty="0"/>
              <a:t>Patenting</a:t>
            </a:r>
          </a:p>
          <a:p>
            <a:pPr marL="800100" lvl="2" indent="0">
              <a:spcBef>
                <a:spcPts val="1200"/>
              </a:spcBef>
              <a:spcAft>
                <a:spcPts val="600"/>
              </a:spcAft>
              <a:buNone/>
            </a:pPr>
            <a:endParaRPr lang="en-US" sz="1600" b="1" i="1" u="sng" dirty="0" smtClean="0"/>
          </a:p>
          <a:p>
            <a:pPr marL="0" lvl="1" indent="0">
              <a:spcBef>
                <a:spcPts val="1200"/>
              </a:spcBef>
              <a:spcAft>
                <a:spcPts val="600"/>
              </a:spcAft>
              <a:buClr>
                <a:srgbClr val="000099"/>
              </a:buClr>
              <a:buNone/>
            </a:pPr>
            <a:endParaRPr lang="en-US" sz="2000" dirty="0" smtClean="0"/>
          </a:p>
        </p:txBody>
      </p:sp>
    </p:spTree>
    <p:extLst>
      <p:ext uri="{BB962C8B-B14F-4D97-AF65-F5344CB8AC3E}">
        <p14:creationId xmlns:p14="http://schemas.microsoft.com/office/powerpoint/2010/main" val="1562995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0"/>
            <a:ext cx="9144000" cy="990600"/>
          </a:xfrm>
          <a:prstGeom prst="rect">
            <a:avLst/>
          </a:prstGeom>
        </p:spPr>
        <p:txBody>
          <a:bodyPr/>
          <a:lstStyle/>
          <a:p>
            <a:pPr>
              <a:lnSpc>
                <a:spcPts val="5000"/>
              </a:lnSpc>
            </a:pPr>
            <a:r>
              <a:rPr lang="en-US" sz="4000" b="1" dirty="0">
                <a:solidFill>
                  <a:srgbClr val="000099"/>
                </a:solidFill>
                <a:effectLst>
                  <a:outerShdw blurRad="38100" dist="38100" dir="2700000" algn="tl">
                    <a:srgbClr val="000000">
                      <a:alpha val="43137"/>
                    </a:srgbClr>
                  </a:outerShdw>
                </a:effectLst>
              </a:rPr>
              <a:t>Day 30: Which Path do You </a:t>
            </a:r>
            <a:r>
              <a:rPr lang="en-US" sz="4000" b="1" dirty="0" smtClean="0">
                <a:solidFill>
                  <a:srgbClr val="000099"/>
                </a:solidFill>
                <a:effectLst>
                  <a:outerShdw blurRad="38100" dist="38100" dir="2700000" algn="tl">
                    <a:srgbClr val="000000">
                      <a:alpha val="43137"/>
                    </a:srgbClr>
                  </a:outerShdw>
                </a:effectLst>
              </a:rPr>
              <a:t>Take?</a:t>
            </a:r>
            <a:endParaRPr lang="en-US" sz="2400" spc="-100" dirty="0"/>
          </a:p>
        </p:txBody>
      </p:sp>
      <p:sp>
        <p:nvSpPr>
          <p:cNvPr id="3" name="Content Placeholder 2"/>
          <p:cNvSpPr>
            <a:spLocks noGrp="1"/>
          </p:cNvSpPr>
          <p:nvPr>
            <p:ph idx="4294967295"/>
          </p:nvPr>
        </p:nvSpPr>
        <p:spPr>
          <a:xfrm>
            <a:off x="1371600" y="2514600"/>
            <a:ext cx="6324600" cy="2468563"/>
          </a:xfrm>
          <a:prstGeom prst="rect">
            <a:avLst/>
          </a:prstGeom>
        </p:spPr>
        <p:txBody>
          <a:bodyPr/>
          <a:lstStyle/>
          <a:p>
            <a:pPr>
              <a:lnSpc>
                <a:spcPts val="4000"/>
              </a:lnSpc>
              <a:spcBef>
                <a:spcPts val="1200"/>
              </a:spcBef>
              <a:spcAft>
                <a:spcPts val="600"/>
              </a:spcAft>
              <a:buClr>
                <a:srgbClr val="000099"/>
              </a:buClr>
            </a:pPr>
            <a:r>
              <a:rPr lang="en-US" dirty="0"/>
              <a:t>Funded Researcher or Technology Developer at a University?</a:t>
            </a:r>
          </a:p>
          <a:p>
            <a:pPr>
              <a:lnSpc>
                <a:spcPts val="4000"/>
              </a:lnSpc>
              <a:spcBef>
                <a:spcPts val="1200"/>
              </a:spcBef>
              <a:spcAft>
                <a:spcPts val="600"/>
              </a:spcAft>
              <a:buClr>
                <a:srgbClr val="000099"/>
              </a:buClr>
            </a:pPr>
            <a:r>
              <a:rPr lang="en-US" dirty="0"/>
              <a:t>Independent Inventor? </a:t>
            </a:r>
          </a:p>
          <a:p>
            <a:pPr>
              <a:lnSpc>
                <a:spcPts val="4000"/>
              </a:lnSpc>
              <a:spcBef>
                <a:spcPts val="1200"/>
              </a:spcBef>
            </a:pPr>
            <a:endParaRPr lang="en-US" dirty="0"/>
          </a:p>
        </p:txBody>
      </p:sp>
    </p:spTree>
    <p:extLst>
      <p:ext uri="{BB962C8B-B14F-4D97-AF65-F5344CB8AC3E}">
        <p14:creationId xmlns:p14="http://schemas.microsoft.com/office/powerpoint/2010/main" val="398341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2209800"/>
            <a:ext cx="7391400" cy="3916363"/>
          </a:xfrm>
          <a:prstGeom prst="rect">
            <a:avLst/>
          </a:prstGeom>
        </p:spPr>
        <p:txBody>
          <a:bodyPr/>
          <a:lstStyle/>
          <a:p>
            <a:pPr marL="344488" indent="-344488">
              <a:spcBef>
                <a:spcPts val="600"/>
              </a:spcBef>
              <a:buClr>
                <a:srgbClr val="000099"/>
              </a:buClr>
              <a:buNone/>
            </a:pPr>
            <a:r>
              <a:rPr lang="en-US" sz="2000" dirty="0"/>
              <a:t>Intellectual Property ownership in a University setting</a:t>
            </a:r>
          </a:p>
          <a:p>
            <a:pPr marL="630238" lvl="1" indent="-230188">
              <a:lnSpc>
                <a:spcPts val="2400"/>
              </a:lnSpc>
              <a:spcBef>
                <a:spcPts val="600"/>
              </a:spcBef>
              <a:buClr>
                <a:srgbClr val="000099"/>
              </a:buClr>
            </a:pPr>
            <a:r>
              <a:rPr lang="en-US" sz="1800" dirty="0"/>
              <a:t>If you are a university researcher and develop your invention as part of your employment at a university, you do not have exclusive ownership rights </a:t>
            </a:r>
            <a:r>
              <a:rPr lang="en-US" sz="1800" dirty="0" smtClean="0"/>
              <a:t>to your </a:t>
            </a:r>
            <a:r>
              <a:rPr lang="en-US" sz="1800" dirty="0"/>
              <a:t>development</a:t>
            </a:r>
          </a:p>
          <a:p>
            <a:pPr marL="974725" lvl="2" indent="-174625">
              <a:spcBef>
                <a:spcPts val="600"/>
              </a:spcBef>
              <a:buClr>
                <a:srgbClr val="000099"/>
              </a:buClr>
            </a:pPr>
            <a:r>
              <a:rPr lang="en-US" sz="1600" dirty="0"/>
              <a:t>The legal rights to the invention belong to the university and to any funding agency that may be helping to pay for the development</a:t>
            </a:r>
          </a:p>
          <a:p>
            <a:pPr marL="974725" lvl="2" indent="-174625">
              <a:spcBef>
                <a:spcPts val="600"/>
              </a:spcBef>
              <a:buClr>
                <a:srgbClr val="000099"/>
              </a:buClr>
            </a:pPr>
            <a:r>
              <a:rPr lang="en-US" sz="1600" dirty="0"/>
              <a:t>This information should have been included in the terms you agreed to upon being hired at the University</a:t>
            </a:r>
          </a:p>
          <a:p>
            <a:pPr marL="630238" lvl="1" indent="-230188">
              <a:spcBef>
                <a:spcPts val="600"/>
              </a:spcBef>
              <a:buClr>
                <a:srgbClr val="000099"/>
              </a:buClr>
            </a:pPr>
            <a:r>
              <a:rPr lang="en-US" sz="1800" dirty="0"/>
              <a:t>However, you will still remain eligible for some royalties from</a:t>
            </a:r>
            <a:br>
              <a:rPr lang="en-US" sz="1800" dirty="0"/>
            </a:br>
            <a:r>
              <a:rPr lang="en-US" sz="1800" dirty="0"/>
              <a:t>your invention </a:t>
            </a:r>
          </a:p>
          <a:p>
            <a:pPr marL="630238" lvl="1" indent="-230188">
              <a:spcBef>
                <a:spcPts val="600"/>
              </a:spcBef>
              <a:buClr>
                <a:srgbClr val="000099"/>
              </a:buClr>
            </a:pPr>
            <a:r>
              <a:rPr lang="en-US" sz="1800" dirty="0"/>
              <a:t>If the government and your university decline ownership of the invention, all legal rights to the invention will revert to the inventors</a:t>
            </a:r>
          </a:p>
          <a:p>
            <a:pPr marL="974725" lvl="2" indent="-174625">
              <a:spcBef>
                <a:spcPts val="600"/>
              </a:spcBef>
              <a:buClr>
                <a:srgbClr val="000099"/>
              </a:buClr>
            </a:pPr>
            <a:r>
              <a:rPr lang="en-US" sz="1600" dirty="0"/>
              <a:t>The inventors are third in line to claim ownership for the invention</a:t>
            </a:r>
          </a:p>
          <a:p>
            <a:pPr marL="914400" lvl="2" indent="0">
              <a:buNone/>
            </a:pPr>
            <a:endParaRPr lang="en-US" dirty="0"/>
          </a:p>
        </p:txBody>
      </p:sp>
      <p:sp>
        <p:nvSpPr>
          <p:cNvPr id="4" name="Title 1"/>
          <p:cNvSpPr txBox="1">
            <a:spLocks/>
          </p:cNvSpPr>
          <p:nvPr/>
        </p:nvSpPr>
        <p:spPr>
          <a:xfrm>
            <a:off x="0" y="457200"/>
            <a:ext cx="9144000" cy="3048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5000"/>
              </a:lnSpc>
            </a:pPr>
            <a:r>
              <a:rPr lang="en-US" sz="4000" b="1" dirty="0">
                <a:solidFill>
                  <a:srgbClr val="000099"/>
                </a:solidFill>
                <a:effectLst>
                  <a:outerShdw blurRad="38100" dist="38100" dir="2700000" algn="tl">
                    <a:srgbClr val="000000">
                      <a:alpha val="43137"/>
                    </a:srgbClr>
                  </a:outerShdw>
                </a:effectLst>
              </a:rPr>
              <a:t>Funded Researcher or Technology Developer at a University? </a:t>
            </a:r>
            <a:endParaRPr lang="en-US" sz="2400" spc="-100" dirty="0"/>
          </a:p>
        </p:txBody>
      </p:sp>
    </p:spTree>
    <p:extLst>
      <p:ext uri="{BB962C8B-B14F-4D97-AF65-F5344CB8AC3E}">
        <p14:creationId xmlns:p14="http://schemas.microsoft.com/office/powerpoint/2010/main" val="1281660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2133600"/>
            <a:ext cx="8001000" cy="4297363"/>
          </a:xfrm>
          <a:prstGeom prst="rect">
            <a:avLst/>
          </a:prstGeom>
        </p:spPr>
        <p:txBody>
          <a:bodyPr/>
          <a:lstStyle/>
          <a:p>
            <a:pPr marL="231775" indent="-231775">
              <a:lnSpc>
                <a:spcPts val="3600"/>
              </a:lnSpc>
              <a:spcBef>
                <a:spcPts val="1200"/>
              </a:spcBef>
              <a:spcAft>
                <a:spcPts val="600"/>
              </a:spcAft>
              <a:buClr>
                <a:srgbClr val="000099"/>
              </a:buClr>
            </a:pPr>
            <a:r>
              <a:rPr lang="en-US" sz="2800" dirty="0"/>
              <a:t>Assistive </a:t>
            </a:r>
            <a:r>
              <a:rPr lang="en-US" sz="2800" dirty="0" smtClean="0"/>
              <a:t>Technology Development</a:t>
            </a:r>
            <a:endParaRPr lang="en-US" sz="2800" dirty="0"/>
          </a:p>
          <a:p>
            <a:pPr marL="803275" lvl="1" indent="-341313">
              <a:spcBef>
                <a:spcPts val="1200"/>
              </a:spcBef>
              <a:spcAft>
                <a:spcPts val="600"/>
              </a:spcAft>
              <a:buClr>
                <a:srgbClr val="000099"/>
              </a:buClr>
            </a:pPr>
            <a:r>
              <a:rPr lang="en-US" sz="2400" dirty="0"/>
              <a:t>Expected returns on your invention may be very low since the potential market size for most assistive technologies is very small</a:t>
            </a:r>
          </a:p>
          <a:p>
            <a:pPr marL="803275" lvl="1" indent="-341313">
              <a:spcBef>
                <a:spcPts val="1200"/>
              </a:spcBef>
              <a:spcAft>
                <a:spcPts val="600"/>
              </a:spcAft>
              <a:buClr>
                <a:srgbClr val="000099"/>
              </a:buClr>
            </a:pPr>
            <a:r>
              <a:rPr lang="en-US" sz="2400" dirty="0"/>
              <a:t>Therefore, in many cases the University Technology Transfer Office may decide that it is not worth investing time and resources to bring the product to market</a:t>
            </a:r>
          </a:p>
          <a:p>
            <a:pPr marL="1371600" lvl="3" indent="0">
              <a:buNone/>
            </a:pPr>
            <a:endParaRPr lang="en-US" dirty="0" smtClean="0"/>
          </a:p>
        </p:txBody>
      </p:sp>
      <p:sp>
        <p:nvSpPr>
          <p:cNvPr id="5" name="Title 1"/>
          <p:cNvSpPr txBox="1">
            <a:spLocks/>
          </p:cNvSpPr>
          <p:nvPr/>
        </p:nvSpPr>
        <p:spPr>
          <a:xfrm>
            <a:off x="76200" y="457200"/>
            <a:ext cx="91440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5000"/>
              </a:lnSpc>
            </a:pPr>
            <a:r>
              <a:rPr lang="en-US" sz="4000" b="1" dirty="0">
                <a:solidFill>
                  <a:srgbClr val="000099"/>
                </a:solidFill>
                <a:effectLst>
                  <a:outerShdw blurRad="38100" dist="38100" dir="2700000" algn="tl">
                    <a:srgbClr val="000000">
                      <a:alpha val="43137"/>
                    </a:srgbClr>
                  </a:outerShdw>
                </a:effectLst>
              </a:rPr>
              <a:t>Funded Researcher or Technology Developer at a </a:t>
            </a:r>
            <a:r>
              <a:rPr lang="en-US" sz="4000" b="1" dirty="0" smtClean="0">
                <a:solidFill>
                  <a:srgbClr val="000099"/>
                </a:solidFill>
                <a:effectLst>
                  <a:outerShdw blurRad="38100" dist="38100" dir="2700000" algn="tl">
                    <a:srgbClr val="000000">
                      <a:alpha val="43137"/>
                    </a:srgbClr>
                  </a:outerShdw>
                </a:effectLst>
              </a:rPr>
              <a:t>University?</a:t>
            </a:r>
            <a:endParaRPr lang="en-US" sz="2400" spc="-100" dirty="0"/>
          </a:p>
        </p:txBody>
      </p:sp>
    </p:spTree>
    <p:extLst>
      <p:ext uri="{BB962C8B-B14F-4D97-AF65-F5344CB8AC3E}">
        <p14:creationId xmlns:p14="http://schemas.microsoft.com/office/powerpoint/2010/main" val="2587409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1675"/>
            <a:ext cx="8229600" cy="1143000"/>
          </a:xfrm>
          <a:prstGeom prst="rect">
            <a:avLst/>
          </a:prstGeom>
        </p:spPr>
        <p:txBody>
          <a:bodyPr/>
          <a:lstStyle/>
          <a:p>
            <a:r>
              <a:rPr lang="en-US" b="1" dirty="0">
                <a:solidFill>
                  <a:srgbClr val="000099"/>
                </a:solidFill>
                <a:effectLst>
                  <a:outerShdw blurRad="38100" dist="38100" dir="2700000" algn="tl">
                    <a:srgbClr val="000000">
                      <a:alpha val="43137"/>
                    </a:srgbClr>
                  </a:outerShdw>
                </a:effectLst>
              </a:rPr>
              <a:t>Independent Inventor</a:t>
            </a:r>
            <a:endParaRPr lang="en-US" dirty="0"/>
          </a:p>
        </p:txBody>
      </p:sp>
      <p:sp>
        <p:nvSpPr>
          <p:cNvPr id="3" name="Content Placeholder 2"/>
          <p:cNvSpPr>
            <a:spLocks noGrp="1"/>
          </p:cNvSpPr>
          <p:nvPr>
            <p:ph idx="4294967295"/>
          </p:nvPr>
        </p:nvSpPr>
        <p:spPr>
          <a:xfrm>
            <a:off x="685800" y="2133600"/>
            <a:ext cx="7772400" cy="4525963"/>
          </a:xfrm>
          <a:prstGeom prst="rect">
            <a:avLst/>
          </a:prstGeom>
        </p:spPr>
        <p:txBody>
          <a:bodyPr/>
          <a:lstStyle/>
          <a:p>
            <a:pPr marL="231775" indent="-231775">
              <a:spcBef>
                <a:spcPts val="600"/>
              </a:spcBef>
              <a:spcAft>
                <a:spcPts val="600"/>
              </a:spcAft>
              <a:buClr>
                <a:srgbClr val="000099"/>
              </a:buClr>
            </a:pPr>
            <a:r>
              <a:rPr lang="en-US" sz="2800" dirty="0"/>
              <a:t>Use your own resources</a:t>
            </a:r>
          </a:p>
          <a:p>
            <a:pPr marL="231775" indent="-231775">
              <a:spcBef>
                <a:spcPts val="600"/>
              </a:spcBef>
              <a:spcAft>
                <a:spcPts val="600"/>
              </a:spcAft>
              <a:buClr>
                <a:srgbClr val="000099"/>
              </a:buClr>
            </a:pPr>
            <a:r>
              <a:rPr lang="en-US" sz="2800" dirty="0"/>
              <a:t>Don’t have to share ownership or royalties/profits</a:t>
            </a:r>
          </a:p>
          <a:p>
            <a:pPr marL="231775" indent="-231775">
              <a:spcBef>
                <a:spcPts val="600"/>
              </a:spcBef>
              <a:spcAft>
                <a:spcPts val="600"/>
              </a:spcAft>
              <a:buClr>
                <a:srgbClr val="000099"/>
              </a:buClr>
            </a:pPr>
            <a:r>
              <a:rPr lang="en-US" sz="2800" dirty="0"/>
              <a:t>Chart your own course and timeframe</a:t>
            </a:r>
          </a:p>
          <a:p>
            <a:pPr marL="231775" indent="-231775">
              <a:spcBef>
                <a:spcPts val="600"/>
              </a:spcBef>
              <a:spcAft>
                <a:spcPts val="600"/>
              </a:spcAft>
              <a:buClr>
                <a:srgbClr val="000099"/>
              </a:buClr>
            </a:pPr>
            <a:r>
              <a:rPr lang="en-US" sz="2800" dirty="0"/>
              <a:t>Should contact a qualified patent attorney on how</a:t>
            </a:r>
            <a:br>
              <a:rPr lang="en-US" sz="2800" dirty="0"/>
            </a:br>
            <a:r>
              <a:rPr lang="en-US" sz="2800" dirty="0"/>
              <a:t>to proceed. </a:t>
            </a:r>
          </a:p>
          <a:p>
            <a:pPr marL="1371600" lvl="3" indent="0">
              <a:buNone/>
            </a:pPr>
            <a:endParaRPr lang="en-US" dirty="0" smtClean="0"/>
          </a:p>
        </p:txBody>
      </p:sp>
      <p:sp>
        <p:nvSpPr>
          <p:cNvPr id="4" name="Title 1"/>
          <p:cNvSpPr txBox="1">
            <a:spLocks/>
          </p:cNvSpPr>
          <p:nvPr/>
        </p:nvSpPr>
        <p:spPr>
          <a:xfrm>
            <a:off x="0" y="457200"/>
            <a:ext cx="9144000" cy="1219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5000"/>
              </a:lnSpc>
            </a:pPr>
            <a:r>
              <a:rPr lang="en-US" sz="4000" b="1" dirty="0" smtClean="0">
                <a:solidFill>
                  <a:srgbClr val="000099"/>
                </a:solidFill>
                <a:effectLst>
                  <a:outerShdw blurRad="38100" dist="38100" dir="2700000" algn="tl">
                    <a:srgbClr val="C0C0C0"/>
                  </a:outerShdw>
                </a:effectLst>
              </a:rPr>
              <a:t> </a:t>
            </a:r>
            <a:endParaRPr lang="en-US" sz="2400" spc="-100" dirty="0"/>
          </a:p>
        </p:txBody>
      </p:sp>
    </p:spTree>
    <p:extLst>
      <p:ext uri="{BB962C8B-B14F-4D97-AF65-F5344CB8AC3E}">
        <p14:creationId xmlns:p14="http://schemas.microsoft.com/office/powerpoint/2010/main" val="2502784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sz="4000" b="1" dirty="0">
                <a:solidFill>
                  <a:srgbClr val="000099"/>
                </a:solidFill>
                <a:effectLst>
                  <a:outerShdw blurRad="38100" dist="38100" dir="2700000" algn="tl">
                    <a:srgbClr val="000000">
                      <a:alpha val="43137"/>
                    </a:srgbClr>
                  </a:outerShdw>
                </a:effectLst>
              </a:rPr>
              <a:t>Day 45: Prototype </a:t>
            </a:r>
            <a:r>
              <a:rPr lang="en-US" sz="4000" b="1" dirty="0" smtClean="0">
                <a:solidFill>
                  <a:srgbClr val="000099"/>
                </a:solidFill>
                <a:effectLst>
                  <a:outerShdw blurRad="38100" dist="38100" dir="2700000" algn="tl">
                    <a:srgbClr val="000000">
                      <a:alpha val="43137"/>
                    </a:srgbClr>
                  </a:outerShdw>
                </a:effectLst>
              </a:rPr>
              <a:t>Time</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990600" y="2133600"/>
            <a:ext cx="7162800" cy="4525963"/>
          </a:xfrm>
          <a:prstGeom prst="rect">
            <a:avLst/>
          </a:prstGeom>
        </p:spPr>
        <p:txBody>
          <a:bodyPr/>
          <a:lstStyle/>
          <a:p>
            <a:pPr marL="231775" indent="-231775">
              <a:lnSpc>
                <a:spcPts val="3400"/>
              </a:lnSpc>
              <a:spcBef>
                <a:spcPts val="600"/>
              </a:spcBef>
              <a:spcAft>
                <a:spcPts val="600"/>
              </a:spcAft>
              <a:buClr>
                <a:srgbClr val="000099"/>
              </a:buClr>
            </a:pPr>
            <a:r>
              <a:rPr lang="en-US" sz="2400" dirty="0"/>
              <a:t>If you are going to license your invention – you need to have a proof of concept prototype</a:t>
            </a:r>
          </a:p>
          <a:p>
            <a:pPr marL="231775" indent="-231775">
              <a:lnSpc>
                <a:spcPts val="3400"/>
              </a:lnSpc>
              <a:spcBef>
                <a:spcPts val="600"/>
              </a:spcBef>
              <a:spcAft>
                <a:spcPts val="600"/>
              </a:spcAft>
              <a:buClr>
                <a:srgbClr val="000099"/>
              </a:buClr>
            </a:pPr>
            <a:r>
              <a:rPr lang="en-US" sz="2400" dirty="0"/>
              <a:t>Build a prototype to see if your idea is plausible</a:t>
            </a:r>
          </a:p>
          <a:p>
            <a:pPr marL="231775" indent="-231775">
              <a:lnSpc>
                <a:spcPts val="3400"/>
              </a:lnSpc>
              <a:spcBef>
                <a:spcPts val="600"/>
              </a:spcBef>
              <a:spcAft>
                <a:spcPts val="600"/>
              </a:spcAft>
              <a:buClr>
                <a:srgbClr val="000099"/>
              </a:buClr>
            </a:pPr>
            <a:r>
              <a:rPr lang="en-US" sz="2400" dirty="0"/>
              <a:t>Look at materials and components </a:t>
            </a:r>
          </a:p>
          <a:p>
            <a:pPr marL="231775" indent="-231775">
              <a:lnSpc>
                <a:spcPts val="3400"/>
              </a:lnSpc>
              <a:spcBef>
                <a:spcPts val="600"/>
              </a:spcBef>
              <a:spcAft>
                <a:spcPts val="600"/>
              </a:spcAft>
              <a:buClr>
                <a:srgbClr val="000099"/>
              </a:buClr>
            </a:pPr>
            <a:r>
              <a:rPr lang="en-US" sz="2400" dirty="0"/>
              <a:t>Working prototype assists tremendously in patent application (creation of drawings, describing</a:t>
            </a:r>
            <a:br>
              <a:rPr lang="en-US" sz="2400" dirty="0"/>
            </a:br>
            <a:r>
              <a:rPr lang="en-US" sz="2400" dirty="0"/>
              <a:t>the claims) </a:t>
            </a:r>
          </a:p>
          <a:p>
            <a:pPr marL="0" indent="0">
              <a:lnSpc>
                <a:spcPts val="3400"/>
              </a:lnSpc>
              <a:spcBef>
                <a:spcPts val="1200"/>
              </a:spcBef>
              <a:buClr>
                <a:srgbClr val="000099"/>
              </a:buClr>
              <a:buNone/>
            </a:pPr>
            <a:endParaRPr lang="en-US" sz="2400" dirty="0"/>
          </a:p>
        </p:txBody>
      </p:sp>
    </p:spTree>
    <p:extLst>
      <p:ext uri="{BB962C8B-B14F-4D97-AF65-F5344CB8AC3E}">
        <p14:creationId xmlns:p14="http://schemas.microsoft.com/office/powerpoint/2010/main" val="1035156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Automated Pill Crusher Example</a:t>
            </a:r>
            <a:endParaRPr lang="en-US" sz="4000" b="1" dirty="0">
              <a:solidFill>
                <a:srgbClr val="000099"/>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828800"/>
            <a:ext cx="3657600" cy="2438400"/>
          </a:xfrm>
          <a:prstGeom prst="rect">
            <a:avLst/>
          </a:prstGeom>
        </p:spPr>
      </p:pic>
      <p:grpSp>
        <p:nvGrpSpPr>
          <p:cNvPr id="5" name="Group 4"/>
          <p:cNvGrpSpPr/>
          <p:nvPr/>
        </p:nvGrpSpPr>
        <p:grpSpPr>
          <a:xfrm>
            <a:off x="2514600" y="3505200"/>
            <a:ext cx="5803094" cy="2747433"/>
            <a:chOff x="1794933" y="3738034"/>
            <a:chExt cx="5803094" cy="2747433"/>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651" y="3738034"/>
              <a:ext cx="1635376" cy="2747433"/>
            </a:xfrm>
            <a:prstGeom prst="rect">
              <a:avLst/>
            </a:prstGeom>
          </p:spPr>
        </p:pic>
        <p:sp>
          <p:nvSpPr>
            <p:cNvPr id="7" name="TextBox 6"/>
            <p:cNvSpPr txBox="1"/>
            <p:nvPr/>
          </p:nvSpPr>
          <p:spPr>
            <a:xfrm>
              <a:off x="1794933" y="5017693"/>
              <a:ext cx="4257308" cy="369332"/>
            </a:xfrm>
            <a:prstGeom prst="rect">
              <a:avLst/>
            </a:prstGeom>
            <a:noFill/>
          </p:spPr>
          <p:txBody>
            <a:bodyPr wrap="square" rtlCol="0">
              <a:spAutoFit/>
            </a:bodyPr>
            <a:lstStyle/>
            <a:p>
              <a:pPr algn="ctr"/>
              <a:r>
                <a:rPr lang="en-US" dirty="0" smtClean="0"/>
                <a:t>First Crush </a:t>
              </a:r>
              <a:r>
                <a:rPr lang="en-US" i="1" dirty="0" smtClean="0"/>
                <a:t>from</a:t>
              </a:r>
              <a:r>
                <a:rPr lang="en-US" dirty="0" smtClean="0"/>
                <a:t> First Wave Technologies</a:t>
              </a:r>
              <a:endParaRPr lang="en-US" dirty="0"/>
            </a:p>
          </p:txBody>
        </p:sp>
      </p:grpSp>
    </p:spTree>
    <p:extLst>
      <p:ext uri="{BB962C8B-B14F-4D97-AF65-F5344CB8AC3E}">
        <p14:creationId xmlns:p14="http://schemas.microsoft.com/office/powerpoint/2010/main" val="3553659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09600"/>
            <a:ext cx="8229600" cy="16002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Voice of the Customer in Funded Research and Development Projects</a:t>
            </a:r>
            <a:r>
              <a:rPr lang="en-US" dirty="0" smtClean="0"/>
              <a:t/>
            </a:r>
            <a:br>
              <a:rPr lang="en-US" dirty="0" smtClean="0"/>
            </a:br>
            <a:endParaRPr lang="en-US" dirty="0"/>
          </a:p>
        </p:txBody>
      </p:sp>
      <p:sp>
        <p:nvSpPr>
          <p:cNvPr id="3" name="Content Placeholder 2"/>
          <p:cNvSpPr>
            <a:spLocks noGrp="1"/>
          </p:cNvSpPr>
          <p:nvPr>
            <p:ph idx="4294967295"/>
          </p:nvPr>
        </p:nvSpPr>
        <p:spPr>
          <a:xfrm>
            <a:off x="304800" y="2209800"/>
            <a:ext cx="8534400" cy="4830763"/>
          </a:xfrm>
          <a:prstGeom prst="rect">
            <a:avLst/>
          </a:prstGeom>
        </p:spPr>
        <p:txBody>
          <a:bodyPr/>
          <a:lstStyle/>
          <a:p>
            <a:pPr marL="231775" indent="-231775">
              <a:lnSpc>
                <a:spcPts val="2400"/>
              </a:lnSpc>
              <a:spcBef>
                <a:spcPts val="600"/>
              </a:spcBef>
              <a:spcAft>
                <a:spcPts val="600"/>
              </a:spcAft>
            </a:pPr>
            <a:r>
              <a:rPr lang="en-US" sz="2000" dirty="0" smtClean="0"/>
              <a:t>Inclusion of consumer input early on in funded researchers proposal shows reviewers increased likelihood of successful product outcome.</a:t>
            </a:r>
          </a:p>
          <a:p>
            <a:pPr marL="231775" indent="-231775">
              <a:lnSpc>
                <a:spcPts val="2400"/>
              </a:lnSpc>
              <a:spcBef>
                <a:spcPts val="600"/>
              </a:spcBef>
              <a:spcAft>
                <a:spcPts val="600"/>
              </a:spcAft>
            </a:pPr>
            <a:r>
              <a:rPr lang="en-US" sz="2000" dirty="0" smtClean="0"/>
              <a:t> Historically, manufacturers of consumer products have made product design decisions without factoring in the needs, wants, and expectations of the full range of end consumers. </a:t>
            </a:r>
          </a:p>
          <a:p>
            <a:pPr marL="231775" indent="-231775">
              <a:lnSpc>
                <a:spcPts val="2400"/>
              </a:lnSpc>
              <a:spcBef>
                <a:spcPts val="600"/>
              </a:spcBef>
              <a:spcAft>
                <a:spcPts val="600"/>
              </a:spcAft>
            </a:pPr>
            <a:r>
              <a:rPr lang="en-US" sz="2000" dirty="0" smtClean="0"/>
              <a:t>This process leads to ineffective products in the marketplace, new product failures, and product abandonment. Failure rates for new product introductions vary by industry but range from 30% to 90%. </a:t>
            </a:r>
          </a:p>
          <a:p>
            <a:pPr marL="231775" indent="-231775">
              <a:lnSpc>
                <a:spcPts val="2400"/>
              </a:lnSpc>
              <a:spcBef>
                <a:spcPts val="600"/>
              </a:spcBef>
              <a:spcAft>
                <a:spcPts val="600"/>
              </a:spcAft>
            </a:pPr>
            <a:r>
              <a:rPr lang="en-US" sz="2000" dirty="0" smtClean="0"/>
              <a:t>The primary cause of these failures can be traced back to a point early in the product design process where significant consumer or device user information failed to be collected and analyzed prior to the initial fabrication of the device (aka prototype).</a:t>
            </a:r>
            <a:endParaRPr lang="en-US" sz="2000" dirty="0"/>
          </a:p>
        </p:txBody>
      </p:sp>
    </p:spTree>
    <p:extLst>
      <p:ext uri="{BB962C8B-B14F-4D97-AF65-F5344CB8AC3E}">
        <p14:creationId xmlns:p14="http://schemas.microsoft.com/office/powerpoint/2010/main" val="168343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676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Voice of the Customer in Funded Research and Development Projects </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2209800"/>
            <a:ext cx="8229600" cy="4191000"/>
          </a:xfrm>
          <a:prstGeom prst="rect">
            <a:avLst/>
          </a:prstGeom>
        </p:spPr>
        <p:txBody>
          <a:bodyPr/>
          <a:lstStyle/>
          <a:p>
            <a:pPr marL="231775" indent="-231775">
              <a:lnSpc>
                <a:spcPts val="2400"/>
              </a:lnSpc>
              <a:spcBef>
                <a:spcPts val="600"/>
              </a:spcBef>
              <a:spcAft>
                <a:spcPts val="600"/>
              </a:spcAft>
            </a:pPr>
            <a:r>
              <a:rPr lang="en-US" sz="2000" dirty="0" smtClean="0"/>
              <a:t>Method of inclusion of consumer input – Targeted Focus Groups!!!</a:t>
            </a:r>
          </a:p>
          <a:p>
            <a:pPr marL="231775" indent="-231775">
              <a:lnSpc>
                <a:spcPts val="2400"/>
              </a:lnSpc>
              <a:spcBef>
                <a:spcPts val="600"/>
              </a:spcBef>
              <a:spcAft>
                <a:spcPts val="600"/>
              </a:spcAft>
            </a:pPr>
            <a:r>
              <a:rPr lang="en-US" sz="2000" dirty="0" smtClean="0"/>
              <a:t>Targeted focus groups employ purposive sampling, rigorous primary and secondary recruitment screens, and state of the art product and feature demonstrations early in the design process. </a:t>
            </a:r>
          </a:p>
          <a:p>
            <a:pPr marL="231775" indent="-231775">
              <a:lnSpc>
                <a:spcPts val="2400"/>
              </a:lnSpc>
              <a:spcBef>
                <a:spcPts val="600"/>
              </a:spcBef>
              <a:spcAft>
                <a:spcPts val="600"/>
              </a:spcAft>
            </a:pPr>
            <a:r>
              <a:rPr lang="en-US" sz="2000" dirty="0" smtClean="0"/>
              <a:t>Focus groups allow new product developers to obtain specific design functions and features for the product being developed directly from the product’s targeted end users. </a:t>
            </a:r>
          </a:p>
          <a:p>
            <a:pPr marL="231775" indent="-231775">
              <a:lnSpc>
                <a:spcPts val="2400"/>
              </a:lnSpc>
              <a:spcBef>
                <a:spcPts val="600"/>
              </a:spcBef>
              <a:spcAft>
                <a:spcPts val="600"/>
              </a:spcAft>
            </a:pPr>
            <a:r>
              <a:rPr lang="en-US" sz="2000" dirty="0" smtClean="0"/>
              <a:t>Farther on in the product development process these same targeted, educated, end users are reconvened to review functional prototypes of the new product prior to its initial production run.</a:t>
            </a:r>
            <a:endParaRPr lang="en-US" sz="2000" dirty="0"/>
          </a:p>
        </p:txBody>
      </p:sp>
    </p:spTree>
    <p:extLst>
      <p:ext uri="{BB962C8B-B14F-4D97-AF65-F5344CB8AC3E}">
        <p14:creationId xmlns:p14="http://schemas.microsoft.com/office/powerpoint/2010/main" val="1671908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9906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752600"/>
            <a:ext cx="8229600" cy="4906963"/>
          </a:xfrm>
          <a:prstGeom prst="rect">
            <a:avLst/>
          </a:prstGeom>
        </p:spPr>
        <p:txBody>
          <a:bodyPr/>
          <a:lstStyle/>
          <a:p>
            <a:pPr>
              <a:lnSpc>
                <a:spcPts val="2200"/>
              </a:lnSpc>
              <a:spcBef>
                <a:spcPts val="600"/>
              </a:spcBef>
              <a:spcAft>
                <a:spcPts val="600"/>
              </a:spcAft>
              <a:buNone/>
            </a:pPr>
            <a:r>
              <a:rPr lang="en-US" sz="2000" dirty="0" smtClean="0"/>
              <a:t> </a:t>
            </a:r>
            <a:r>
              <a:rPr lang="en-US" sz="2000" b="1" i="1" dirty="0" smtClean="0"/>
              <a:t>Steps Prior to the Focus Groups </a:t>
            </a:r>
          </a:p>
          <a:p>
            <a:pPr marL="231775" indent="-231775">
              <a:lnSpc>
                <a:spcPts val="2200"/>
              </a:lnSpc>
              <a:spcBef>
                <a:spcPts val="600"/>
              </a:spcBef>
              <a:spcAft>
                <a:spcPts val="600"/>
              </a:spcAft>
              <a:buClr>
                <a:srgbClr val="000099"/>
              </a:buClr>
            </a:pPr>
            <a:r>
              <a:rPr lang="en-US" sz="2000" b="1" dirty="0" smtClean="0"/>
              <a:t>Step 1: </a:t>
            </a:r>
            <a:r>
              <a:rPr lang="en-US" sz="2000" dirty="0" smtClean="0"/>
              <a:t>Identification of product target area </a:t>
            </a:r>
          </a:p>
          <a:p>
            <a:pPr marL="682625" lvl="1" indent="-225425">
              <a:lnSpc>
                <a:spcPts val="2200"/>
              </a:lnSpc>
              <a:spcBef>
                <a:spcPts val="600"/>
              </a:spcBef>
              <a:spcAft>
                <a:spcPts val="600"/>
              </a:spcAft>
              <a:buClr>
                <a:srgbClr val="000099"/>
              </a:buClr>
            </a:pPr>
            <a:r>
              <a:rPr lang="en-US" sz="1600" dirty="0" smtClean="0"/>
              <a:t>Have you identified an unmet need in the consumer marketplace?</a:t>
            </a:r>
            <a:r>
              <a:rPr lang="en-US" sz="2000" dirty="0" smtClean="0"/>
              <a:t> </a:t>
            </a:r>
          </a:p>
          <a:p>
            <a:pPr marL="231775" indent="-231775">
              <a:lnSpc>
                <a:spcPts val="2200"/>
              </a:lnSpc>
              <a:spcBef>
                <a:spcPts val="600"/>
              </a:spcBef>
              <a:spcAft>
                <a:spcPts val="600"/>
              </a:spcAft>
              <a:buClr>
                <a:srgbClr val="000099"/>
              </a:buClr>
            </a:pPr>
            <a:r>
              <a:rPr lang="en-US" sz="2000" b="1" dirty="0" smtClean="0"/>
              <a:t>Step 2: </a:t>
            </a:r>
            <a:r>
              <a:rPr lang="en-US" sz="2000" dirty="0" smtClean="0"/>
              <a:t>Identification of focus group participants and the use of Purposive Sampling. </a:t>
            </a:r>
          </a:p>
          <a:p>
            <a:pPr marL="682625" lvl="1" indent="-225425">
              <a:lnSpc>
                <a:spcPts val="2200"/>
              </a:lnSpc>
              <a:spcBef>
                <a:spcPts val="600"/>
              </a:spcBef>
              <a:spcAft>
                <a:spcPts val="600"/>
              </a:spcAft>
              <a:buClr>
                <a:srgbClr val="000099"/>
              </a:buClr>
            </a:pPr>
            <a:r>
              <a:rPr lang="en-US" sz="1600" dirty="0" smtClean="0"/>
              <a:t> With Purposive Sampling you are seeking a predefined group of consumers not a random selection of the general population. </a:t>
            </a:r>
          </a:p>
          <a:p>
            <a:pPr marL="231775" indent="-231775">
              <a:lnSpc>
                <a:spcPts val="2200"/>
              </a:lnSpc>
              <a:spcBef>
                <a:spcPts val="600"/>
              </a:spcBef>
              <a:spcAft>
                <a:spcPts val="600"/>
              </a:spcAft>
              <a:buClr>
                <a:srgbClr val="000099"/>
              </a:buClr>
            </a:pPr>
            <a:r>
              <a:rPr lang="en-US" sz="2000" b="1" dirty="0" smtClean="0"/>
              <a:t>Step 3: </a:t>
            </a:r>
            <a:r>
              <a:rPr lang="en-US" sz="2000" dirty="0" smtClean="0"/>
              <a:t>Use of general media outlets to recruit potential focus</a:t>
            </a:r>
          </a:p>
          <a:p>
            <a:pPr marL="682625" lvl="1" indent="-225425">
              <a:lnSpc>
                <a:spcPts val="2200"/>
              </a:lnSpc>
              <a:spcBef>
                <a:spcPts val="600"/>
              </a:spcBef>
              <a:spcAft>
                <a:spcPts val="600"/>
              </a:spcAft>
              <a:buClr>
                <a:srgbClr val="000099"/>
              </a:buClr>
            </a:pPr>
            <a:r>
              <a:rPr lang="en-US" sz="1600" dirty="0" smtClean="0"/>
              <a:t>This includes newspaper, television or radio ads, and targeted placement of recruitment flyers</a:t>
            </a:r>
          </a:p>
          <a:p>
            <a:pPr marL="231775" indent="-231775">
              <a:lnSpc>
                <a:spcPts val="2200"/>
              </a:lnSpc>
              <a:spcBef>
                <a:spcPts val="600"/>
              </a:spcBef>
              <a:spcAft>
                <a:spcPts val="600"/>
              </a:spcAft>
              <a:buClr>
                <a:srgbClr val="000099"/>
              </a:buClr>
            </a:pPr>
            <a:r>
              <a:rPr lang="en-US" sz="2000" dirty="0" smtClean="0"/>
              <a:t> </a:t>
            </a:r>
            <a:r>
              <a:rPr lang="en-US" sz="2000" b="1" dirty="0" smtClean="0"/>
              <a:t>Step 4: </a:t>
            </a:r>
            <a:r>
              <a:rPr lang="en-US" sz="2000" dirty="0" smtClean="0"/>
              <a:t>Rigorous primary and secondary screens administered to potential focus group participants. </a:t>
            </a:r>
          </a:p>
        </p:txBody>
      </p:sp>
    </p:spTree>
    <p:extLst>
      <p:ext uri="{BB962C8B-B14F-4D97-AF65-F5344CB8AC3E}">
        <p14:creationId xmlns:p14="http://schemas.microsoft.com/office/powerpoint/2010/main" val="78691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457200" y="685800"/>
            <a:ext cx="8229600" cy="914400"/>
          </a:xfrm>
          <a:prstGeom prst="rect">
            <a:avLst/>
          </a:prstGeom>
        </p:spPr>
        <p:txBody>
          <a:bodyPr>
            <a:normAutofit/>
          </a:bodyPr>
          <a:lstStyle/>
          <a:p>
            <a:r>
              <a:rPr lang="en-US" sz="4000" b="1" dirty="0" smtClean="0">
                <a:solidFill>
                  <a:srgbClr val="000099"/>
                </a:solidFill>
                <a:effectLst>
                  <a:outerShdw blurRad="38100" dist="38100" dir="2700000" algn="tl">
                    <a:srgbClr val="C0C0C0"/>
                  </a:outerShdw>
                </a:effectLst>
              </a:rPr>
              <a:t>Key Learning Objective</a:t>
            </a:r>
            <a:endParaRPr lang="en-US" sz="4000" b="1" dirty="0">
              <a:solidFill>
                <a:srgbClr val="000099"/>
              </a:solidFill>
              <a:effectLst>
                <a:outerShdw blurRad="38100" dist="38100" dir="2700000" algn="tl">
                  <a:srgbClr val="C0C0C0"/>
                </a:outerShdw>
              </a:effectLst>
            </a:endParaRPr>
          </a:p>
        </p:txBody>
      </p:sp>
      <p:sp>
        <p:nvSpPr>
          <p:cNvPr id="160771" name="Rectangle 3"/>
          <p:cNvSpPr>
            <a:spLocks noGrp="1" noChangeArrowheads="1"/>
          </p:cNvSpPr>
          <p:nvPr>
            <p:ph type="body" idx="4294967295"/>
          </p:nvPr>
        </p:nvSpPr>
        <p:spPr>
          <a:xfrm>
            <a:off x="609600" y="2209800"/>
            <a:ext cx="8001000" cy="4495800"/>
          </a:xfrm>
          <a:prstGeom prst="rect">
            <a:avLst/>
          </a:prstGeom>
        </p:spPr>
        <p:txBody>
          <a:bodyPr>
            <a:normAutofit/>
          </a:bodyPr>
          <a:lstStyle/>
          <a:p>
            <a:pPr marL="573088" lvl="1" indent="-233363">
              <a:lnSpc>
                <a:spcPts val="3000"/>
              </a:lnSpc>
              <a:spcBef>
                <a:spcPts val="600"/>
              </a:spcBef>
              <a:spcAft>
                <a:spcPts val="600"/>
              </a:spcAft>
              <a:buClr>
                <a:srgbClr val="000099"/>
              </a:buClr>
              <a:buFont typeface="Arial" panose="020B0604020202020204" pitchFamily="34" charset="0"/>
              <a:buChar char="•"/>
            </a:pPr>
            <a:r>
              <a:rPr lang="en-US" sz="2400" dirty="0" smtClean="0"/>
              <a:t>Identify and Discuss 5 Crucial Steps in New Product Development an inventor needs to take at the beginning. </a:t>
            </a:r>
          </a:p>
          <a:p>
            <a:pPr marL="573088" lvl="1" indent="-233363">
              <a:lnSpc>
                <a:spcPts val="3000"/>
              </a:lnSpc>
              <a:spcBef>
                <a:spcPts val="600"/>
              </a:spcBef>
              <a:spcAft>
                <a:spcPts val="600"/>
              </a:spcAft>
              <a:buClr>
                <a:srgbClr val="000099"/>
              </a:buClr>
              <a:buFont typeface="Arial" panose="020B0604020202020204" pitchFamily="34" charset="0"/>
              <a:buChar char="•"/>
            </a:pPr>
            <a:r>
              <a:rPr lang="en-US" sz="2400" dirty="0" smtClean="0"/>
              <a:t>Identify and Explain 5 Key Components of a Market Assessment.</a:t>
            </a:r>
          </a:p>
          <a:p>
            <a:pPr marL="573088" lvl="1" indent="-233363">
              <a:lnSpc>
                <a:spcPts val="3000"/>
              </a:lnSpc>
              <a:spcBef>
                <a:spcPts val="600"/>
              </a:spcBef>
              <a:spcAft>
                <a:spcPts val="600"/>
              </a:spcAft>
              <a:buClr>
                <a:srgbClr val="000099"/>
              </a:buClr>
              <a:buFont typeface="Arial" panose="020B0604020202020204" pitchFamily="34" charset="0"/>
              <a:buChar char="•"/>
            </a:pPr>
            <a:r>
              <a:rPr lang="en-US" sz="2400" dirty="0" smtClean="0"/>
              <a:t>Discuss and Explain 6 or more key terms ranging from scoping reviews to prior art and patenting.  </a:t>
            </a:r>
          </a:p>
        </p:txBody>
      </p:sp>
    </p:spTree>
    <p:extLst>
      <p:ext uri="{BB962C8B-B14F-4D97-AF65-F5344CB8AC3E}">
        <p14:creationId xmlns:p14="http://schemas.microsoft.com/office/powerpoint/2010/main" val="2214237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2192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905000"/>
            <a:ext cx="8305800" cy="4754563"/>
          </a:xfrm>
          <a:prstGeom prst="rect">
            <a:avLst/>
          </a:prstGeom>
        </p:spPr>
        <p:txBody>
          <a:bodyPr>
            <a:normAutofit/>
          </a:bodyPr>
          <a:lstStyle/>
          <a:p>
            <a:pPr>
              <a:lnSpc>
                <a:spcPts val="2200"/>
              </a:lnSpc>
              <a:spcBef>
                <a:spcPts val="600"/>
              </a:spcBef>
              <a:spcAft>
                <a:spcPts val="600"/>
              </a:spcAft>
              <a:buNone/>
            </a:pPr>
            <a:r>
              <a:rPr lang="en-US" sz="2000" dirty="0" smtClean="0"/>
              <a:t> </a:t>
            </a:r>
            <a:r>
              <a:rPr lang="en-US" sz="2000" b="1" i="1" dirty="0" smtClean="0"/>
              <a:t>Focus Group Process </a:t>
            </a:r>
          </a:p>
          <a:p>
            <a:pPr marL="231775" indent="-231775">
              <a:lnSpc>
                <a:spcPts val="2200"/>
              </a:lnSpc>
              <a:spcBef>
                <a:spcPts val="600"/>
              </a:spcBef>
              <a:spcAft>
                <a:spcPts val="600"/>
              </a:spcAft>
              <a:buClr>
                <a:srgbClr val="000099"/>
              </a:buClr>
            </a:pPr>
            <a:r>
              <a:rPr lang="en-US" sz="2000" b="1" dirty="0" smtClean="0"/>
              <a:t>Step 5: </a:t>
            </a:r>
            <a:r>
              <a:rPr lang="en-US" sz="2000" dirty="0" smtClean="0"/>
              <a:t>Decision point: </a:t>
            </a:r>
          </a:p>
          <a:p>
            <a:pPr marL="682625" lvl="1" indent="-225425">
              <a:lnSpc>
                <a:spcPts val="2200"/>
              </a:lnSpc>
              <a:spcBef>
                <a:spcPts val="600"/>
              </a:spcBef>
              <a:spcAft>
                <a:spcPts val="600"/>
              </a:spcAft>
              <a:buClr>
                <a:srgbClr val="000099"/>
              </a:buClr>
            </a:pPr>
            <a:r>
              <a:rPr lang="en-US" sz="1600" dirty="0" smtClean="0"/>
              <a:t> If this is a product refinement focus group, does the group have to be educated on the current state of the science through information or product demonstrations prior to the focus group so that the participants are not just identifying  design functions and features of products currently available in the marketplace? If yes, see Step 6. If not, skip to Step 7. </a:t>
            </a:r>
          </a:p>
          <a:p>
            <a:pPr marL="231775" indent="-231775">
              <a:lnSpc>
                <a:spcPts val="2400"/>
              </a:lnSpc>
              <a:spcBef>
                <a:spcPts val="600"/>
              </a:spcBef>
              <a:spcAft>
                <a:spcPts val="600"/>
              </a:spcAft>
              <a:buClr>
                <a:srgbClr val="000099"/>
              </a:buClr>
            </a:pPr>
            <a:r>
              <a:rPr lang="en-US" sz="2000" b="1" dirty="0" smtClean="0"/>
              <a:t>Step 6: </a:t>
            </a:r>
            <a:r>
              <a:rPr lang="en-US" sz="2000" dirty="0" smtClean="0"/>
              <a:t>Prepare state of the art product demonstrations. </a:t>
            </a:r>
          </a:p>
          <a:p>
            <a:pPr marL="682625" lvl="1" indent="-225425">
              <a:lnSpc>
                <a:spcPts val="2200"/>
              </a:lnSpc>
              <a:spcBef>
                <a:spcPts val="600"/>
              </a:spcBef>
              <a:spcAft>
                <a:spcPts val="600"/>
              </a:spcAft>
              <a:buClr>
                <a:srgbClr val="000099"/>
              </a:buClr>
            </a:pPr>
            <a:r>
              <a:rPr lang="en-US" sz="1600" dirty="0" smtClean="0"/>
              <a:t>Demonstrations will be performed prior to the start of the actual focus group. Or prepare a listing of the state of the art features currently available in products in the marketplace and discuss them with participants prior to the focus groups. </a:t>
            </a:r>
            <a:endParaRPr lang="en-US" sz="1600" dirty="0"/>
          </a:p>
        </p:txBody>
      </p:sp>
    </p:spTree>
    <p:extLst>
      <p:ext uri="{BB962C8B-B14F-4D97-AF65-F5344CB8AC3E}">
        <p14:creationId xmlns:p14="http://schemas.microsoft.com/office/powerpoint/2010/main" val="1348032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6764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981200"/>
            <a:ext cx="8229600" cy="4525963"/>
          </a:xfrm>
          <a:prstGeom prst="rect">
            <a:avLst/>
          </a:prstGeom>
        </p:spPr>
        <p:txBody>
          <a:bodyPr>
            <a:normAutofit/>
          </a:bodyPr>
          <a:lstStyle/>
          <a:p>
            <a:pPr marL="231775" indent="-231775">
              <a:buClr>
                <a:srgbClr val="000099"/>
              </a:buClr>
            </a:pPr>
            <a:r>
              <a:rPr lang="en-US" sz="2200" b="1" dirty="0" smtClean="0"/>
              <a:t>Step 7: </a:t>
            </a:r>
            <a:r>
              <a:rPr lang="en-US" sz="2200" dirty="0" smtClean="0"/>
              <a:t>Run the Alpha Focus Groups or Concept Definition Focus Groups which involve consumers in defining product requirements and setting priorities for product design. </a:t>
            </a:r>
          </a:p>
          <a:p>
            <a:pPr marL="461963" indent="-230188">
              <a:lnSpc>
                <a:spcPts val="2000"/>
              </a:lnSpc>
              <a:spcBef>
                <a:spcPts val="600"/>
              </a:spcBef>
              <a:spcAft>
                <a:spcPts val="600"/>
              </a:spcAft>
              <a:buClr>
                <a:srgbClr val="000099"/>
              </a:buClr>
              <a:buFont typeface="Arial" panose="020B0604020202020204" pitchFamily="34" charset="0"/>
              <a:buChar char="–"/>
            </a:pPr>
            <a:r>
              <a:rPr lang="en-US" sz="1600" dirty="0" smtClean="0"/>
              <a:t>To determine the current status and consumer satisfaction levels with their product function techniques and devices, the participants will be asked to provide background information on a variety of topics involving the product. </a:t>
            </a:r>
          </a:p>
          <a:p>
            <a:pPr marL="461963" indent="-230188">
              <a:lnSpc>
                <a:spcPts val="2000"/>
              </a:lnSpc>
              <a:spcBef>
                <a:spcPts val="600"/>
              </a:spcBef>
              <a:spcAft>
                <a:spcPts val="600"/>
              </a:spcAft>
              <a:buClr>
                <a:srgbClr val="000099"/>
              </a:buClr>
              <a:buFont typeface="Arial" panose="020B0604020202020204" pitchFamily="34" charset="0"/>
              <a:buChar char="–"/>
            </a:pPr>
            <a:r>
              <a:rPr lang="en-US" sz="1600" dirty="0" smtClean="0"/>
              <a:t>On the topic of ideal product, participants will be asked to provide the attributes of what they perceive to be the ideal device to perform the function. </a:t>
            </a:r>
          </a:p>
          <a:p>
            <a:pPr marL="461963" indent="-230188">
              <a:lnSpc>
                <a:spcPts val="2000"/>
              </a:lnSpc>
              <a:spcBef>
                <a:spcPts val="600"/>
              </a:spcBef>
              <a:spcAft>
                <a:spcPts val="600"/>
              </a:spcAft>
              <a:buClr>
                <a:srgbClr val="000099"/>
              </a:buClr>
              <a:buFont typeface="Arial" panose="020B0604020202020204" pitchFamily="34" charset="0"/>
              <a:buChar char="–"/>
            </a:pPr>
            <a:r>
              <a:rPr lang="en-US" sz="1600" dirty="0" smtClean="0"/>
              <a:t>The focus group participants undertake an evaluation of static product concept models prepared in advance for the groups. </a:t>
            </a:r>
          </a:p>
          <a:p>
            <a:pPr marL="461963" indent="-230188">
              <a:lnSpc>
                <a:spcPts val="2000"/>
              </a:lnSpc>
              <a:spcBef>
                <a:spcPts val="600"/>
              </a:spcBef>
              <a:spcAft>
                <a:spcPts val="600"/>
              </a:spcAft>
              <a:buClr>
                <a:srgbClr val="000099"/>
              </a:buClr>
              <a:buFont typeface="Arial" panose="020B0604020202020204" pitchFamily="34" charset="0"/>
              <a:buChar char="–"/>
            </a:pPr>
            <a:r>
              <a:rPr lang="en-US" sz="1600" dirty="0" smtClean="0"/>
              <a:t>Purchase intent and price point questions are asked of the participants for both the Conceptualized Ideal Product and for the concept models shown. </a:t>
            </a:r>
          </a:p>
          <a:p>
            <a:pPr marL="1771650" lvl="3" indent="-514350">
              <a:spcBef>
                <a:spcPts val="600"/>
              </a:spcBef>
              <a:buNone/>
            </a:pPr>
            <a:endParaRPr lang="en-US" dirty="0" smtClean="0"/>
          </a:p>
        </p:txBody>
      </p:sp>
    </p:spTree>
    <p:extLst>
      <p:ext uri="{BB962C8B-B14F-4D97-AF65-F5344CB8AC3E}">
        <p14:creationId xmlns:p14="http://schemas.microsoft.com/office/powerpoint/2010/main" val="4187539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1430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762000" y="2209800"/>
            <a:ext cx="7848600" cy="3581400"/>
          </a:xfrm>
          <a:prstGeom prst="rect">
            <a:avLst/>
          </a:prstGeom>
        </p:spPr>
        <p:txBody>
          <a:bodyPr/>
          <a:lstStyle/>
          <a:p>
            <a:pPr marL="231775" indent="-231775">
              <a:lnSpc>
                <a:spcPts val="2400"/>
              </a:lnSpc>
              <a:spcBef>
                <a:spcPts val="600"/>
              </a:spcBef>
              <a:spcAft>
                <a:spcPts val="600"/>
              </a:spcAft>
              <a:buClr>
                <a:srgbClr val="000099"/>
              </a:buClr>
            </a:pPr>
            <a:r>
              <a:rPr lang="en-US" sz="2200" b="1" dirty="0" smtClean="0"/>
              <a:t>Step 8</a:t>
            </a:r>
            <a:r>
              <a:rPr lang="en-US" sz="2200" dirty="0" smtClean="0"/>
              <a:t>: Beta Focus Groups. </a:t>
            </a:r>
          </a:p>
          <a:p>
            <a:pPr marL="682625" lvl="1" indent="-225425">
              <a:lnSpc>
                <a:spcPts val="2400"/>
              </a:lnSpc>
              <a:spcBef>
                <a:spcPts val="600"/>
              </a:spcBef>
              <a:spcAft>
                <a:spcPts val="600"/>
              </a:spcAft>
              <a:buClr>
                <a:srgbClr val="000099"/>
              </a:buClr>
            </a:pPr>
            <a:r>
              <a:rPr lang="en-US" sz="1900" dirty="0" smtClean="0"/>
              <a:t>Primarily allow the refinement of a product’s appearance by the manufacturer through a critique of key design features of a prototype. They provide an opportunity to rank a product’s function and design features previously identified in concept definition focus groups. </a:t>
            </a:r>
          </a:p>
          <a:p>
            <a:pPr marL="682625" lvl="1" indent="-225425">
              <a:lnSpc>
                <a:spcPts val="2400"/>
              </a:lnSpc>
              <a:spcBef>
                <a:spcPts val="600"/>
              </a:spcBef>
              <a:spcAft>
                <a:spcPts val="600"/>
              </a:spcAft>
              <a:buClr>
                <a:srgbClr val="000099"/>
              </a:buClr>
            </a:pPr>
            <a:r>
              <a:rPr lang="en-US" sz="1900" dirty="0" smtClean="0"/>
              <a:t>Beta focus group participants are a representative sample of the Alpha focus group participants. </a:t>
            </a:r>
          </a:p>
          <a:p>
            <a:pPr marL="682625" lvl="1" indent="-225425">
              <a:lnSpc>
                <a:spcPts val="2400"/>
              </a:lnSpc>
              <a:spcBef>
                <a:spcPts val="600"/>
              </a:spcBef>
              <a:spcAft>
                <a:spcPts val="600"/>
              </a:spcAft>
              <a:buClr>
                <a:srgbClr val="000099"/>
              </a:buClr>
            </a:pPr>
            <a:r>
              <a:rPr lang="en-US" sz="1900" dirty="0" smtClean="0"/>
              <a:t>Two Beta groups of twelve participants each are usually sufficient. </a:t>
            </a:r>
          </a:p>
          <a:p>
            <a:pPr marL="682625" lvl="1" indent="-225425">
              <a:lnSpc>
                <a:spcPts val="2400"/>
              </a:lnSpc>
              <a:spcBef>
                <a:spcPts val="600"/>
              </a:spcBef>
              <a:spcAft>
                <a:spcPts val="600"/>
              </a:spcAft>
              <a:buClr>
                <a:srgbClr val="000099"/>
              </a:buClr>
            </a:pPr>
            <a:r>
              <a:rPr lang="en-US" sz="1900" dirty="0" smtClean="0"/>
              <a:t> Beta groups provide the ability to score how well a prototype meets consumer expectations and gauge consumer desire or intent to purchase the product. </a:t>
            </a:r>
            <a:endParaRPr lang="en-US" sz="1900" dirty="0"/>
          </a:p>
        </p:txBody>
      </p:sp>
    </p:spTree>
    <p:extLst>
      <p:ext uri="{BB962C8B-B14F-4D97-AF65-F5344CB8AC3E}">
        <p14:creationId xmlns:p14="http://schemas.microsoft.com/office/powerpoint/2010/main" val="26784604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1430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1066800" y="2209800"/>
            <a:ext cx="7010400" cy="3810000"/>
          </a:xfrm>
          <a:prstGeom prst="rect">
            <a:avLst/>
          </a:prstGeom>
        </p:spPr>
        <p:txBody>
          <a:bodyPr/>
          <a:lstStyle/>
          <a:p>
            <a:pPr marL="231775" indent="-231775">
              <a:buClr>
                <a:srgbClr val="000099"/>
              </a:buClr>
            </a:pPr>
            <a:r>
              <a:rPr lang="en-US" sz="2200" b="1" dirty="0" smtClean="0"/>
              <a:t>Step 8</a:t>
            </a:r>
            <a:r>
              <a:rPr lang="en-US" sz="2200" dirty="0" smtClean="0"/>
              <a:t>: Beta Focus Groups </a:t>
            </a:r>
          </a:p>
          <a:p>
            <a:pPr lvl="1">
              <a:lnSpc>
                <a:spcPts val="2200"/>
              </a:lnSpc>
              <a:spcBef>
                <a:spcPts val="600"/>
              </a:spcBef>
              <a:spcAft>
                <a:spcPts val="600"/>
              </a:spcAft>
              <a:buClr>
                <a:srgbClr val="000099"/>
              </a:buClr>
            </a:pPr>
            <a:r>
              <a:rPr lang="en-US" sz="1800" dirty="0" smtClean="0"/>
              <a:t>Beta groups provide the ability to obtain quantitative data on the previously collected qualitative information and allows that data to be applied to the prototype being evaluated. They answer the question as to whether or not a prototype addresses the top function and design features a product must have to be deemed desirable by the consumer.  </a:t>
            </a:r>
            <a:endParaRPr lang="en-US" sz="1800" dirty="0"/>
          </a:p>
        </p:txBody>
      </p:sp>
    </p:spTree>
    <p:extLst>
      <p:ext uri="{BB962C8B-B14F-4D97-AF65-F5344CB8AC3E}">
        <p14:creationId xmlns:p14="http://schemas.microsoft.com/office/powerpoint/2010/main" val="895045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914400"/>
          </a:xfrm>
          <a:prstGeom prst="rect">
            <a:avLst/>
          </a:prstGeom>
        </p:spPr>
        <p:txBody>
          <a:bodyPr/>
          <a:lstStyle/>
          <a:p>
            <a:r>
              <a:rPr lang="en-US" sz="4000" b="1" dirty="0">
                <a:solidFill>
                  <a:srgbClr val="000099"/>
                </a:solidFill>
                <a:effectLst>
                  <a:outerShdw blurRad="38100" dist="38100" dir="2700000" algn="tl">
                    <a:srgbClr val="000000">
                      <a:alpha val="43137"/>
                    </a:srgbClr>
                  </a:outerShdw>
                </a:effectLst>
              </a:rPr>
              <a:t>Day </a:t>
            </a:r>
            <a:r>
              <a:rPr lang="en-US" sz="4000" b="1" dirty="0" smtClean="0">
                <a:solidFill>
                  <a:srgbClr val="000099"/>
                </a:solidFill>
                <a:effectLst>
                  <a:outerShdw blurRad="38100" dist="38100" dir="2700000" algn="tl">
                    <a:srgbClr val="000000">
                      <a:alpha val="43137"/>
                    </a:srgbClr>
                  </a:outerShdw>
                </a:effectLst>
              </a:rPr>
              <a:t>120:  </a:t>
            </a:r>
            <a:r>
              <a:rPr lang="en-US" sz="4000" b="1" dirty="0">
                <a:solidFill>
                  <a:srgbClr val="000099"/>
                </a:solidFill>
                <a:effectLst>
                  <a:outerShdw blurRad="38100" dist="38100" dir="2700000" algn="tl">
                    <a:srgbClr val="000000">
                      <a:alpha val="43137"/>
                    </a:srgbClr>
                  </a:outerShdw>
                </a:effectLst>
              </a:rPr>
              <a:t>What’s </a:t>
            </a:r>
            <a:r>
              <a:rPr lang="en-US" sz="4000" b="1" dirty="0" smtClean="0">
                <a:solidFill>
                  <a:srgbClr val="000099"/>
                </a:solidFill>
                <a:effectLst>
                  <a:outerShdw blurRad="38100" dist="38100" dir="2700000" algn="tl">
                    <a:srgbClr val="000000">
                      <a:alpha val="43137"/>
                    </a:srgbClr>
                  </a:outerShdw>
                </a:effectLst>
              </a:rPr>
              <a:t>Next</a:t>
            </a:r>
            <a:r>
              <a:rPr lang="en-US" sz="4000" b="1" dirty="0">
                <a:solidFill>
                  <a:srgbClr val="000099"/>
                </a:solidFill>
                <a:effectLst>
                  <a:outerShdw blurRad="38100" dist="38100" dir="2700000" algn="tl">
                    <a:srgbClr val="000000">
                      <a:alpha val="43137"/>
                    </a:srgbClr>
                  </a:outerShdw>
                </a:effectLst>
              </a:rPr>
              <a:t>? </a:t>
            </a:r>
            <a:r>
              <a:rPr lang="en-US" sz="4000" b="1" dirty="0" smtClean="0">
                <a:solidFill>
                  <a:srgbClr val="000099"/>
                </a:solidFill>
                <a:effectLst>
                  <a:outerShdw blurRad="38100" dist="38100" dir="2700000" algn="tl">
                    <a:srgbClr val="C0C0C0"/>
                  </a:outerShdw>
                </a:effectLst>
              </a:rPr>
              <a:t> </a:t>
            </a:r>
            <a:endParaRPr lang="en-US" sz="4000" dirty="0"/>
          </a:p>
        </p:txBody>
      </p:sp>
      <p:sp>
        <p:nvSpPr>
          <p:cNvPr id="3" name="Content Placeholder 2"/>
          <p:cNvSpPr>
            <a:spLocks noGrp="1"/>
          </p:cNvSpPr>
          <p:nvPr>
            <p:ph idx="4294967295"/>
          </p:nvPr>
        </p:nvSpPr>
        <p:spPr>
          <a:xfrm>
            <a:off x="533400" y="2133600"/>
            <a:ext cx="8001000" cy="5029200"/>
          </a:xfrm>
          <a:prstGeom prst="rect">
            <a:avLst/>
          </a:prstGeom>
        </p:spPr>
        <p:txBody>
          <a:bodyPr/>
          <a:lstStyle/>
          <a:p>
            <a:pPr marL="231775" indent="-231775">
              <a:lnSpc>
                <a:spcPts val="3200"/>
              </a:lnSpc>
              <a:spcBef>
                <a:spcPts val="600"/>
              </a:spcBef>
              <a:spcAft>
                <a:spcPts val="600"/>
              </a:spcAft>
              <a:buClr>
                <a:srgbClr val="000099"/>
              </a:buClr>
            </a:pPr>
            <a:r>
              <a:rPr lang="en-US" sz="2800" dirty="0" smtClean="0"/>
              <a:t>You </a:t>
            </a:r>
            <a:r>
              <a:rPr lang="en-US" sz="2800" dirty="0"/>
              <a:t>have documented your idea, verified it’s unique, and fabricated a prototype</a:t>
            </a:r>
          </a:p>
          <a:p>
            <a:pPr marL="231775" indent="-231775">
              <a:lnSpc>
                <a:spcPts val="3200"/>
              </a:lnSpc>
              <a:spcBef>
                <a:spcPts val="600"/>
              </a:spcBef>
              <a:spcAft>
                <a:spcPts val="600"/>
              </a:spcAft>
              <a:buClr>
                <a:srgbClr val="000099"/>
              </a:buClr>
            </a:pPr>
            <a:r>
              <a:rPr lang="en-US" sz="2800" dirty="0"/>
              <a:t>Next is the market analysis</a:t>
            </a:r>
          </a:p>
          <a:p>
            <a:pPr lvl="1">
              <a:lnSpc>
                <a:spcPts val="3200"/>
              </a:lnSpc>
              <a:spcBef>
                <a:spcPts val="600"/>
              </a:spcBef>
              <a:spcAft>
                <a:spcPts val="600"/>
              </a:spcAft>
              <a:buClr>
                <a:srgbClr val="000099"/>
              </a:buClr>
            </a:pPr>
            <a:r>
              <a:rPr lang="en-US" sz="2400" dirty="0"/>
              <a:t>Identification of target market</a:t>
            </a:r>
          </a:p>
          <a:p>
            <a:pPr lvl="1">
              <a:lnSpc>
                <a:spcPts val="3200"/>
              </a:lnSpc>
              <a:spcBef>
                <a:spcPts val="600"/>
              </a:spcBef>
              <a:spcAft>
                <a:spcPts val="600"/>
              </a:spcAft>
              <a:buClr>
                <a:srgbClr val="000099"/>
              </a:buClr>
            </a:pPr>
            <a:r>
              <a:rPr lang="en-US" sz="2400" dirty="0"/>
              <a:t>Market projections</a:t>
            </a:r>
          </a:p>
          <a:p>
            <a:pPr lvl="1">
              <a:lnSpc>
                <a:spcPts val="3200"/>
              </a:lnSpc>
              <a:spcBef>
                <a:spcPts val="600"/>
              </a:spcBef>
              <a:spcAft>
                <a:spcPts val="600"/>
              </a:spcAft>
              <a:buClr>
                <a:srgbClr val="000099"/>
              </a:buClr>
            </a:pPr>
            <a:r>
              <a:rPr lang="en-US" sz="2400" dirty="0"/>
              <a:t>Market growth</a:t>
            </a:r>
          </a:p>
          <a:p>
            <a:pPr lvl="1">
              <a:lnSpc>
                <a:spcPts val="3200"/>
              </a:lnSpc>
              <a:spcBef>
                <a:spcPts val="600"/>
              </a:spcBef>
              <a:spcAft>
                <a:spcPts val="600"/>
              </a:spcAft>
              <a:buClr>
                <a:srgbClr val="000099"/>
              </a:buClr>
            </a:pPr>
            <a:r>
              <a:rPr lang="en-US" sz="2400" dirty="0"/>
              <a:t>Distribution channels</a:t>
            </a:r>
          </a:p>
          <a:p>
            <a:pPr lvl="1">
              <a:lnSpc>
                <a:spcPts val="3200"/>
              </a:lnSpc>
              <a:spcBef>
                <a:spcPts val="600"/>
              </a:spcBef>
              <a:spcAft>
                <a:spcPts val="600"/>
              </a:spcAft>
              <a:buClr>
                <a:srgbClr val="000099"/>
              </a:buClr>
            </a:pPr>
            <a:r>
              <a:rPr lang="en-US" sz="2400" dirty="0"/>
              <a:t>Development of competing product matrix</a:t>
            </a:r>
          </a:p>
          <a:p>
            <a:pPr lvl="1">
              <a:lnSpc>
                <a:spcPts val="3200"/>
              </a:lnSpc>
              <a:spcBef>
                <a:spcPts val="600"/>
              </a:spcBef>
              <a:spcAft>
                <a:spcPts val="600"/>
              </a:spcAft>
            </a:pPr>
            <a:endParaRPr lang="en-US" sz="2000" dirty="0" smtClean="0"/>
          </a:p>
          <a:p>
            <a:pPr lvl="1">
              <a:lnSpc>
                <a:spcPts val="3200"/>
              </a:lnSpc>
              <a:spcBef>
                <a:spcPts val="600"/>
              </a:spcBef>
              <a:spcAft>
                <a:spcPts val="600"/>
              </a:spcAft>
            </a:pPr>
            <a:endParaRPr lang="en-US" sz="2000" dirty="0" smtClean="0"/>
          </a:p>
          <a:p>
            <a:pPr>
              <a:lnSpc>
                <a:spcPts val="3200"/>
              </a:lnSpc>
              <a:spcBef>
                <a:spcPts val="600"/>
              </a:spcBef>
              <a:spcAft>
                <a:spcPts val="600"/>
              </a:spcAft>
            </a:pPr>
            <a:endParaRPr lang="en-US" sz="2400" dirty="0" smtClean="0"/>
          </a:p>
          <a:p>
            <a:pPr>
              <a:lnSpc>
                <a:spcPts val="3200"/>
              </a:lnSpc>
              <a:spcBef>
                <a:spcPts val="600"/>
              </a:spcBef>
              <a:spcAft>
                <a:spcPts val="600"/>
              </a:spcAft>
            </a:pPr>
            <a:endParaRPr lang="en-US" sz="2400" dirty="0" smtClean="0"/>
          </a:p>
          <a:p>
            <a:pPr marL="0" indent="0">
              <a:lnSpc>
                <a:spcPts val="3200"/>
              </a:lnSpc>
              <a:spcBef>
                <a:spcPts val="600"/>
              </a:spcBef>
              <a:spcAft>
                <a:spcPts val="600"/>
              </a:spcAft>
              <a:buNone/>
            </a:pPr>
            <a:endParaRPr lang="en-US" sz="2400" dirty="0" smtClean="0"/>
          </a:p>
          <a:p>
            <a:pPr marL="0" indent="0">
              <a:lnSpc>
                <a:spcPts val="3200"/>
              </a:lnSpc>
              <a:spcBef>
                <a:spcPts val="600"/>
              </a:spcBef>
              <a:spcAft>
                <a:spcPts val="600"/>
              </a:spcAft>
              <a:buNone/>
            </a:pPr>
            <a:endParaRPr lang="en-US" sz="2400" dirty="0"/>
          </a:p>
        </p:txBody>
      </p:sp>
    </p:spTree>
    <p:extLst>
      <p:ext uri="{BB962C8B-B14F-4D97-AF65-F5344CB8AC3E}">
        <p14:creationId xmlns:p14="http://schemas.microsoft.com/office/powerpoint/2010/main" val="1905425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685800" y="457200"/>
            <a:ext cx="7772400" cy="1447800"/>
          </a:xfrm>
          <a:prstGeom prst="rect">
            <a:avLst/>
          </a:prstGeom>
        </p:spPr>
        <p:txBody>
          <a:bodyPr/>
          <a:lstStyle/>
          <a:p>
            <a:r>
              <a:rPr lang="en-US" altLang="en-US" sz="4000" b="1" dirty="0" smtClean="0">
                <a:solidFill>
                  <a:srgbClr val="000099"/>
                </a:solidFill>
                <a:effectLst>
                  <a:outerShdw blurRad="38100" dist="38100" dir="2700000" algn="tl">
                    <a:srgbClr val="C0C0C0"/>
                  </a:outerShdw>
                </a:effectLst>
              </a:rPr>
              <a:t>Key Components</a:t>
            </a:r>
            <a:br>
              <a:rPr lang="en-US" altLang="en-US" sz="4000" b="1" dirty="0" smtClean="0">
                <a:solidFill>
                  <a:srgbClr val="000099"/>
                </a:solidFill>
                <a:effectLst>
                  <a:outerShdw blurRad="38100" dist="38100" dir="2700000" algn="tl">
                    <a:srgbClr val="C0C0C0"/>
                  </a:outerShdw>
                </a:effectLst>
              </a:rPr>
            </a:br>
            <a:r>
              <a:rPr lang="en-US" altLang="en-US" sz="4000" b="1" dirty="0" smtClean="0">
                <a:solidFill>
                  <a:srgbClr val="000099"/>
                </a:solidFill>
                <a:effectLst>
                  <a:outerShdw blurRad="38100" dist="38100" dir="2700000" algn="tl">
                    <a:srgbClr val="C0C0C0"/>
                  </a:outerShdw>
                </a:effectLst>
              </a:rPr>
              <a:t>of a Market Assessment</a:t>
            </a:r>
            <a:endParaRPr lang="en-US" altLang="en-US" sz="4000" b="1" dirty="0">
              <a:solidFill>
                <a:srgbClr val="000099"/>
              </a:solidFill>
              <a:effectLst>
                <a:outerShdw blurRad="38100" dist="38100" dir="2700000" algn="tl">
                  <a:srgbClr val="C0C0C0"/>
                </a:outerShdw>
              </a:effectLst>
            </a:endParaRPr>
          </a:p>
        </p:txBody>
      </p:sp>
      <p:sp>
        <p:nvSpPr>
          <p:cNvPr id="156675" name="Rectangle 3"/>
          <p:cNvSpPr>
            <a:spLocks noGrp="1" noChangeArrowheads="1"/>
          </p:cNvSpPr>
          <p:nvPr>
            <p:ph type="body" idx="4294967295"/>
          </p:nvPr>
        </p:nvSpPr>
        <p:spPr>
          <a:xfrm>
            <a:off x="990600" y="2133600"/>
            <a:ext cx="7239000" cy="4114800"/>
          </a:xfrm>
          <a:prstGeom prst="rect">
            <a:avLst/>
          </a:prstGeom>
        </p:spPr>
        <p:txBody>
          <a:bodyPr/>
          <a:lstStyle/>
          <a:p>
            <a:pPr marL="457200" indent="-457200">
              <a:spcBef>
                <a:spcPts val="600"/>
              </a:spcBef>
              <a:spcAft>
                <a:spcPts val="600"/>
              </a:spcAft>
              <a:buFont typeface="+mj-lt"/>
              <a:buAutoNum type="arabicPeriod"/>
            </a:pPr>
            <a:r>
              <a:rPr lang="en-US" sz="2800" dirty="0"/>
              <a:t>Prior Art </a:t>
            </a:r>
            <a:r>
              <a:rPr lang="en-US" sz="2800" dirty="0" smtClean="0"/>
              <a:t>Searching – do it again </a:t>
            </a:r>
            <a:endParaRPr lang="en-US" sz="2800" dirty="0"/>
          </a:p>
          <a:p>
            <a:pPr marL="854075" lvl="1" indent="-336550">
              <a:spcBef>
                <a:spcPts val="600"/>
              </a:spcBef>
              <a:spcAft>
                <a:spcPts val="600"/>
              </a:spcAft>
              <a:buClr>
                <a:srgbClr val="000099"/>
              </a:buClr>
            </a:pPr>
            <a:r>
              <a:rPr lang="en-US" sz="2400" dirty="0"/>
              <a:t>If someone else has already invented or published information about your device, you may not be able to get a patent on the device</a:t>
            </a:r>
          </a:p>
          <a:p>
            <a:pPr marL="854075" lvl="1" indent="-336550">
              <a:spcBef>
                <a:spcPts val="600"/>
              </a:spcBef>
              <a:spcAft>
                <a:spcPts val="600"/>
              </a:spcAft>
              <a:buClr>
                <a:srgbClr val="000099"/>
              </a:buClr>
            </a:pPr>
            <a:r>
              <a:rPr lang="en-US" sz="2400" dirty="0"/>
              <a:t>Searches can save you a significant amount of time and money in both development and pursuit of intellectual property protection</a:t>
            </a:r>
          </a:p>
          <a:p>
            <a:pPr marL="1027113" lvl="2" indent="-227013">
              <a:spcBef>
                <a:spcPts val="600"/>
              </a:spcBef>
              <a:spcAft>
                <a:spcPts val="600"/>
              </a:spcAft>
              <a:buClr>
                <a:srgbClr val="000099"/>
              </a:buClr>
            </a:pPr>
            <a:r>
              <a:rPr lang="en-US" sz="2000" dirty="0"/>
              <a:t>Will ensure your invention isn’t already in the marketplace</a:t>
            </a:r>
          </a:p>
          <a:p>
            <a:pPr marL="231775" indent="-231775">
              <a:lnSpc>
                <a:spcPct val="90000"/>
              </a:lnSpc>
              <a:buClr>
                <a:srgbClr val="000099"/>
              </a:buClr>
            </a:pPr>
            <a:endParaRPr lang="en-US" altLang="en-US" sz="2400" dirty="0"/>
          </a:p>
        </p:txBody>
      </p:sp>
    </p:spTree>
    <p:extLst>
      <p:ext uri="{BB962C8B-B14F-4D97-AF65-F5344CB8AC3E}">
        <p14:creationId xmlns:p14="http://schemas.microsoft.com/office/powerpoint/2010/main" val="332533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371600"/>
          </a:xfrm>
          <a:prstGeom prst="rect">
            <a:avLst/>
          </a:prstGeom>
        </p:spPr>
        <p:txBody>
          <a:bodyPr/>
          <a:lstStyle/>
          <a:p>
            <a:r>
              <a:rPr lang="en-US" altLang="en-US" sz="4000" b="1" dirty="0">
                <a:solidFill>
                  <a:srgbClr val="000099"/>
                </a:solidFill>
                <a:effectLst>
                  <a:outerShdw blurRad="38100" dist="38100" dir="2700000" algn="tl">
                    <a:srgbClr val="C0C0C0"/>
                  </a:outerShdw>
                </a:effectLst>
              </a:rPr>
              <a:t>Key Components</a:t>
            </a:r>
            <a:br>
              <a:rPr lang="en-US" altLang="en-US" sz="4000" b="1" dirty="0">
                <a:solidFill>
                  <a:srgbClr val="000099"/>
                </a:solidFill>
                <a:effectLst>
                  <a:outerShdw blurRad="38100" dist="38100" dir="2700000" algn="tl">
                    <a:srgbClr val="C0C0C0"/>
                  </a:outerShdw>
                </a:effectLst>
              </a:rPr>
            </a:br>
            <a:r>
              <a:rPr lang="en-US" altLang="en-US" sz="4000" b="1" dirty="0">
                <a:solidFill>
                  <a:srgbClr val="000099"/>
                </a:solidFill>
                <a:effectLst>
                  <a:outerShdw blurRad="38100" dist="38100" dir="2700000" algn="tl">
                    <a:srgbClr val="C0C0C0"/>
                  </a:outerShdw>
                </a:effectLst>
              </a:rPr>
              <a:t>of a Market Assessment</a:t>
            </a:r>
            <a:endParaRPr lang="en-US" sz="4000" dirty="0"/>
          </a:p>
        </p:txBody>
      </p:sp>
      <p:sp>
        <p:nvSpPr>
          <p:cNvPr id="3" name="Content Placeholder 2"/>
          <p:cNvSpPr>
            <a:spLocks noGrp="1"/>
          </p:cNvSpPr>
          <p:nvPr>
            <p:ph idx="4294967295"/>
          </p:nvPr>
        </p:nvSpPr>
        <p:spPr>
          <a:xfrm>
            <a:off x="1752600" y="2133600"/>
            <a:ext cx="6934200" cy="4525963"/>
          </a:xfrm>
          <a:prstGeom prst="rect">
            <a:avLst/>
          </a:prstGeom>
        </p:spPr>
        <p:txBody>
          <a:bodyPr/>
          <a:lstStyle/>
          <a:p>
            <a:pPr marL="231775" indent="-231775">
              <a:lnSpc>
                <a:spcPct val="90000"/>
              </a:lnSpc>
              <a:buClr>
                <a:srgbClr val="000099"/>
              </a:buClr>
            </a:pPr>
            <a:r>
              <a:rPr lang="en-US" altLang="en-US" dirty="0"/>
              <a:t>Marketing </a:t>
            </a:r>
            <a:r>
              <a:rPr lang="en-US" altLang="en-US" dirty="0" smtClean="0"/>
              <a:t>Section</a:t>
            </a:r>
            <a:endParaRPr lang="en-US" altLang="en-US" dirty="0"/>
          </a:p>
          <a:p>
            <a:pPr lvl="1" indent="-401638">
              <a:lnSpc>
                <a:spcPts val="3000"/>
              </a:lnSpc>
              <a:spcBef>
                <a:spcPts val="600"/>
              </a:spcBef>
              <a:spcAft>
                <a:spcPts val="600"/>
              </a:spcAft>
            </a:pPr>
            <a:r>
              <a:rPr lang="en-US" altLang="en-US" sz="2400" dirty="0"/>
              <a:t>Target market</a:t>
            </a:r>
          </a:p>
          <a:p>
            <a:pPr lvl="1" indent="-401638">
              <a:lnSpc>
                <a:spcPts val="3000"/>
              </a:lnSpc>
              <a:spcBef>
                <a:spcPts val="600"/>
              </a:spcBef>
              <a:spcAft>
                <a:spcPts val="600"/>
              </a:spcAft>
            </a:pPr>
            <a:r>
              <a:rPr lang="en-US" altLang="en-US" sz="2400" dirty="0"/>
              <a:t>Market Projections or Segments</a:t>
            </a:r>
          </a:p>
          <a:p>
            <a:pPr lvl="1" indent="-401638">
              <a:lnSpc>
                <a:spcPts val="3000"/>
              </a:lnSpc>
              <a:spcBef>
                <a:spcPts val="600"/>
              </a:spcBef>
              <a:spcAft>
                <a:spcPts val="600"/>
              </a:spcAft>
            </a:pPr>
            <a:r>
              <a:rPr lang="en-US" altLang="en-US" sz="2400" dirty="0"/>
              <a:t>Market Growth</a:t>
            </a:r>
          </a:p>
          <a:p>
            <a:pPr lvl="1" indent="-401638">
              <a:lnSpc>
                <a:spcPts val="3000"/>
              </a:lnSpc>
              <a:spcBef>
                <a:spcPts val="600"/>
              </a:spcBef>
              <a:spcAft>
                <a:spcPts val="600"/>
              </a:spcAft>
            </a:pPr>
            <a:r>
              <a:rPr lang="en-US" altLang="en-US" sz="2400" dirty="0"/>
              <a:t>Competing Products &amp; Manufacturers</a:t>
            </a:r>
          </a:p>
          <a:p>
            <a:pPr lvl="1" indent="-401638">
              <a:lnSpc>
                <a:spcPts val="3000"/>
              </a:lnSpc>
              <a:spcBef>
                <a:spcPts val="600"/>
              </a:spcBef>
              <a:spcAft>
                <a:spcPts val="600"/>
              </a:spcAft>
            </a:pPr>
            <a:r>
              <a:rPr lang="en-US" altLang="en-US" sz="2400" dirty="0"/>
              <a:t>Opportunity for the Device</a:t>
            </a:r>
          </a:p>
          <a:p>
            <a:pPr lvl="1" indent="-401638">
              <a:lnSpc>
                <a:spcPts val="3000"/>
              </a:lnSpc>
              <a:spcBef>
                <a:spcPts val="600"/>
              </a:spcBef>
              <a:spcAft>
                <a:spcPts val="600"/>
              </a:spcAft>
            </a:pPr>
            <a:r>
              <a:rPr lang="en-US" altLang="en-US" sz="2400" dirty="0"/>
              <a:t>Marketing </a:t>
            </a:r>
            <a:r>
              <a:rPr lang="en-US" altLang="en-US" sz="2400" dirty="0" smtClean="0"/>
              <a:t>Strategy</a:t>
            </a:r>
          </a:p>
          <a:p>
            <a:pPr lvl="1" indent="-401638">
              <a:lnSpc>
                <a:spcPts val="3000"/>
              </a:lnSpc>
              <a:spcBef>
                <a:spcPts val="600"/>
              </a:spcBef>
              <a:spcAft>
                <a:spcPts val="600"/>
              </a:spcAft>
            </a:pPr>
            <a:r>
              <a:rPr lang="en-US" altLang="en-US" sz="2400" dirty="0"/>
              <a:t>Sales Projections</a:t>
            </a:r>
          </a:p>
          <a:p>
            <a:endParaRPr lang="en-US" dirty="0"/>
          </a:p>
        </p:txBody>
      </p:sp>
    </p:spTree>
    <p:extLst>
      <p:ext uri="{BB962C8B-B14F-4D97-AF65-F5344CB8AC3E}">
        <p14:creationId xmlns:p14="http://schemas.microsoft.com/office/powerpoint/2010/main" val="2033429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143000"/>
          </a:xfrm>
          <a:prstGeom prst="rect">
            <a:avLst/>
          </a:prstGeom>
        </p:spPr>
        <p:txBody>
          <a:bodyPr/>
          <a:lstStyle/>
          <a:p>
            <a:r>
              <a:rPr lang="en-US" sz="4000" b="1" dirty="0">
                <a:solidFill>
                  <a:srgbClr val="000099"/>
                </a:solidFill>
                <a:effectLst>
                  <a:outerShdw blurRad="38100" dist="38100" dir="2700000" algn="tl">
                    <a:srgbClr val="000000">
                      <a:alpha val="43137"/>
                    </a:srgbClr>
                  </a:outerShdw>
                </a:effectLst>
              </a:rPr>
              <a:t>Other Considerations</a:t>
            </a:r>
            <a:endParaRPr lang="en-US" sz="4000" dirty="0"/>
          </a:p>
        </p:txBody>
      </p:sp>
      <p:sp>
        <p:nvSpPr>
          <p:cNvPr id="3" name="Content Placeholder 2"/>
          <p:cNvSpPr>
            <a:spLocks noGrp="1"/>
          </p:cNvSpPr>
          <p:nvPr>
            <p:ph idx="4294967295"/>
          </p:nvPr>
        </p:nvSpPr>
        <p:spPr>
          <a:xfrm>
            <a:off x="457200" y="1874837"/>
            <a:ext cx="8229600" cy="4525963"/>
          </a:xfrm>
          <a:prstGeom prst="rect">
            <a:avLst/>
          </a:prstGeom>
        </p:spPr>
        <p:txBody>
          <a:bodyPr/>
          <a:lstStyle/>
          <a:p>
            <a:pPr marL="341313" indent="-341313">
              <a:lnSpc>
                <a:spcPct val="110000"/>
              </a:lnSpc>
              <a:spcBef>
                <a:spcPts val="600"/>
              </a:spcBef>
              <a:spcAft>
                <a:spcPts val="600"/>
              </a:spcAft>
              <a:buFont typeface="+mj-lt"/>
              <a:buAutoNum type="arabicPeriod" startAt="2"/>
            </a:pPr>
            <a:r>
              <a:rPr lang="en-US" sz="2800" dirty="0"/>
              <a:t>Marketability </a:t>
            </a:r>
            <a:r>
              <a:rPr lang="en-US" sz="2800" dirty="0" smtClean="0"/>
              <a:t>Assessment</a:t>
            </a:r>
            <a:endParaRPr lang="en-US" sz="2800" dirty="0"/>
          </a:p>
          <a:p>
            <a:pPr marL="741363" lvl="1" indent="-284163">
              <a:lnSpc>
                <a:spcPct val="110000"/>
              </a:lnSpc>
              <a:spcBef>
                <a:spcPts val="600"/>
              </a:spcBef>
              <a:spcAft>
                <a:spcPts val="600"/>
              </a:spcAft>
              <a:buClr>
                <a:srgbClr val="000099"/>
              </a:buClr>
            </a:pPr>
            <a:r>
              <a:rPr lang="en-US" sz="2000" dirty="0" smtClean="0"/>
              <a:t>It </a:t>
            </a:r>
            <a:r>
              <a:rPr lang="en-US" sz="2000" dirty="0"/>
              <a:t>will help determine whether you could potentially</a:t>
            </a:r>
            <a:br>
              <a:rPr lang="en-US" sz="2000" dirty="0"/>
            </a:br>
            <a:r>
              <a:rPr lang="en-US" sz="2000" dirty="0"/>
              <a:t>make a profit (and how much profit) on your device </a:t>
            </a:r>
          </a:p>
          <a:p>
            <a:pPr marL="1027113" lvl="2" indent="-227013">
              <a:lnSpc>
                <a:spcPct val="110000"/>
              </a:lnSpc>
              <a:spcBef>
                <a:spcPts val="600"/>
              </a:spcBef>
              <a:spcAft>
                <a:spcPts val="600"/>
              </a:spcAft>
              <a:buClr>
                <a:srgbClr val="000099"/>
              </a:buClr>
            </a:pPr>
            <a:r>
              <a:rPr lang="en-US" sz="2000" dirty="0"/>
              <a:t>If you find that you will not be able to make enough profit on the device prior to development to justify the potential costs, you may be better off not going through the invention process</a:t>
            </a:r>
          </a:p>
          <a:p>
            <a:pPr marL="1484313" lvl="3" indent="-227013">
              <a:lnSpc>
                <a:spcPct val="110000"/>
              </a:lnSpc>
              <a:spcBef>
                <a:spcPts val="600"/>
              </a:spcBef>
              <a:spcAft>
                <a:spcPts val="600"/>
              </a:spcAft>
              <a:buClr>
                <a:srgbClr val="000099"/>
              </a:buClr>
            </a:pPr>
            <a:r>
              <a:rPr lang="en-US" sz="1800" dirty="0"/>
              <a:t>Potential costs include the time and cost of development, manufacturing costs, the time and cost to pursue intellectual</a:t>
            </a:r>
            <a:br>
              <a:rPr lang="en-US" sz="1800" dirty="0"/>
            </a:br>
            <a:r>
              <a:rPr lang="en-US" sz="1800" dirty="0"/>
              <a:t>property protection, etc.</a:t>
            </a:r>
          </a:p>
          <a:p>
            <a:endParaRPr lang="en-US" dirty="0"/>
          </a:p>
        </p:txBody>
      </p:sp>
    </p:spTree>
    <p:extLst>
      <p:ext uri="{BB962C8B-B14F-4D97-AF65-F5344CB8AC3E}">
        <p14:creationId xmlns:p14="http://schemas.microsoft.com/office/powerpoint/2010/main" val="3318229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143000"/>
          </a:xfrm>
          <a:prstGeom prst="rect">
            <a:avLst/>
          </a:prstGeom>
        </p:spPr>
        <p:txBody>
          <a:bodyPr/>
          <a:lstStyle/>
          <a:p>
            <a:r>
              <a:rPr lang="en-US" sz="4000" b="1" dirty="0">
                <a:solidFill>
                  <a:srgbClr val="000099"/>
                </a:solidFill>
                <a:effectLst>
                  <a:outerShdw blurRad="38100" dist="38100" dir="2700000" algn="tl">
                    <a:srgbClr val="000000">
                      <a:alpha val="43137"/>
                    </a:srgbClr>
                  </a:outerShdw>
                </a:effectLst>
              </a:rPr>
              <a:t>Day 180: Journey Continues</a:t>
            </a:r>
            <a:endParaRPr lang="en-US" sz="4000" dirty="0"/>
          </a:p>
        </p:txBody>
      </p:sp>
      <p:sp>
        <p:nvSpPr>
          <p:cNvPr id="3" name="Content Placeholder 2"/>
          <p:cNvSpPr>
            <a:spLocks noGrp="1"/>
          </p:cNvSpPr>
          <p:nvPr>
            <p:ph idx="4294967295"/>
          </p:nvPr>
        </p:nvSpPr>
        <p:spPr>
          <a:xfrm>
            <a:off x="685800" y="2133600"/>
            <a:ext cx="7772400" cy="4525963"/>
          </a:xfrm>
          <a:prstGeom prst="rect">
            <a:avLst/>
          </a:prstGeom>
        </p:spPr>
        <p:txBody>
          <a:bodyPr/>
          <a:lstStyle/>
          <a:p>
            <a:pPr marL="231775" indent="-231775">
              <a:spcBef>
                <a:spcPts val="600"/>
              </a:spcBef>
              <a:spcAft>
                <a:spcPts val="600"/>
              </a:spcAft>
              <a:buClr>
                <a:srgbClr val="000099"/>
              </a:buClr>
            </a:pPr>
            <a:r>
              <a:rPr lang="en-US" sz="2800" dirty="0"/>
              <a:t>Commercialization</a:t>
            </a:r>
          </a:p>
          <a:p>
            <a:pPr marL="803275" lvl="1" indent="-346075">
              <a:lnSpc>
                <a:spcPts val="3000"/>
              </a:lnSpc>
              <a:spcBef>
                <a:spcPts val="600"/>
              </a:spcBef>
              <a:spcAft>
                <a:spcPts val="600"/>
              </a:spcAft>
              <a:buClr>
                <a:srgbClr val="000099"/>
              </a:buClr>
            </a:pPr>
            <a:r>
              <a:rPr lang="en-US" sz="2400" dirty="0"/>
              <a:t>Decision point – what do you </a:t>
            </a:r>
            <a:r>
              <a:rPr lang="en-US" sz="2400" dirty="0" smtClean="0"/>
              <a:t>do? </a:t>
            </a:r>
            <a:endParaRPr lang="en-US" sz="2400" dirty="0"/>
          </a:p>
          <a:p>
            <a:pPr marL="803275" lvl="1" indent="-346075">
              <a:lnSpc>
                <a:spcPts val="3000"/>
              </a:lnSpc>
              <a:spcBef>
                <a:spcPts val="600"/>
              </a:spcBef>
              <a:spcAft>
                <a:spcPts val="600"/>
              </a:spcAft>
              <a:buClr>
                <a:srgbClr val="000099"/>
              </a:buClr>
            </a:pPr>
            <a:r>
              <a:rPr lang="en-US" sz="2400" dirty="0"/>
              <a:t>Patent?</a:t>
            </a:r>
          </a:p>
          <a:p>
            <a:pPr marL="803275" lvl="1" indent="-346075">
              <a:lnSpc>
                <a:spcPts val="3000"/>
              </a:lnSpc>
              <a:spcBef>
                <a:spcPts val="600"/>
              </a:spcBef>
              <a:spcAft>
                <a:spcPts val="600"/>
              </a:spcAft>
              <a:buClr>
                <a:srgbClr val="000099"/>
              </a:buClr>
            </a:pPr>
            <a:r>
              <a:rPr lang="en-US" sz="2400" dirty="0"/>
              <a:t>Start your own business versus licensing</a:t>
            </a:r>
          </a:p>
          <a:p>
            <a:pPr marL="803275" lvl="1" indent="-346075">
              <a:lnSpc>
                <a:spcPts val="3000"/>
              </a:lnSpc>
              <a:spcBef>
                <a:spcPts val="600"/>
              </a:spcBef>
              <a:spcAft>
                <a:spcPts val="600"/>
              </a:spcAft>
              <a:buClr>
                <a:srgbClr val="000099"/>
              </a:buClr>
            </a:pPr>
            <a:r>
              <a:rPr lang="en-US" sz="2400" dirty="0"/>
              <a:t>Two different processes</a:t>
            </a:r>
          </a:p>
          <a:p>
            <a:pPr marL="803275" lvl="1" indent="-346075">
              <a:lnSpc>
                <a:spcPts val="3000"/>
              </a:lnSpc>
              <a:spcBef>
                <a:spcPts val="600"/>
              </a:spcBef>
              <a:spcAft>
                <a:spcPts val="600"/>
              </a:spcAft>
              <a:buClr>
                <a:srgbClr val="000099"/>
              </a:buClr>
            </a:pPr>
            <a:r>
              <a:rPr lang="en-US" sz="2400" dirty="0"/>
              <a:t>Many decisions have to be </a:t>
            </a:r>
            <a:r>
              <a:rPr lang="en-US" sz="2400" dirty="0" smtClean="0"/>
              <a:t>made</a:t>
            </a:r>
            <a:endParaRPr lang="en-US" dirty="0"/>
          </a:p>
        </p:txBody>
      </p:sp>
    </p:spTree>
    <p:extLst>
      <p:ext uri="{BB962C8B-B14F-4D97-AF65-F5344CB8AC3E}">
        <p14:creationId xmlns:p14="http://schemas.microsoft.com/office/powerpoint/2010/main" val="1842486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pPr lvl="0"/>
            <a:r>
              <a:rPr lang="en-US" sz="4000" b="1" dirty="0" smtClean="0">
                <a:solidFill>
                  <a:srgbClr val="000099"/>
                </a:solidFill>
                <a:effectLst>
                  <a:outerShdw blurRad="38100" dist="38100" dir="2700000" algn="tl">
                    <a:srgbClr val="000000">
                      <a:alpha val="43137"/>
                    </a:srgbClr>
                  </a:outerShdw>
                </a:effectLst>
              </a:rPr>
              <a:t>Summary</a:t>
            </a:r>
            <a:endParaRPr lang="en-US" sz="4000" dirty="0"/>
          </a:p>
        </p:txBody>
      </p:sp>
      <p:sp>
        <p:nvSpPr>
          <p:cNvPr id="3" name="Content Placeholder 2"/>
          <p:cNvSpPr>
            <a:spLocks noGrp="1"/>
          </p:cNvSpPr>
          <p:nvPr>
            <p:ph idx="4294967295"/>
          </p:nvPr>
        </p:nvSpPr>
        <p:spPr>
          <a:xfrm>
            <a:off x="457200" y="1905000"/>
            <a:ext cx="8229600" cy="4525963"/>
          </a:xfrm>
          <a:prstGeom prst="rect">
            <a:avLst/>
          </a:prstGeom>
        </p:spPr>
        <p:txBody>
          <a:bodyPr/>
          <a:lstStyle/>
          <a:p>
            <a:pPr marL="228600" indent="-228600">
              <a:lnSpc>
                <a:spcPts val="3600"/>
              </a:lnSpc>
              <a:spcBef>
                <a:spcPts val="600"/>
              </a:spcBef>
              <a:spcAft>
                <a:spcPts val="600"/>
              </a:spcAft>
              <a:buClr>
                <a:srgbClr val="000099"/>
              </a:buClr>
            </a:pPr>
            <a:r>
              <a:rPr lang="en-US" sz="2400" dirty="0" smtClean="0"/>
              <a:t>Visit the  KT4TT web site for additional information, more examples and a chronological step by step guide for inventors. </a:t>
            </a:r>
            <a:r>
              <a:rPr lang="en-US" sz="2400" u="sng" dirty="0">
                <a:solidFill>
                  <a:srgbClr val="0000FF"/>
                </a:solidFill>
                <a:hlinkClick r:id="rId3"/>
              </a:rPr>
              <a:t>http://sphhp.buffalo.edu/cat/kt4tt.html</a:t>
            </a:r>
            <a:endParaRPr lang="en-US" sz="2400" u="sng" dirty="0">
              <a:solidFill>
                <a:srgbClr val="0000FF"/>
              </a:solidFill>
            </a:endParaRPr>
          </a:p>
          <a:p>
            <a:pPr algn="ctr">
              <a:buNone/>
            </a:pPr>
            <a:r>
              <a:rPr lang="en-US" sz="4000" i="1" dirty="0" smtClean="0"/>
              <a:t>Thank you! </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3918232"/>
            <a:ext cx="1814055" cy="2482568"/>
          </a:xfrm>
          <a:prstGeom prst="rect">
            <a:avLst/>
          </a:prstGeom>
          <a:ln>
            <a:solidFill>
              <a:schemeClr val="bg1">
                <a:lumMod val="75000"/>
              </a:schemeClr>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53735"/>
          <a:stretch/>
        </p:blipFill>
        <p:spPr>
          <a:xfrm>
            <a:off x="914400" y="4655852"/>
            <a:ext cx="4148850" cy="1744948"/>
          </a:xfrm>
          <a:prstGeom prst="rect">
            <a:avLst/>
          </a:prstGeom>
        </p:spPr>
      </p:pic>
    </p:spTree>
    <p:extLst>
      <p:ext uri="{BB962C8B-B14F-4D97-AF65-F5344CB8AC3E}">
        <p14:creationId xmlns:p14="http://schemas.microsoft.com/office/powerpoint/2010/main" val="3695627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1020762"/>
          </a:xfrm>
          <a:prstGeom prst="rect">
            <a:avLst/>
          </a:prstGeom>
        </p:spPr>
        <p:txBody>
          <a:bodyPr/>
          <a:lstStyle/>
          <a:p>
            <a:pPr>
              <a:lnSpc>
                <a:spcPts val="5000"/>
              </a:lnSpc>
            </a:pPr>
            <a:r>
              <a:rPr lang="en-US" sz="4000" b="1" dirty="0" smtClean="0">
                <a:solidFill>
                  <a:srgbClr val="000099"/>
                </a:solidFill>
                <a:effectLst>
                  <a:outerShdw blurRad="38100" dist="38100" dir="2700000" algn="tl">
                    <a:srgbClr val="000000">
                      <a:alpha val="43137"/>
                    </a:srgbClr>
                  </a:outerShdw>
                </a:effectLst>
              </a:rPr>
              <a:t>Presentation Outline</a:t>
            </a:r>
            <a:endParaRPr lang="en-US" sz="4000" dirty="0"/>
          </a:p>
        </p:txBody>
      </p:sp>
      <p:sp>
        <p:nvSpPr>
          <p:cNvPr id="3" name="Content Placeholder 2"/>
          <p:cNvSpPr>
            <a:spLocks noGrp="1"/>
          </p:cNvSpPr>
          <p:nvPr>
            <p:ph idx="4294967295"/>
          </p:nvPr>
        </p:nvSpPr>
        <p:spPr>
          <a:xfrm>
            <a:off x="685800" y="1676400"/>
            <a:ext cx="7772400" cy="5105400"/>
          </a:xfrm>
          <a:prstGeom prst="rect">
            <a:avLst/>
          </a:prstGeom>
        </p:spPr>
        <p:txBody>
          <a:bodyPr/>
          <a:lstStyle/>
          <a:p>
            <a:pPr marL="231775" indent="-231775">
              <a:lnSpc>
                <a:spcPts val="3000"/>
              </a:lnSpc>
              <a:spcBef>
                <a:spcPts val="600"/>
              </a:spcBef>
              <a:spcAft>
                <a:spcPts val="600"/>
              </a:spcAft>
              <a:buClr>
                <a:srgbClr val="000099"/>
              </a:buClr>
            </a:pPr>
            <a:r>
              <a:rPr lang="en-US" sz="2000" dirty="0"/>
              <a:t>Take you through the first 180 days of the invention process. </a:t>
            </a:r>
          </a:p>
          <a:p>
            <a:pPr marL="231775" indent="-231775">
              <a:lnSpc>
                <a:spcPts val="3000"/>
              </a:lnSpc>
              <a:spcBef>
                <a:spcPts val="600"/>
              </a:spcBef>
              <a:spcAft>
                <a:spcPts val="600"/>
              </a:spcAft>
              <a:buClr>
                <a:srgbClr val="000099"/>
              </a:buClr>
            </a:pPr>
            <a:r>
              <a:rPr lang="en-US" sz="2000" dirty="0"/>
              <a:t>Provide you with definitions </a:t>
            </a:r>
            <a:r>
              <a:rPr lang="en-US" sz="2000" dirty="0" smtClean="0"/>
              <a:t>and explanation </a:t>
            </a:r>
            <a:r>
              <a:rPr lang="en-US" sz="2000" dirty="0"/>
              <a:t>of terms you will be hearing and using. </a:t>
            </a:r>
          </a:p>
          <a:p>
            <a:pPr marL="231775" indent="-231775">
              <a:lnSpc>
                <a:spcPts val="3000"/>
              </a:lnSpc>
              <a:spcBef>
                <a:spcPts val="600"/>
              </a:spcBef>
              <a:spcAft>
                <a:spcPts val="600"/>
              </a:spcAft>
              <a:buClr>
                <a:srgbClr val="000099"/>
              </a:buClr>
            </a:pPr>
            <a:r>
              <a:rPr lang="en-US" sz="2000" dirty="0"/>
              <a:t>Protecting your idea so that you can discuss it with others.</a:t>
            </a:r>
          </a:p>
          <a:p>
            <a:pPr marL="231775" indent="-231775">
              <a:lnSpc>
                <a:spcPts val="3000"/>
              </a:lnSpc>
              <a:spcBef>
                <a:spcPts val="600"/>
              </a:spcBef>
              <a:spcAft>
                <a:spcPts val="600"/>
              </a:spcAft>
              <a:buClr>
                <a:srgbClr val="000099"/>
              </a:buClr>
            </a:pPr>
            <a:r>
              <a:rPr lang="en-US" sz="2000" dirty="0"/>
              <a:t>Beginning of due diligence – what homework do you have to do to see if your product or idea is already in the marketplace? </a:t>
            </a:r>
          </a:p>
          <a:p>
            <a:pPr marL="231775" indent="-231775">
              <a:lnSpc>
                <a:spcPts val="3000"/>
              </a:lnSpc>
              <a:spcBef>
                <a:spcPts val="600"/>
              </a:spcBef>
              <a:spcAft>
                <a:spcPts val="600"/>
              </a:spcAft>
              <a:buClr>
                <a:srgbClr val="000099"/>
              </a:buClr>
            </a:pPr>
            <a:r>
              <a:rPr lang="en-US" sz="2000" dirty="0"/>
              <a:t>Identify which path you must travel – funded Researcher/Technology developer versus Independent Inventor</a:t>
            </a:r>
          </a:p>
          <a:p>
            <a:pPr marL="231775" indent="-231775">
              <a:lnSpc>
                <a:spcPts val="3000"/>
              </a:lnSpc>
              <a:spcBef>
                <a:spcPts val="600"/>
              </a:spcBef>
              <a:spcAft>
                <a:spcPts val="600"/>
              </a:spcAft>
              <a:buClr>
                <a:srgbClr val="000099"/>
              </a:buClr>
            </a:pPr>
            <a:r>
              <a:rPr lang="en-US" sz="2000" dirty="0"/>
              <a:t>What is Intellectual Property (IP</a:t>
            </a:r>
            <a:r>
              <a:rPr lang="en-US" sz="2000" dirty="0" smtClean="0"/>
              <a:t>)?</a:t>
            </a:r>
            <a:endParaRPr lang="en-US" dirty="0"/>
          </a:p>
        </p:txBody>
      </p:sp>
    </p:spTree>
    <p:extLst>
      <p:ext uri="{BB962C8B-B14F-4D97-AF65-F5344CB8AC3E}">
        <p14:creationId xmlns:p14="http://schemas.microsoft.com/office/powerpoint/2010/main" val="3847732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6"/>
          <p:cNvSpPr>
            <a:spLocks noGrp="1" noChangeArrowheads="1"/>
          </p:cNvSpPr>
          <p:nvPr>
            <p:ph type="title" idx="4294967295"/>
          </p:nvPr>
        </p:nvSpPr>
        <p:spPr>
          <a:xfrm>
            <a:off x="685800" y="685800"/>
            <a:ext cx="7772400" cy="914400"/>
          </a:xfrm>
          <a:prstGeom prst="rect">
            <a:avLst/>
          </a:prstGeom>
          <a:noFill/>
          <a:ln/>
        </p:spPr>
        <p:txBody>
          <a:bodyPr/>
          <a:lstStyle/>
          <a:p>
            <a:r>
              <a:rPr lang="en-US" sz="4000" b="1" dirty="0">
                <a:solidFill>
                  <a:srgbClr val="000099"/>
                </a:solidFill>
                <a:effectLst>
                  <a:outerShdw blurRad="38100" dist="38100" dir="2700000" algn="tl">
                    <a:srgbClr val="C0C0C0"/>
                  </a:outerShdw>
                </a:effectLst>
              </a:rPr>
              <a:t>Acknowledgement</a:t>
            </a:r>
          </a:p>
        </p:txBody>
      </p:sp>
      <p:sp>
        <p:nvSpPr>
          <p:cNvPr id="114695" name="Rectangle 7"/>
          <p:cNvSpPr>
            <a:spLocks noGrp="1" noChangeArrowheads="1"/>
          </p:cNvSpPr>
          <p:nvPr>
            <p:ph type="body" idx="4294967295"/>
          </p:nvPr>
        </p:nvSpPr>
        <p:spPr>
          <a:xfrm>
            <a:off x="685800" y="2209800"/>
            <a:ext cx="7772400" cy="4114800"/>
          </a:xfrm>
          <a:prstGeom prst="rect">
            <a:avLst/>
          </a:prstGeom>
          <a:noFill/>
          <a:ln/>
        </p:spPr>
        <p:txBody>
          <a:bodyPr/>
          <a:lstStyle/>
          <a:p>
            <a:pPr marL="0" indent="0">
              <a:lnSpc>
                <a:spcPts val="3000"/>
              </a:lnSpc>
              <a:spcBef>
                <a:spcPct val="25000"/>
              </a:spcBef>
              <a:buClr>
                <a:srgbClr val="000099"/>
              </a:buClr>
              <a:buNone/>
            </a:pPr>
            <a:r>
              <a:rPr lang="en-US" sz="2400" dirty="0" smtClean="0"/>
              <a:t>The contents of this presentation were developed under a grant from the National </a:t>
            </a:r>
            <a:r>
              <a:rPr lang="en-US" sz="2400" dirty="0"/>
              <a:t>Institute on </a:t>
            </a:r>
            <a:r>
              <a:rPr lang="en-US" sz="2400" dirty="0" smtClean="0"/>
              <a:t>Disability, Independent Living, and Rehabilitation </a:t>
            </a:r>
            <a:r>
              <a:rPr lang="en-US" sz="2400" dirty="0"/>
              <a:t>Research </a:t>
            </a:r>
            <a:r>
              <a:rPr lang="en-US" sz="2400" dirty="0" smtClean="0"/>
              <a:t>(NIDILRR grant number 90DP0054-01-00). NIDILRR is a Center within the Administration for Community Living (ACL), Department of Health and Human Services (HHS). The contents of this presentation do </a:t>
            </a:r>
            <a:r>
              <a:rPr lang="en-US" sz="2400" dirty="0"/>
              <a:t>not necessarily represent the policy of </a:t>
            </a:r>
            <a:r>
              <a:rPr lang="en-US" sz="2400" dirty="0" smtClean="0"/>
              <a:t>NIDILRR, ACL, HHS, and </a:t>
            </a:r>
            <a:r>
              <a:rPr lang="en-US" sz="2400" dirty="0"/>
              <a:t>you should not assume endorsement by the Federal Government.</a:t>
            </a:r>
          </a:p>
          <a:p>
            <a:pPr marL="0" indent="0">
              <a:spcBef>
                <a:spcPct val="25000"/>
              </a:spcBef>
              <a:buClr>
                <a:srgbClr val="000099"/>
              </a:buClr>
              <a:buFontTx/>
              <a:buNone/>
            </a:pPr>
            <a:endParaRPr lang="en-US" sz="2800" dirty="0"/>
          </a:p>
          <a:p>
            <a:pPr>
              <a:spcBef>
                <a:spcPct val="25000"/>
              </a:spcBef>
            </a:pPr>
            <a:endParaRPr lang="en-US" dirty="0"/>
          </a:p>
        </p:txBody>
      </p:sp>
    </p:spTree>
    <p:extLst>
      <p:ext uri="{BB962C8B-B14F-4D97-AF65-F5344CB8AC3E}">
        <p14:creationId xmlns:p14="http://schemas.microsoft.com/office/powerpoint/2010/main" val="721448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90600"/>
          </a:xfrm>
          <a:prstGeom prst="rect">
            <a:avLst/>
          </a:prstGeom>
        </p:spPr>
        <p:txBody>
          <a:bodyPr/>
          <a:lstStyle/>
          <a:p>
            <a:r>
              <a:rPr lang="en-US" sz="4000" b="1" dirty="0" smtClean="0">
                <a:solidFill>
                  <a:srgbClr val="000099"/>
                </a:solidFill>
                <a:effectLst>
                  <a:outerShdw blurRad="38100" dist="38100" dir="2700000" algn="tl">
                    <a:srgbClr val="C0C0C0"/>
                  </a:outerShdw>
                </a:effectLst>
              </a:rPr>
              <a:t>What You Need to Become!</a:t>
            </a:r>
            <a:endParaRPr lang="en-US" sz="4000" dirty="0"/>
          </a:p>
        </p:txBody>
      </p:sp>
      <p:sp>
        <p:nvSpPr>
          <p:cNvPr id="3" name="Content Placeholder 2"/>
          <p:cNvSpPr>
            <a:spLocks noGrp="1"/>
          </p:cNvSpPr>
          <p:nvPr>
            <p:ph idx="4294967295"/>
          </p:nvPr>
        </p:nvSpPr>
        <p:spPr>
          <a:xfrm>
            <a:off x="838200" y="1752600"/>
            <a:ext cx="7239000" cy="5257800"/>
          </a:xfrm>
          <a:prstGeom prst="rect">
            <a:avLst/>
          </a:prstGeom>
        </p:spPr>
        <p:txBody>
          <a:bodyPr/>
          <a:lstStyle/>
          <a:p>
            <a:pPr marL="231775" indent="-231775">
              <a:lnSpc>
                <a:spcPts val="3000"/>
              </a:lnSpc>
              <a:spcBef>
                <a:spcPts val="600"/>
              </a:spcBef>
              <a:spcAft>
                <a:spcPts val="600"/>
              </a:spcAft>
              <a:buClr>
                <a:srgbClr val="000099"/>
              </a:buClr>
            </a:pPr>
            <a:r>
              <a:rPr lang="en-US" sz="2400" dirty="0" smtClean="0"/>
              <a:t>Change </a:t>
            </a:r>
            <a:r>
              <a:rPr lang="en-US" sz="2400" dirty="0"/>
              <a:t>– </a:t>
            </a:r>
            <a:r>
              <a:rPr lang="en-US" sz="2400" dirty="0" smtClean="0"/>
              <a:t>Need </a:t>
            </a:r>
            <a:r>
              <a:rPr lang="en-US" sz="2400" dirty="0"/>
              <a:t>to become a detail oriented individual</a:t>
            </a:r>
          </a:p>
          <a:p>
            <a:pPr marL="231775" indent="-231775">
              <a:lnSpc>
                <a:spcPts val="3000"/>
              </a:lnSpc>
              <a:spcBef>
                <a:spcPts val="600"/>
              </a:spcBef>
              <a:spcAft>
                <a:spcPts val="600"/>
              </a:spcAft>
              <a:buClr>
                <a:srgbClr val="000099"/>
              </a:buClr>
            </a:pPr>
            <a:r>
              <a:rPr lang="en-US" sz="2400" dirty="0"/>
              <a:t>Procure a notebook – bound type with pre-numbered pages</a:t>
            </a:r>
          </a:p>
          <a:p>
            <a:pPr marL="231775" indent="-231775">
              <a:lnSpc>
                <a:spcPts val="3000"/>
              </a:lnSpc>
              <a:spcBef>
                <a:spcPts val="600"/>
              </a:spcBef>
              <a:spcAft>
                <a:spcPts val="600"/>
              </a:spcAft>
              <a:buClr>
                <a:srgbClr val="000099"/>
              </a:buClr>
            </a:pPr>
            <a:r>
              <a:rPr lang="en-US" sz="2400" dirty="0"/>
              <a:t>First dated, signed entry should be a description of your idea</a:t>
            </a:r>
          </a:p>
          <a:p>
            <a:pPr marL="231775" indent="-231775">
              <a:lnSpc>
                <a:spcPts val="3000"/>
              </a:lnSpc>
              <a:spcBef>
                <a:spcPts val="600"/>
              </a:spcBef>
              <a:spcAft>
                <a:spcPts val="600"/>
              </a:spcAft>
              <a:buClr>
                <a:srgbClr val="000099"/>
              </a:buClr>
            </a:pPr>
            <a:r>
              <a:rPr lang="en-US" sz="2400" dirty="0"/>
              <a:t>All your notes, drawings and any information regarding your invention is placed in this invention ‘diary</a:t>
            </a:r>
            <a:r>
              <a:rPr lang="en-US" sz="2400" dirty="0" smtClean="0"/>
              <a:t>’</a:t>
            </a:r>
          </a:p>
          <a:p>
            <a:pPr marL="231775" indent="-231775">
              <a:lnSpc>
                <a:spcPts val="3000"/>
              </a:lnSpc>
              <a:spcBef>
                <a:spcPts val="600"/>
              </a:spcBef>
              <a:spcAft>
                <a:spcPts val="600"/>
              </a:spcAft>
              <a:buClr>
                <a:srgbClr val="000099"/>
              </a:buClr>
            </a:pPr>
            <a:r>
              <a:rPr lang="en-US" sz="2400" dirty="0" smtClean="0"/>
              <a:t>If patenting is an option, US is now ‘First to File’ not ‘First to Invent’</a:t>
            </a:r>
            <a:endParaRPr lang="en-US" sz="2400" dirty="0"/>
          </a:p>
          <a:p>
            <a:pPr marL="0" indent="0">
              <a:lnSpc>
                <a:spcPts val="3000"/>
              </a:lnSpc>
              <a:spcBef>
                <a:spcPts val="600"/>
              </a:spcBef>
              <a:spcAft>
                <a:spcPts val="1200"/>
              </a:spcAft>
              <a:buClr>
                <a:srgbClr val="000099"/>
              </a:buCl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31838"/>
            <a:ext cx="8229600" cy="1325562"/>
          </a:xfrm>
          <a:prstGeom prst="rect">
            <a:avLst/>
          </a:prstGeom>
        </p:spPr>
        <p:txBody>
          <a:bodyPr/>
          <a:lstStyle/>
          <a:p>
            <a:pPr>
              <a:lnSpc>
                <a:spcPts val="5000"/>
              </a:lnSpc>
            </a:pPr>
            <a:r>
              <a:rPr lang="en-US" sz="4000" b="1" dirty="0" smtClean="0">
                <a:solidFill>
                  <a:srgbClr val="000099"/>
                </a:solidFill>
                <a:effectLst>
                  <a:outerShdw blurRad="38100" dist="38100" dir="2700000" algn="tl">
                    <a:srgbClr val="000000">
                      <a:alpha val="43137"/>
                    </a:srgbClr>
                  </a:outerShdw>
                </a:effectLst>
              </a:rPr>
              <a:t>Definitions</a:t>
            </a:r>
            <a:endParaRPr lang="en-US" sz="4000" dirty="0"/>
          </a:p>
        </p:txBody>
      </p:sp>
      <p:sp>
        <p:nvSpPr>
          <p:cNvPr id="3" name="Content Placeholder 2"/>
          <p:cNvSpPr>
            <a:spLocks noGrp="1"/>
          </p:cNvSpPr>
          <p:nvPr>
            <p:ph idx="4294967295"/>
          </p:nvPr>
        </p:nvSpPr>
        <p:spPr>
          <a:xfrm>
            <a:off x="914400" y="2057400"/>
            <a:ext cx="7772400" cy="4144963"/>
          </a:xfrm>
          <a:prstGeom prst="rect">
            <a:avLst/>
          </a:prstGeom>
        </p:spPr>
        <p:txBody>
          <a:bodyPr/>
          <a:lstStyle/>
          <a:p>
            <a:pPr>
              <a:spcBef>
                <a:spcPts val="1200"/>
              </a:spcBef>
              <a:spcAft>
                <a:spcPts val="600"/>
              </a:spcAft>
            </a:pPr>
            <a:r>
              <a:rPr lang="en-US" b="1" dirty="0">
                <a:solidFill>
                  <a:srgbClr val="000099"/>
                </a:solidFill>
                <a:effectLst>
                  <a:outerShdw blurRad="38100" dist="38100" dir="2700000" algn="tl">
                    <a:srgbClr val="000000">
                      <a:alpha val="43137"/>
                    </a:srgbClr>
                  </a:outerShdw>
                </a:effectLst>
              </a:rPr>
              <a:t>What is Intellectual Property?</a:t>
            </a:r>
          </a:p>
          <a:p>
            <a:pPr lvl="1">
              <a:spcBef>
                <a:spcPts val="1200"/>
              </a:spcBef>
              <a:spcAft>
                <a:spcPts val="600"/>
              </a:spcAft>
              <a:buClr>
                <a:srgbClr val="000099"/>
              </a:buClr>
            </a:pPr>
            <a:r>
              <a:rPr lang="en-US" dirty="0"/>
              <a:t>“Creations of the mind – creative works or ideas embodied in a form that can be shared or can enable others to recreate, emulate, or manufacture them” (USPTO)</a:t>
            </a:r>
          </a:p>
          <a:p>
            <a:endParaRPr lang="en-US" dirty="0"/>
          </a:p>
        </p:txBody>
      </p:sp>
    </p:spTree>
    <p:extLst>
      <p:ext uri="{BB962C8B-B14F-4D97-AF65-F5344CB8AC3E}">
        <p14:creationId xmlns:p14="http://schemas.microsoft.com/office/powerpoint/2010/main" val="3031787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731838"/>
            <a:ext cx="8229600" cy="1325562"/>
          </a:xfrm>
          <a:prstGeom prst="rect">
            <a:avLst/>
          </a:prstGeom>
        </p:spPr>
        <p:txBody>
          <a:bodyPr/>
          <a:lstStyle/>
          <a:p>
            <a:pPr>
              <a:lnSpc>
                <a:spcPts val="5000"/>
              </a:lnSpc>
            </a:pPr>
            <a:r>
              <a:rPr lang="en-US" sz="4000" b="1" dirty="0" smtClean="0">
                <a:solidFill>
                  <a:srgbClr val="000099"/>
                </a:solidFill>
                <a:effectLst>
                  <a:outerShdw blurRad="38100" dist="38100" dir="2700000" algn="tl">
                    <a:srgbClr val="000000">
                      <a:alpha val="43137"/>
                    </a:srgbClr>
                  </a:outerShdw>
                </a:effectLst>
              </a:rPr>
              <a:t>Definitions (cont.)</a:t>
            </a:r>
            <a:endParaRPr lang="en-US" sz="4000" dirty="0"/>
          </a:p>
        </p:txBody>
      </p:sp>
      <p:sp>
        <p:nvSpPr>
          <p:cNvPr id="5" name="Content Placeholder 4"/>
          <p:cNvSpPr>
            <a:spLocks noGrp="1"/>
          </p:cNvSpPr>
          <p:nvPr>
            <p:ph idx="4294967295"/>
          </p:nvPr>
        </p:nvSpPr>
        <p:spPr>
          <a:xfrm>
            <a:off x="914400" y="2133600"/>
            <a:ext cx="7315200" cy="4038600"/>
          </a:xfrm>
          <a:prstGeom prst="rect">
            <a:avLst/>
          </a:prstGeom>
        </p:spPr>
        <p:txBody>
          <a:bodyPr/>
          <a:lstStyle/>
          <a:p>
            <a:pPr marL="231775" indent="-231775">
              <a:spcBef>
                <a:spcPts val="600"/>
              </a:spcBef>
              <a:spcAft>
                <a:spcPts val="600"/>
              </a:spcAft>
              <a:buClr>
                <a:srgbClr val="000099"/>
              </a:buClr>
            </a:pPr>
            <a:r>
              <a:rPr lang="en-US" sz="2800" dirty="0"/>
              <a:t>Non–disclosure or Confidentiality Agreement</a:t>
            </a:r>
          </a:p>
          <a:p>
            <a:pPr lvl="1">
              <a:spcBef>
                <a:spcPts val="600"/>
              </a:spcBef>
              <a:spcAft>
                <a:spcPts val="600"/>
              </a:spcAft>
              <a:buClr>
                <a:srgbClr val="000099"/>
              </a:buClr>
            </a:pPr>
            <a:r>
              <a:rPr lang="en-US" sz="2400" dirty="0"/>
              <a:t>What is it?</a:t>
            </a:r>
          </a:p>
          <a:p>
            <a:pPr lvl="1">
              <a:lnSpc>
                <a:spcPts val="3000"/>
              </a:lnSpc>
              <a:spcBef>
                <a:spcPts val="600"/>
              </a:spcBef>
              <a:spcAft>
                <a:spcPts val="600"/>
              </a:spcAft>
              <a:buClr>
                <a:srgbClr val="000099"/>
              </a:buClr>
            </a:pPr>
            <a:r>
              <a:rPr lang="en-US" sz="2400" dirty="0"/>
              <a:t>Why do I need one so early on in the invention process? </a:t>
            </a:r>
          </a:p>
          <a:p>
            <a:pPr lvl="1">
              <a:spcBef>
                <a:spcPts val="600"/>
              </a:spcBef>
              <a:spcAft>
                <a:spcPts val="600"/>
              </a:spcAft>
              <a:buClr>
                <a:srgbClr val="000099"/>
              </a:buClr>
            </a:pPr>
            <a:r>
              <a:rPr lang="en-US" sz="2400" dirty="0"/>
              <a:t>Where can I get one?</a:t>
            </a:r>
          </a:p>
          <a:p>
            <a:pPr marL="231775" indent="-231775">
              <a:spcBef>
                <a:spcPts val="600"/>
              </a:spcBef>
              <a:spcAft>
                <a:spcPts val="600"/>
              </a:spcAft>
              <a:buClr>
                <a:srgbClr val="000099"/>
              </a:buClr>
            </a:pPr>
            <a:r>
              <a:rPr lang="en-US" sz="2800" dirty="0"/>
              <a:t>Co-Invention </a:t>
            </a:r>
          </a:p>
          <a:p>
            <a:pPr lvl="1">
              <a:spcBef>
                <a:spcPts val="600"/>
              </a:spcBef>
              <a:spcAft>
                <a:spcPts val="600"/>
              </a:spcAft>
              <a:buClr>
                <a:srgbClr val="000099"/>
              </a:buClr>
            </a:pPr>
            <a:r>
              <a:rPr lang="en-US" sz="2400" dirty="0"/>
              <a:t>What is it? </a:t>
            </a:r>
          </a:p>
        </p:txBody>
      </p:sp>
    </p:spTree>
    <p:extLst>
      <p:ext uri="{BB962C8B-B14F-4D97-AF65-F5344CB8AC3E}">
        <p14:creationId xmlns:p14="http://schemas.microsoft.com/office/powerpoint/2010/main" val="1117145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731838"/>
            <a:ext cx="8229600" cy="1782762"/>
          </a:xfrm>
          <a:prstGeom prst="rect">
            <a:avLst/>
          </a:prstGeom>
        </p:spPr>
        <p:txBody>
          <a:bodyPr/>
          <a:lstStyle/>
          <a:p>
            <a:pPr>
              <a:lnSpc>
                <a:spcPts val="5000"/>
              </a:lnSpc>
            </a:pPr>
            <a:r>
              <a:rPr lang="en-US" sz="4000" b="1" dirty="0">
                <a:solidFill>
                  <a:srgbClr val="000099"/>
                </a:solidFill>
                <a:effectLst>
                  <a:outerShdw blurRad="38100" dist="38100" dir="2700000" algn="tl">
                    <a:srgbClr val="000000">
                      <a:alpha val="43137"/>
                    </a:srgbClr>
                  </a:outerShdw>
                </a:effectLst>
              </a:rPr>
              <a:t>Day 5: Protecting Your </a:t>
            </a:r>
            <a:r>
              <a:rPr lang="en-US" sz="4000" b="1" dirty="0" smtClean="0">
                <a:solidFill>
                  <a:srgbClr val="000099"/>
                </a:solidFill>
                <a:effectLst>
                  <a:outerShdw blurRad="38100" dist="38100" dir="2700000" algn="tl">
                    <a:srgbClr val="000000">
                      <a:alpha val="43137"/>
                    </a:srgbClr>
                  </a:outerShdw>
                </a:effectLst>
              </a:rPr>
              <a:t>Invention </a:t>
            </a:r>
            <a:endParaRPr lang="en-US" sz="4000" dirty="0"/>
          </a:p>
        </p:txBody>
      </p:sp>
      <p:sp>
        <p:nvSpPr>
          <p:cNvPr id="5" name="Content Placeholder 4"/>
          <p:cNvSpPr>
            <a:spLocks noGrp="1"/>
          </p:cNvSpPr>
          <p:nvPr>
            <p:ph idx="4294967295"/>
          </p:nvPr>
        </p:nvSpPr>
        <p:spPr>
          <a:xfrm>
            <a:off x="914400" y="2133600"/>
            <a:ext cx="7315200" cy="3276600"/>
          </a:xfrm>
          <a:prstGeom prst="rect">
            <a:avLst/>
          </a:prstGeom>
        </p:spPr>
        <p:txBody>
          <a:bodyPr/>
          <a:lstStyle/>
          <a:p>
            <a:pPr marL="231775" indent="-231775">
              <a:lnSpc>
                <a:spcPts val="4000"/>
              </a:lnSpc>
              <a:spcBef>
                <a:spcPts val="600"/>
              </a:spcBef>
              <a:spcAft>
                <a:spcPts val="600"/>
              </a:spcAft>
              <a:buClr>
                <a:srgbClr val="000099"/>
              </a:buClr>
            </a:pPr>
            <a:r>
              <a:rPr lang="en-US" dirty="0"/>
              <a:t>Need to have people sign your NDA prior to discussing your invention with them. </a:t>
            </a:r>
          </a:p>
          <a:p>
            <a:pPr marL="231775" indent="-231775">
              <a:lnSpc>
                <a:spcPts val="4000"/>
              </a:lnSpc>
              <a:spcBef>
                <a:spcPts val="600"/>
              </a:spcBef>
              <a:spcAft>
                <a:spcPts val="600"/>
              </a:spcAft>
              <a:buClr>
                <a:srgbClr val="000099"/>
              </a:buClr>
            </a:pPr>
            <a:r>
              <a:rPr lang="en-US" dirty="0" smtClean="0"/>
              <a:t>US </a:t>
            </a:r>
            <a:r>
              <a:rPr lang="en-US" dirty="0"/>
              <a:t>patent system is </a:t>
            </a:r>
            <a:r>
              <a:rPr lang="en-US" b="1" dirty="0" smtClean="0"/>
              <a:t>NOW</a:t>
            </a:r>
            <a:r>
              <a:rPr lang="en-US" dirty="0" smtClean="0"/>
              <a:t> a First </a:t>
            </a:r>
            <a:r>
              <a:rPr lang="en-US" dirty="0"/>
              <a:t>to </a:t>
            </a:r>
            <a:r>
              <a:rPr lang="en-US" dirty="0" smtClean="0"/>
              <a:t>File </a:t>
            </a:r>
            <a:r>
              <a:rPr lang="en-US" b="1" i="1" u="sng" dirty="0"/>
              <a:t>not</a:t>
            </a:r>
            <a:r>
              <a:rPr lang="en-US" dirty="0"/>
              <a:t> First to </a:t>
            </a:r>
            <a:r>
              <a:rPr lang="en-US" dirty="0" smtClean="0"/>
              <a:t>Invent!!</a:t>
            </a:r>
          </a:p>
          <a:p>
            <a:pPr marL="231775" indent="-231775">
              <a:lnSpc>
                <a:spcPts val="4000"/>
              </a:lnSpc>
              <a:spcBef>
                <a:spcPts val="600"/>
              </a:spcBef>
              <a:spcAft>
                <a:spcPts val="600"/>
              </a:spcAft>
              <a:buClr>
                <a:srgbClr val="000099"/>
              </a:buClr>
            </a:pPr>
            <a:r>
              <a:rPr lang="en-US" dirty="0" smtClean="0"/>
              <a:t>Provisional Patents become Important. </a:t>
            </a:r>
            <a:endParaRPr lang="en-US" dirty="0"/>
          </a:p>
          <a:p>
            <a:pPr>
              <a:lnSpc>
                <a:spcPts val="4000"/>
              </a:lnSpc>
            </a:pPr>
            <a:endParaRPr lang="en-US" b="1" dirty="0"/>
          </a:p>
        </p:txBody>
      </p:sp>
    </p:spTree>
    <p:extLst>
      <p:ext uri="{BB962C8B-B14F-4D97-AF65-F5344CB8AC3E}">
        <p14:creationId xmlns:p14="http://schemas.microsoft.com/office/powerpoint/2010/main" val="363943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914400"/>
          </a:xfrm>
          <a:prstGeom prst="rect">
            <a:avLst/>
          </a:prstGeom>
        </p:spPr>
        <p:txBody>
          <a:bodyPr/>
          <a:lstStyle/>
          <a:p>
            <a:r>
              <a:rPr lang="en-US" sz="4000" b="1" dirty="0">
                <a:solidFill>
                  <a:srgbClr val="000099"/>
                </a:solidFill>
                <a:effectLst>
                  <a:outerShdw blurRad="38100" dist="38100" dir="2700000" algn="tl">
                    <a:srgbClr val="000000">
                      <a:alpha val="43137"/>
                    </a:srgbClr>
                  </a:outerShdw>
                </a:effectLst>
              </a:rPr>
              <a:t>Day 10: Homework </a:t>
            </a:r>
            <a:r>
              <a:rPr lang="en-US" sz="4000" b="1" dirty="0" smtClean="0">
                <a:solidFill>
                  <a:srgbClr val="000099"/>
                </a:solidFill>
                <a:effectLst>
                  <a:outerShdw blurRad="38100" dist="38100" dir="2700000" algn="tl">
                    <a:srgbClr val="000000">
                      <a:alpha val="43137"/>
                    </a:srgbClr>
                  </a:outerShdw>
                </a:effectLst>
              </a:rPr>
              <a:t>Time</a:t>
            </a:r>
            <a:r>
              <a:rPr lang="en-US" dirty="0" smtClean="0"/>
              <a:t/>
            </a:r>
            <a:br>
              <a:rPr lang="en-US" dirty="0" smtClean="0"/>
            </a:br>
            <a:endParaRPr lang="en-US" dirty="0"/>
          </a:p>
        </p:txBody>
      </p:sp>
      <p:sp>
        <p:nvSpPr>
          <p:cNvPr id="3" name="Content Placeholder 2"/>
          <p:cNvSpPr>
            <a:spLocks noGrp="1"/>
          </p:cNvSpPr>
          <p:nvPr>
            <p:ph idx="4294967295"/>
          </p:nvPr>
        </p:nvSpPr>
        <p:spPr>
          <a:xfrm>
            <a:off x="457200" y="2133600"/>
            <a:ext cx="8305800" cy="5562600"/>
          </a:xfrm>
          <a:prstGeom prst="rect">
            <a:avLst/>
          </a:prstGeom>
        </p:spPr>
        <p:txBody>
          <a:bodyPr/>
          <a:lstStyle/>
          <a:p>
            <a:pPr marL="231775" indent="-231775">
              <a:lnSpc>
                <a:spcPts val="3600"/>
              </a:lnSpc>
              <a:spcBef>
                <a:spcPts val="600"/>
              </a:spcBef>
              <a:spcAft>
                <a:spcPts val="600"/>
              </a:spcAft>
              <a:buClr>
                <a:srgbClr val="000099"/>
              </a:buClr>
            </a:pPr>
            <a:r>
              <a:rPr lang="en-US" sz="2800" dirty="0"/>
              <a:t>Check to see if your product/idea is already in the marketplace. How?</a:t>
            </a:r>
          </a:p>
          <a:p>
            <a:pPr lvl="1">
              <a:spcBef>
                <a:spcPts val="600"/>
              </a:spcBef>
              <a:spcAft>
                <a:spcPts val="600"/>
              </a:spcAft>
              <a:buClr>
                <a:srgbClr val="000099"/>
              </a:buClr>
            </a:pPr>
            <a:r>
              <a:rPr lang="en-US" sz="2400" dirty="0"/>
              <a:t>Catalogs, stores and of course the Internet are</a:t>
            </a:r>
            <a:br>
              <a:rPr lang="en-US" sz="2400" dirty="0"/>
            </a:br>
            <a:r>
              <a:rPr lang="en-US" sz="2400" dirty="0"/>
              <a:t>starting points</a:t>
            </a:r>
          </a:p>
          <a:p>
            <a:pPr lvl="1">
              <a:spcBef>
                <a:spcPts val="600"/>
              </a:spcBef>
              <a:spcAft>
                <a:spcPts val="600"/>
              </a:spcAft>
              <a:buClr>
                <a:srgbClr val="000099"/>
              </a:buClr>
            </a:pPr>
            <a:r>
              <a:rPr lang="en-US" sz="2400" dirty="0"/>
              <a:t>Focus on companies making similar products</a:t>
            </a:r>
          </a:p>
          <a:p>
            <a:pPr lvl="1">
              <a:spcBef>
                <a:spcPts val="600"/>
              </a:spcBef>
              <a:spcAft>
                <a:spcPts val="600"/>
              </a:spcAft>
              <a:buClr>
                <a:srgbClr val="000099"/>
              </a:buClr>
            </a:pPr>
            <a:r>
              <a:rPr lang="en-US" sz="2400" dirty="0"/>
              <a:t>Visit retailers and professionals to learn how individuals currently address the function your device addresses</a:t>
            </a:r>
          </a:p>
          <a:p>
            <a:pPr lvl="1">
              <a:spcBef>
                <a:spcPts val="600"/>
              </a:spcBef>
              <a:spcAft>
                <a:spcPts val="600"/>
              </a:spcAft>
              <a:buClr>
                <a:srgbClr val="000099"/>
              </a:buClr>
            </a:pPr>
            <a:r>
              <a:rPr lang="en-US" sz="2400" dirty="0"/>
              <a:t>Contact prospective users of your device – </a:t>
            </a:r>
            <a:r>
              <a:rPr lang="en-US" sz="2400" b="1" i="1" u="sng" dirty="0"/>
              <a:t>Be Careful – Protect Yourself!!!</a:t>
            </a:r>
          </a:p>
          <a:p>
            <a:pPr marL="0" lvl="1" indent="0">
              <a:spcBef>
                <a:spcPts val="1200"/>
              </a:spcBef>
              <a:spcAft>
                <a:spcPts val="600"/>
              </a:spcAft>
              <a:buClr>
                <a:srgbClr val="000099"/>
              </a:buClr>
              <a:buNone/>
            </a:pPr>
            <a:endParaRPr lang="en-US" sz="2000" dirty="0" smtClean="0"/>
          </a:p>
        </p:txBody>
      </p:sp>
    </p:spTree>
    <p:extLst>
      <p:ext uri="{BB962C8B-B14F-4D97-AF65-F5344CB8AC3E}">
        <p14:creationId xmlns:p14="http://schemas.microsoft.com/office/powerpoint/2010/main" val="1888056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685800" y="457200"/>
            <a:ext cx="7772400" cy="1447800"/>
          </a:xfrm>
          <a:prstGeom prst="rect">
            <a:avLst/>
          </a:prstGeom>
        </p:spPr>
        <p:txBody>
          <a:bodyPr/>
          <a:lstStyle/>
          <a:p>
            <a:r>
              <a:rPr lang="en-US" altLang="en-US" sz="4000" b="1" dirty="0" smtClean="0">
                <a:solidFill>
                  <a:srgbClr val="000099"/>
                </a:solidFill>
                <a:effectLst>
                  <a:outerShdw blurRad="38100" dist="38100" dir="2700000" algn="tl">
                    <a:srgbClr val="C0C0C0"/>
                  </a:outerShdw>
                </a:effectLst>
              </a:rPr>
              <a:t>Prior Art Searching </a:t>
            </a:r>
            <a:endParaRPr lang="en-US" altLang="en-US" sz="4000" b="1" dirty="0">
              <a:solidFill>
                <a:srgbClr val="000099"/>
              </a:solidFill>
              <a:effectLst>
                <a:outerShdw blurRad="38100" dist="38100" dir="2700000" algn="tl">
                  <a:srgbClr val="C0C0C0"/>
                </a:outerShdw>
              </a:effectLst>
            </a:endParaRPr>
          </a:p>
        </p:txBody>
      </p:sp>
      <p:sp>
        <p:nvSpPr>
          <p:cNvPr id="156675" name="Rectangle 3"/>
          <p:cNvSpPr>
            <a:spLocks noGrp="1" noChangeArrowheads="1"/>
          </p:cNvSpPr>
          <p:nvPr>
            <p:ph type="body" idx="4294967295"/>
          </p:nvPr>
        </p:nvSpPr>
        <p:spPr>
          <a:xfrm>
            <a:off x="533400" y="1676400"/>
            <a:ext cx="7696200" cy="4572000"/>
          </a:xfrm>
          <a:prstGeom prst="rect">
            <a:avLst/>
          </a:prstGeom>
        </p:spPr>
        <p:txBody>
          <a:bodyPr/>
          <a:lstStyle/>
          <a:p>
            <a:pPr marL="974725" lvl="1" indent="-457200">
              <a:spcBef>
                <a:spcPts val="600"/>
              </a:spcBef>
              <a:spcAft>
                <a:spcPts val="600"/>
              </a:spcAft>
              <a:buClr>
                <a:srgbClr val="000099"/>
              </a:buClr>
              <a:buFont typeface="Arial" panose="020B0604020202020204" pitchFamily="34" charset="0"/>
              <a:buChar char="•"/>
            </a:pPr>
            <a:r>
              <a:rPr lang="en-US" dirty="0" smtClean="0"/>
              <a:t>If </a:t>
            </a:r>
            <a:r>
              <a:rPr lang="en-US" dirty="0"/>
              <a:t>someone else has already invented or published information about your device, you may not be able to get a patent on the device</a:t>
            </a:r>
          </a:p>
          <a:p>
            <a:pPr marL="974725" lvl="1" indent="-457200">
              <a:spcBef>
                <a:spcPts val="600"/>
              </a:spcBef>
              <a:spcAft>
                <a:spcPts val="600"/>
              </a:spcAft>
              <a:buClr>
                <a:srgbClr val="000099"/>
              </a:buClr>
              <a:buFont typeface="Arial" panose="020B0604020202020204" pitchFamily="34" charset="0"/>
              <a:buChar char="•"/>
            </a:pPr>
            <a:r>
              <a:rPr lang="en-US" dirty="0"/>
              <a:t>Searches can save you a significant amount of time and money in both development and pursuit of intellectual property </a:t>
            </a:r>
            <a:r>
              <a:rPr lang="en-US" dirty="0" smtClean="0"/>
              <a:t>protection</a:t>
            </a:r>
          </a:p>
          <a:p>
            <a:pPr marL="974725" lvl="1" indent="-457200">
              <a:spcBef>
                <a:spcPts val="600"/>
              </a:spcBef>
              <a:spcAft>
                <a:spcPts val="600"/>
              </a:spcAft>
              <a:buClr>
                <a:srgbClr val="000099"/>
              </a:buClr>
              <a:buFont typeface="Arial" panose="020B0604020202020204" pitchFamily="34" charset="0"/>
              <a:buChar char="•"/>
            </a:pPr>
            <a:r>
              <a:rPr lang="en-US" dirty="0" smtClean="0"/>
              <a:t>Will ensure your invention isn’t already in the marketplace</a:t>
            </a:r>
            <a:endParaRPr lang="en-US" dirty="0"/>
          </a:p>
          <a:p>
            <a:pPr marL="231775" indent="-231775">
              <a:lnSpc>
                <a:spcPct val="90000"/>
              </a:lnSpc>
              <a:buClr>
                <a:srgbClr val="000099"/>
              </a:buClr>
            </a:pPr>
            <a:endParaRPr lang="en-US" altLang="en-US" sz="2400" dirty="0"/>
          </a:p>
        </p:txBody>
      </p:sp>
    </p:spTree>
    <p:extLst>
      <p:ext uri="{BB962C8B-B14F-4D97-AF65-F5344CB8AC3E}">
        <p14:creationId xmlns:p14="http://schemas.microsoft.com/office/powerpoint/2010/main" val="241613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16 PowerPoint template" id="{DD985D3C-BB20-4075-BE26-2E93CCBB47C3}" vid="{9BDF9019-3416-4141-9AA0-52DCB2F56F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11727</TotalTime>
  <Words>1892</Words>
  <Application>Microsoft Office PowerPoint</Application>
  <PresentationFormat>On-screen Show (4:3)</PresentationFormat>
  <Paragraphs>187</Paragraphs>
  <Slides>30</Slides>
  <Notes>16</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Custom Design</vt:lpstr>
      <vt:lpstr>Office Theme</vt:lpstr>
      <vt:lpstr>PowerPoint Presentation</vt:lpstr>
      <vt:lpstr>Key Learning Objective</vt:lpstr>
      <vt:lpstr>Presentation Outline</vt:lpstr>
      <vt:lpstr>What You Need to Become!</vt:lpstr>
      <vt:lpstr>Definitions</vt:lpstr>
      <vt:lpstr>Definitions (cont.)</vt:lpstr>
      <vt:lpstr>Day 5: Protecting Your Invention </vt:lpstr>
      <vt:lpstr>Day 10: Homework Time </vt:lpstr>
      <vt:lpstr>Prior Art Searching </vt:lpstr>
      <vt:lpstr>Day 10: Homework Time</vt:lpstr>
      <vt:lpstr>Day 30: Which Path do You Take?</vt:lpstr>
      <vt:lpstr>PowerPoint Presentation</vt:lpstr>
      <vt:lpstr>PowerPoint Presentation</vt:lpstr>
      <vt:lpstr>Independent Inventor</vt:lpstr>
      <vt:lpstr>Day 45: Prototype Time</vt:lpstr>
      <vt:lpstr>Automated Pill Crusher Example</vt:lpstr>
      <vt:lpstr>Voice of the Customer in Funded Research and Development Projects </vt:lpstr>
      <vt:lpstr>Voice of the Customer in Funded Research and Development Projects </vt:lpstr>
      <vt:lpstr>Focus Group Methodology</vt:lpstr>
      <vt:lpstr>Focus Group Methodology</vt:lpstr>
      <vt:lpstr>Focus Group Methodology</vt:lpstr>
      <vt:lpstr>Focus Group Methodology</vt:lpstr>
      <vt:lpstr>Focus Group Methodology</vt:lpstr>
      <vt:lpstr>Day 120:  What’s Next?  </vt:lpstr>
      <vt:lpstr>Key Components of a Market Assessment</vt:lpstr>
      <vt:lpstr>Key Components of a Market Assessment</vt:lpstr>
      <vt:lpstr>Other Considerations</vt:lpstr>
      <vt:lpstr>Day 180: Journey Continues</vt:lpstr>
      <vt:lpstr>Summary</vt:lpstr>
      <vt:lpstr>Acknowledgement</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phhp.leahy</dc:creator>
  <cp:lastModifiedBy>jimleahy</cp:lastModifiedBy>
  <cp:revision>648</cp:revision>
  <cp:lastPrinted>2016-05-02T17:08:57Z</cp:lastPrinted>
  <dcterms:created xsi:type="dcterms:W3CDTF">2008-11-09T14:52:48Z</dcterms:created>
  <dcterms:modified xsi:type="dcterms:W3CDTF">2017-06-08T13:41:35Z</dcterms:modified>
</cp:coreProperties>
</file>