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47"/>
  </p:notesMasterIdLst>
  <p:handoutMasterIdLst>
    <p:handoutMasterId r:id="rId48"/>
  </p:handoutMasterIdLst>
  <p:sldIdLst>
    <p:sldId id="302" r:id="rId2"/>
    <p:sldId id="340" r:id="rId3"/>
    <p:sldId id="292" r:id="rId4"/>
    <p:sldId id="304" r:id="rId5"/>
    <p:sldId id="328" r:id="rId6"/>
    <p:sldId id="295" r:id="rId7"/>
    <p:sldId id="336" r:id="rId8"/>
    <p:sldId id="335" r:id="rId9"/>
    <p:sldId id="305" r:id="rId10"/>
    <p:sldId id="298" r:id="rId11"/>
    <p:sldId id="306" r:id="rId12"/>
    <p:sldId id="307" r:id="rId13"/>
    <p:sldId id="342" r:id="rId14"/>
    <p:sldId id="343" r:id="rId15"/>
    <p:sldId id="311" r:id="rId16"/>
    <p:sldId id="312" r:id="rId17"/>
    <p:sldId id="313" r:id="rId18"/>
    <p:sldId id="315" r:id="rId19"/>
    <p:sldId id="344" r:id="rId20"/>
    <p:sldId id="345" r:id="rId21"/>
    <p:sldId id="346" r:id="rId22"/>
    <p:sldId id="347" r:id="rId23"/>
    <p:sldId id="357" r:id="rId24"/>
    <p:sldId id="348" r:id="rId25"/>
    <p:sldId id="325" r:id="rId26"/>
    <p:sldId id="349" r:id="rId27"/>
    <p:sldId id="350" r:id="rId28"/>
    <p:sldId id="351" r:id="rId29"/>
    <p:sldId id="354" r:id="rId30"/>
    <p:sldId id="352" r:id="rId31"/>
    <p:sldId id="353" r:id="rId32"/>
    <p:sldId id="356" r:id="rId33"/>
    <p:sldId id="326" r:id="rId34"/>
    <p:sldId id="355" r:id="rId35"/>
    <p:sldId id="341" r:id="rId36"/>
    <p:sldId id="296" r:id="rId37"/>
    <p:sldId id="308" r:id="rId38"/>
    <p:sldId id="333" r:id="rId39"/>
    <p:sldId id="317" r:id="rId40"/>
    <p:sldId id="319" r:id="rId41"/>
    <p:sldId id="322" r:id="rId42"/>
    <p:sldId id="327" r:id="rId43"/>
    <p:sldId id="329" r:id="rId44"/>
    <p:sldId id="331" r:id="rId45"/>
    <p:sldId id="332" r:id="rId46"/>
  </p:sldIdLst>
  <p:sldSz cx="12192000" cy="6858000"/>
  <p:notesSz cx="68580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930DF2-E9B2-48C7-9AAD-729DD601958F}">
          <p14:sldIdLst>
            <p14:sldId id="302"/>
            <p14:sldId id="340"/>
            <p14:sldId id="292"/>
            <p14:sldId id="304"/>
            <p14:sldId id="328"/>
            <p14:sldId id="295"/>
            <p14:sldId id="336"/>
            <p14:sldId id="335"/>
            <p14:sldId id="305"/>
          </p14:sldIdLst>
        </p14:section>
        <p14:section name="Untitled Section" id="{CF3AF6F8-880F-455D-AD42-FF03E910C8D1}">
          <p14:sldIdLst>
            <p14:sldId id="298"/>
            <p14:sldId id="306"/>
            <p14:sldId id="307"/>
            <p14:sldId id="342"/>
            <p14:sldId id="343"/>
            <p14:sldId id="311"/>
            <p14:sldId id="312"/>
            <p14:sldId id="313"/>
            <p14:sldId id="315"/>
            <p14:sldId id="344"/>
            <p14:sldId id="345"/>
            <p14:sldId id="346"/>
            <p14:sldId id="347"/>
            <p14:sldId id="357"/>
            <p14:sldId id="348"/>
            <p14:sldId id="325"/>
            <p14:sldId id="349"/>
            <p14:sldId id="350"/>
            <p14:sldId id="351"/>
            <p14:sldId id="354"/>
            <p14:sldId id="352"/>
            <p14:sldId id="353"/>
            <p14:sldId id="356"/>
            <p14:sldId id="326"/>
            <p14:sldId id="355"/>
            <p14:sldId id="341"/>
            <p14:sldId id="296"/>
            <p14:sldId id="308"/>
            <p14:sldId id="333"/>
            <p14:sldId id="317"/>
            <p14:sldId id="319"/>
            <p14:sldId id="322"/>
            <p14:sldId id="327"/>
            <p14:sldId id="329"/>
            <p14:sldId id="331"/>
            <p14:sldId id="3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828383"/>
    <a:srgbClr val="666666"/>
    <a:srgbClr val="00C7B1"/>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5827"/>
  </p:normalViewPr>
  <p:slideViewPr>
    <p:cSldViewPr snapToGrid="0" snapToObjects="1">
      <p:cViewPr varScale="1">
        <p:scale>
          <a:sx n="72" d="100"/>
          <a:sy n="72" d="100"/>
        </p:scale>
        <p:origin x="666" y="7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0548" tIns="45274" rIns="90548" bIns="45274" rtlCol="0"/>
          <a:lstStyle>
            <a:lvl1pPr algn="l">
              <a:defRPr sz="11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66434"/>
          </a:xfrm>
          <a:prstGeom prst="rect">
            <a:avLst/>
          </a:prstGeom>
        </p:spPr>
        <p:txBody>
          <a:bodyPr vert="horz" lIns="90548" tIns="45274" rIns="90548" bIns="45274" rtlCol="0"/>
          <a:lstStyle>
            <a:lvl1pPr algn="r">
              <a:defRPr sz="1100"/>
            </a:lvl1pPr>
          </a:lstStyle>
          <a:p>
            <a:fld id="{631D33A1-6D17-2C4C-B4C2-C83DB37352CC}" type="datetimeFigureOut">
              <a:rPr lang="en-US" smtClean="0">
                <a:latin typeface="Arial" charset="0"/>
              </a:rPr>
              <a:t>11/19/2019</a:t>
            </a:fld>
            <a:endParaRPr lang="en-US" dirty="0">
              <a:latin typeface="Arial" charset="0"/>
            </a:endParaRPr>
          </a:p>
        </p:txBody>
      </p:sp>
      <p:sp>
        <p:nvSpPr>
          <p:cNvPr id="4" name="Footer Placeholder 3"/>
          <p:cNvSpPr>
            <a:spLocks noGrp="1"/>
          </p:cNvSpPr>
          <p:nvPr>
            <p:ph type="ftr" sz="quarter" idx="2"/>
          </p:nvPr>
        </p:nvSpPr>
        <p:spPr>
          <a:xfrm>
            <a:off x="0" y="8829975"/>
            <a:ext cx="2971800" cy="466433"/>
          </a:xfrm>
          <a:prstGeom prst="rect">
            <a:avLst/>
          </a:prstGeom>
        </p:spPr>
        <p:txBody>
          <a:bodyPr vert="horz" lIns="90548" tIns="45274" rIns="90548" bIns="45274" rtlCol="0" anchor="b"/>
          <a:lstStyle>
            <a:lvl1pPr algn="l">
              <a:defRPr sz="1100"/>
            </a:lvl1pPr>
          </a:lstStyle>
          <a:p>
            <a:endParaRPr lang="en-US" dirty="0">
              <a:latin typeface="Arial" charset="0"/>
            </a:endParaRPr>
          </a:p>
        </p:txBody>
      </p:sp>
      <p:sp>
        <p:nvSpPr>
          <p:cNvPr id="5" name="Slide Number Placeholder 4"/>
          <p:cNvSpPr>
            <a:spLocks noGrp="1"/>
          </p:cNvSpPr>
          <p:nvPr>
            <p:ph type="sldNum" sz="quarter" idx="3"/>
          </p:nvPr>
        </p:nvSpPr>
        <p:spPr>
          <a:xfrm>
            <a:off x="3884613" y="8829975"/>
            <a:ext cx="2971800" cy="466433"/>
          </a:xfrm>
          <a:prstGeom prst="rect">
            <a:avLst/>
          </a:prstGeom>
        </p:spPr>
        <p:txBody>
          <a:bodyPr vert="horz" lIns="90548" tIns="45274" rIns="90548" bIns="45274" rtlCol="0" anchor="b"/>
          <a:lstStyle>
            <a:lvl1pPr algn="r">
              <a:defRPr sz="11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0548" tIns="45274" rIns="90548" bIns="45274" rtlCol="0"/>
          <a:lstStyle>
            <a:lvl1pPr algn="l">
              <a:defRPr sz="1100">
                <a:latin typeface="Arial" charset="0"/>
              </a:defRPr>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0548" tIns="45274" rIns="90548" bIns="45274" rtlCol="0"/>
          <a:lstStyle>
            <a:lvl1pPr algn="r">
              <a:defRPr sz="1100">
                <a:latin typeface="Arial" charset="0"/>
              </a:defRPr>
            </a:lvl1pPr>
          </a:lstStyle>
          <a:p>
            <a:fld id="{5B96CA4F-2197-CC40-B4FC-798A937A9DC6}" type="datetimeFigureOut">
              <a:rPr lang="en-US" smtClean="0"/>
              <a:pPr/>
              <a:t>11/19/2019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0548" tIns="45274" rIns="90548" bIns="45274"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0548" tIns="45274" rIns="90548" bIns="452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5"/>
            <a:ext cx="2971800" cy="466433"/>
          </a:xfrm>
          <a:prstGeom prst="rect">
            <a:avLst/>
          </a:prstGeom>
        </p:spPr>
        <p:txBody>
          <a:bodyPr vert="horz" lIns="90548" tIns="45274" rIns="90548" bIns="45274" rtlCol="0" anchor="b"/>
          <a:lstStyle>
            <a:lvl1pPr algn="l">
              <a:defRPr sz="1100">
                <a:latin typeface="Arial" charset="0"/>
              </a:defRPr>
            </a:lvl1pPr>
          </a:lstStyle>
          <a:p>
            <a:endParaRPr lang="en-US" dirty="0"/>
          </a:p>
        </p:txBody>
      </p:sp>
      <p:sp>
        <p:nvSpPr>
          <p:cNvPr id="7" name="Slide Number Placeholder 6"/>
          <p:cNvSpPr>
            <a:spLocks noGrp="1"/>
          </p:cNvSpPr>
          <p:nvPr>
            <p:ph type="sldNum" sz="quarter" idx="5"/>
          </p:nvPr>
        </p:nvSpPr>
        <p:spPr>
          <a:xfrm>
            <a:off x="3884613" y="8829975"/>
            <a:ext cx="2971800" cy="466433"/>
          </a:xfrm>
          <a:prstGeom prst="rect">
            <a:avLst/>
          </a:prstGeom>
        </p:spPr>
        <p:txBody>
          <a:bodyPr vert="horz" lIns="90548" tIns="45274" rIns="90548" bIns="45274" rtlCol="0" anchor="b"/>
          <a:lstStyle>
            <a:lvl1pPr algn="r">
              <a:defRPr sz="11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1860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45950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414253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89411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288588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396724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202185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122710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173979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2517716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356906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18034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2041067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1182130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410780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427446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690001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1167110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562761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27</a:t>
            </a:fld>
            <a:endParaRPr lang="en-US" dirty="0"/>
          </a:p>
        </p:txBody>
      </p:sp>
    </p:spTree>
    <p:extLst>
      <p:ext uri="{BB962C8B-B14F-4D97-AF65-F5344CB8AC3E}">
        <p14:creationId xmlns:p14="http://schemas.microsoft.com/office/powerpoint/2010/main" val="804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3963336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265128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3681270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2574615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2839050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198182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687064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1177295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3790322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688128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1953229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1847925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39</a:t>
            </a:fld>
            <a:endParaRPr lang="en-US" dirty="0"/>
          </a:p>
        </p:txBody>
      </p:sp>
    </p:spTree>
    <p:extLst>
      <p:ext uri="{BB962C8B-B14F-4D97-AF65-F5344CB8AC3E}">
        <p14:creationId xmlns:p14="http://schemas.microsoft.com/office/powerpoint/2010/main" val="25948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318343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1448707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41</a:t>
            </a:fld>
            <a:endParaRPr lang="en-US" dirty="0"/>
          </a:p>
        </p:txBody>
      </p:sp>
    </p:spTree>
    <p:extLst>
      <p:ext uri="{BB962C8B-B14F-4D97-AF65-F5344CB8AC3E}">
        <p14:creationId xmlns:p14="http://schemas.microsoft.com/office/powerpoint/2010/main" val="3398849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42</a:t>
            </a:fld>
            <a:endParaRPr lang="en-US" dirty="0"/>
          </a:p>
        </p:txBody>
      </p:sp>
    </p:spTree>
    <p:extLst>
      <p:ext uri="{BB962C8B-B14F-4D97-AF65-F5344CB8AC3E}">
        <p14:creationId xmlns:p14="http://schemas.microsoft.com/office/powerpoint/2010/main" val="770972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43</a:t>
            </a:fld>
            <a:endParaRPr lang="en-US" dirty="0"/>
          </a:p>
        </p:txBody>
      </p:sp>
    </p:spTree>
    <p:extLst>
      <p:ext uri="{BB962C8B-B14F-4D97-AF65-F5344CB8AC3E}">
        <p14:creationId xmlns:p14="http://schemas.microsoft.com/office/powerpoint/2010/main" val="3832979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415774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45</a:t>
            </a:fld>
            <a:endParaRPr lang="en-US" dirty="0"/>
          </a:p>
        </p:txBody>
      </p:sp>
    </p:spTree>
    <p:extLst>
      <p:ext uri="{BB962C8B-B14F-4D97-AF65-F5344CB8AC3E}">
        <p14:creationId xmlns:p14="http://schemas.microsoft.com/office/powerpoint/2010/main" val="391464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20546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04928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320747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428604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237200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jl388@buffalo.edu"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catalog.buffalo.edu/policies/repeat.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sphhp-oasa@buffalo.edu"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phhp.buffalo.edu/content/dam/sphhp/rehabilitation-science/ot-premajor-handbook.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phhp.buffalo.edu/content/dam/sphhp/rehabilitation-science/pdfs/OT-Volunteer-Hours-Form.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mailto:jl388@buffalo.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500" dirty="0">
                <a:solidFill>
                  <a:schemeClr val="tx1">
                    <a:lumMod val="50000"/>
                  </a:schemeClr>
                </a:solidFill>
              </a:rPr>
              <a:t>HOW TO COMPLETE THE APPLICATION:  AN INSTRUCTIONAL GUIDE</a:t>
            </a:r>
          </a:p>
        </p:txBody>
      </p:sp>
      <p:sp>
        <p:nvSpPr>
          <p:cNvPr id="3" name="Title 2"/>
          <p:cNvSpPr>
            <a:spLocks noGrp="1"/>
          </p:cNvSpPr>
          <p:nvPr>
            <p:ph type="ctrTitle"/>
          </p:nvPr>
        </p:nvSpPr>
        <p:spPr/>
        <p:txBody>
          <a:bodyPr>
            <a:noAutofit/>
          </a:bodyPr>
          <a:lstStyle/>
          <a:p>
            <a:r>
              <a:rPr lang="en-US" sz="4500" dirty="0"/>
              <a:t>GRADUATE SCHOOL APPLICATION MANAGER</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285750" indent="-285750">
              <a:buFont typeface="Arial" panose="020B0604020202020204" pitchFamily="34" charset="0"/>
              <a:buChar char="•"/>
            </a:pPr>
            <a:r>
              <a:rPr lang="en-US" dirty="0">
                <a:solidFill>
                  <a:schemeClr val="tx1">
                    <a:lumMod val="50000"/>
                  </a:schemeClr>
                </a:solidFill>
              </a:rPr>
              <a:t>GO TO:  </a:t>
            </a:r>
            <a:r>
              <a:rPr lang="en-US" dirty="0">
                <a:hlinkClick r:id="rId3"/>
              </a:rPr>
              <a:t>https://grad.buffalo.edu/programs/occupational-science-bs-occupational-therapy-ms.html</a:t>
            </a:r>
            <a:endParaRPr lang="en-US" dirty="0"/>
          </a:p>
          <a:p>
            <a:pPr marL="0" lvl="1">
              <a:lnSpc>
                <a:spcPct val="100000"/>
              </a:lnSpc>
              <a:spcBef>
                <a:spcPts val="0"/>
              </a:spcBef>
            </a:pPr>
            <a:endParaRPr lang="en-US" sz="1600" dirty="0">
              <a:solidFill>
                <a:schemeClr val="tx1">
                  <a:lumMod val="50000"/>
                </a:schemeClr>
              </a:solidFill>
            </a:endParaRPr>
          </a:p>
        </p:txBody>
      </p:sp>
      <p:sp>
        <p:nvSpPr>
          <p:cNvPr id="3" name="Title 2"/>
          <p:cNvSpPr>
            <a:spLocks noGrp="1"/>
          </p:cNvSpPr>
          <p:nvPr>
            <p:ph type="title"/>
          </p:nvPr>
        </p:nvSpPr>
        <p:spPr/>
        <p:txBody>
          <a:bodyPr>
            <a:normAutofit fontScale="90000"/>
          </a:bodyPr>
          <a:lstStyle/>
          <a:p>
            <a:r>
              <a:rPr lang="en-US" dirty="0"/>
              <a:t>ACCESSING THE APPLICATION</a:t>
            </a:r>
          </a:p>
        </p:txBody>
      </p:sp>
      <p:sp>
        <p:nvSpPr>
          <p:cNvPr id="6" name="TextBox 5"/>
          <p:cNvSpPr txBox="1"/>
          <p:nvPr/>
        </p:nvSpPr>
        <p:spPr>
          <a:xfrm>
            <a:off x="2327894" y="4588258"/>
            <a:ext cx="1842036" cy="307777"/>
          </a:xfrm>
          <a:prstGeom prst="rect">
            <a:avLst/>
          </a:prstGeom>
          <a:noFill/>
          <a:ln>
            <a:noFill/>
          </a:ln>
        </p:spPr>
        <p:txBody>
          <a:bodyPr wrap="square" rtlCol="0">
            <a:spAutoFit/>
          </a:bodyPr>
          <a:lstStyle/>
          <a:p>
            <a:r>
              <a:rPr lang="en-US" sz="1400" b="1" dirty="0">
                <a:solidFill>
                  <a:schemeClr val="accent6">
                    <a:lumMod val="90000"/>
                    <a:lumOff val="10000"/>
                  </a:schemeClr>
                </a:solidFill>
                <a:latin typeface="Arial" charset="0"/>
                <a:ea typeface="Arial" charset="0"/>
                <a:cs typeface="Arial" charset="0"/>
              </a:rPr>
              <a:t>Click “Apply Now”</a:t>
            </a:r>
            <a:endParaRPr lang="en-US" sz="1300" b="1" dirty="0">
              <a:solidFill>
                <a:srgbClr val="FF0000"/>
              </a:solidFill>
              <a:latin typeface="Arial" charset="0"/>
              <a:ea typeface="Arial" charset="0"/>
              <a:cs typeface="Arial" charset="0"/>
            </a:endParaRPr>
          </a:p>
        </p:txBody>
      </p:sp>
      <p:pic>
        <p:nvPicPr>
          <p:cNvPr id="10" name="Picture Placeholder 9"/>
          <p:cNvPicPr>
            <a:picLocks noGrp="1" noChangeAspect="1"/>
          </p:cNvPicPr>
          <p:nvPr>
            <p:ph type="pic" idx="13"/>
          </p:nvPr>
        </p:nvPicPr>
        <p:blipFill>
          <a:blip r:embed="rId4">
            <a:extLst>
              <a:ext uri="{28A0092B-C50C-407E-A947-70E740481C1C}">
                <a14:useLocalDpi xmlns:a14="http://schemas.microsoft.com/office/drawing/2010/main" val="0"/>
              </a:ext>
            </a:extLst>
          </a:blip>
          <a:srcRect l="3938" r="3938"/>
          <a:stretch>
            <a:fillRect/>
          </a:stretch>
        </p:blipFill>
        <p:spPr>
          <a:xfrm>
            <a:off x="4948651" y="1007526"/>
            <a:ext cx="6718300" cy="5718174"/>
          </a:xfrm>
        </p:spPr>
      </p:pic>
      <p:sp>
        <p:nvSpPr>
          <p:cNvPr id="5" name="Arc 4"/>
          <p:cNvSpPr/>
          <p:nvPr/>
        </p:nvSpPr>
        <p:spPr>
          <a:xfrm rot="15121802" flipV="1">
            <a:off x="5002599" y="389105"/>
            <a:ext cx="1943033" cy="8673534"/>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00982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2708" y="1111046"/>
            <a:ext cx="4531638" cy="868430"/>
          </a:xfrm>
        </p:spPr>
        <p:txBody>
          <a:bodyPr/>
          <a:lstStyle/>
          <a:p>
            <a:r>
              <a:rPr lang="en-US" dirty="0"/>
              <a:t>GETTING STARTED</a:t>
            </a:r>
          </a:p>
        </p:txBody>
      </p:sp>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1893" b="1893"/>
          <a:stretch>
            <a:fillRect/>
          </a:stretch>
        </p:blipFill>
        <p:spPr>
          <a:xfrm>
            <a:off x="1936903" y="2199225"/>
            <a:ext cx="7443071" cy="3659061"/>
          </a:xfrm>
        </p:spPr>
      </p:pic>
      <p:sp>
        <p:nvSpPr>
          <p:cNvPr id="13" name="Arc 12"/>
          <p:cNvSpPr/>
          <p:nvPr/>
        </p:nvSpPr>
        <p:spPr>
          <a:xfrm rot="4550112" flipV="1">
            <a:off x="6988265" y="2602690"/>
            <a:ext cx="1870513" cy="5041753"/>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4" name="TextBox 13"/>
          <p:cNvSpPr txBox="1"/>
          <p:nvPr/>
        </p:nvSpPr>
        <p:spPr>
          <a:xfrm>
            <a:off x="9593933" y="4833635"/>
            <a:ext cx="1842036" cy="523220"/>
          </a:xfrm>
          <a:prstGeom prst="rect">
            <a:avLst/>
          </a:prstGeom>
          <a:noFill/>
          <a:ln>
            <a:noFill/>
          </a:ln>
        </p:spPr>
        <p:txBody>
          <a:bodyPr wrap="square" rtlCol="0">
            <a:spAutoFit/>
          </a:bodyPr>
          <a:lstStyle/>
          <a:p>
            <a:r>
              <a:rPr lang="en-US" sz="1400" b="1" dirty="0">
                <a:solidFill>
                  <a:schemeClr val="accent6">
                    <a:lumMod val="90000"/>
                    <a:lumOff val="10000"/>
                  </a:schemeClr>
                </a:solidFill>
                <a:latin typeface="Arial" charset="0"/>
                <a:ea typeface="Arial" charset="0"/>
                <a:cs typeface="Arial" charset="0"/>
              </a:rPr>
              <a:t>You will need to Create an account</a:t>
            </a:r>
            <a:endParaRPr lang="en-US" sz="1300" b="1"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247383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7038" b="7038"/>
          <a:stretch>
            <a:fillRect/>
          </a:stretch>
        </p:blipFill>
        <p:spPr>
          <a:xfrm>
            <a:off x="548203" y="1044339"/>
            <a:ext cx="10699033" cy="5186707"/>
          </a:xfrm>
        </p:spPr>
      </p:pic>
      <p:sp>
        <p:nvSpPr>
          <p:cNvPr id="14" name="5-Point Star 13"/>
          <p:cNvSpPr/>
          <p:nvPr/>
        </p:nvSpPr>
        <p:spPr>
          <a:xfrm>
            <a:off x="2151529" y="4196058"/>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rgbClr val="FF0000"/>
                </a:solidFill>
              </a:ln>
              <a:solidFill>
                <a:srgbClr val="FF0000"/>
              </a:solidFill>
            </a:endParaRPr>
          </a:p>
        </p:txBody>
      </p:sp>
      <p:sp>
        <p:nvSpPr>
          <p:cNvPr id="15" name="5-Point Star 14"/>
          <p:cNvSpPr/>
          <p:nvPr/>
        </p:nvSpPr>
        <p:spPr>
          <a:xfrm>
            <a:off x="2151528" y="5240734"/>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rgbClr val="FF0000"/>
                </a:solidFill>
              </a:ln>
              <a:solidFill>
                <a:srgbClr val="FF0000"/>
              </a:solidFill>
            </a:endParaRPr>
          </a:p>
        </p:txBody>
      </p:sp>
      <p:sp>
        <p:nvSpPr>
          <p:cNvPr id="16" name="TextBox 15"/>
          <p:cNvSpPr txBox="1"/>
          <p:nvPr/>
        </p:nvSpPr>
        <p:spPr>
          <a:xfrm>
            <a:off x="7422776" y="4131834"/>
            <a:ext cx="3845859" cy="1754326"/>
          </a:xfrm>
          <a:prstGeom prst="rect">
            <a:avLst/>
          </a:prstGeom>
          <a:noFill/>
        </p:spPr>
        <p:txBody>
          <a:bodyPr wrap="square" rtlCol="0">
            <a:spAutoFit/>
          </a:bodyPr>
          <a:lstStyle/>
          <a:p>
            <a:r>
              <a:rPr lang="en-US" dirty="0">
                <a:solidFill>
                  <a:schemeClr val="accent6"/>
                </a:solidFill>
              </a:rPr>
              <a:t>You MUST use your @buffalo.edu email.</a:t>
            </a:r>
          </a:p>
          <a:p>
            <a:endParaRPr lang="en-US" dirty="0">
              <a:solidFill>
                <a:schemeClr val="accent6"/>
              </a:solidFill>
            </a:endParaRPr>
          </a:p>
          <a:p>
            <a:endParaRPr lang="en-US" dirty="0">
              <a:solidFill>
                <a:schemeClr val="accent6"/>
              </a:solidFill>
            </a:endParaRPr>
          </a:p>
          <a:p>
            <a:r>
              <a:rPr lang="en-US" dirty="0">
                <a:solidFill>
                  <a:schemeClr val="accent6"/>
                </a:solidFill>
              </a:rPr>
              <a:t>Be sure to put in your correct birthdate</a:t>
            </a:r>
          </a:p>
        </p:txBody>
      </p:sp>
      <p:cxnSp>
        <p:nvCxnSpPr>
          <p:cNvPr id="18" name="Straight Arrow Connector 17"/>
          <p:cNvCxnSpPr/>
          <p:nvPr/>
        </p:nvCxnSpPr>
        <p:spPr>
          <a:xfrm flipH="1">
            <a:off x="5136776" y="5406869"/>
            <a:ext cx="21156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508377" y="4348458"/>
            <a:ext cx="7440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5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500241" y="2470356"/>
            <a:ext cx="8763000" cy="3419475"/>
          </a:xfrm>
          <a:ln>
            <a:noFill/>
          </a:ln>
        </p:spPr>
      </p:pic>
      <p:sp>
        <p:nvSpPr>
          <p:cNvPr id="10" name="TextBox 9"/>
          <p:cNvSpPr txBox="1"/>
          <p:nvPr/>
        </p:nvSpPr>
        <p:spPr>
          <a:xfrm>
            <a:off x="355768" y="1101213"/>
            <a:ext cx="11371703" cy="1200329"/>
          </a:xfrm>
          <a:prstGeom prst="rect">
            <a:avLst/>
          </a:prstGeom>
          <a:noFill/>
        </p:spPr>
        <p:txBody>
          <a:bodyPr wrap="none" rtlCol="0">
            <a:spAutoFit/>
          </a:bodyPr>
          <a:lstStyle/>
          <a:p>
            <a:r>
              <a:rPr lang="en-US" dirty="0">
                <a:solidFill>
                  <a:schemeClr val="tx1">
                    <a:lumMod val="50000"/>
                  </a:schemeClr>
                </a:solidFill>
              </a:rPr>
              <a:t>After you input your information on the first screen, you will be sent a temporary PIN.  You will need that PIN </a:t>
            </a:r>
          </a:p>
          <a:p>
            <a:r>
              <a:rPr lang="en-US" dirty="0">
                <a:solidFill>
                  <a:schemeClr val="tx1">
                    <a:lumMod val="50000"/>
                  </a:schemeClr>
                </a:solidFill>
              </a:rPr>
              <a:t>in order to begin the application.  </a:t>
            </a:r>
          </a:p>
          <a:p>
            <a:endParaRPr lang="en-US" dirty="0">
              <a:solidFill>
                <a:schemeClr val="tx1">
                  <a:lumMod val="50000"/>
                </a:schemeClr>
              </a:solidFill>
            </a:endParaRPr>
          </a:p>
          <a:p>
            <a:r>
              <a:rPr lang="en-US" dirty="0">
                <a:solidFill>
                  <a:schemeClr val="tx1">
                    <a:lumMod val="50000"/>
                  </a:schemeClr>
                </a:solidFill>
              </a:rPr>
              <a:t>You will also need to be sure to input the same birthdate information that you entered on the previous screen. </a:t>
            </a:r>
          </a:p>
        </p:txBody>
      </p:sp>
      <p:sp>
        <p:nvSpPr>
          <p:cNvPr id="13" name="5-Point Star 12"/>
          <p:cNvSpPr/>
          <p:nvPr/>
        </p:nvSpPr>
        <p:spPr>
          <a:xfrm>
            <a:off x="2495658" y="4380411"/>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rgbClr val="FF0000"/>
                </a:solidFill>
              </a:ln>
              <a:solidFill>
                <a:srgbClr val="FF0000"/>
              </a:solidFill>
            </a:endParaRPr>
          </a:p>
        </p:txBody>
      </p:sp>
      <p:sp>
        <p:nvSpPr>
          <p:cNvPr id="14" name="TextBox 13"/>
          <p:cNvSpPr txBox="1"/>
          <p:nvPr/>
        </p:nvSpPr>
        <p:spPr>
          <a:xfrm>
            <a:off x="2307264" y="5666653"/>
            <a:ext cx="7404592" cy="646331"/>
          </a:xfrm>
          <a:prstGeom prst="rect">
            <a:avLst/>
          </a:prstGeom>
          <a:noFill/>
        </p:spPr>
        <p:txBody>
          <a:bodyPr wrap="none" rtlCol="0">
            <a:spAutoFit/>
          </a:bodyPr>
          <a:lstStyle/>
          <a:p>
            <a:pPr algn="ctr"/>
            <a:r>
              <a:rPr lang="en-US" i="1" dirty="0">
                <a:solidFill>
                  <a:schemeClr val="accent6"/>
                </a:solidFill>
              </a:rPr>
              <a:t>If you input the wrong birthdate, we have no way to correct that.   </a:t>
            </a:r>
          </a:p>
          <a:p>
            <a:pPr algn="ctr"/>
            <a:r>
              <a:rPr lang="en-US" i="1" dirty="0">
                <a:solidFill>
                  <a:schemeClr val="accent6"/>
                </a:solidFill>
              </a:rPr>
              <a:t>It is imperative that you carefully review the information that you input.</a:t>
            </a:r>
          </a:p>
        </p:txBody>
      </p:sp>
    </p:spTree>
    <p:extLst>
      <p:ext uri="{BB962C8B-B14F-4D97-AF65-F5344CB8AC3E}">
        <p14:creationId xmlns:p14="http://schemas.microsoft.com/office/powerpoint/2010/main" val="84113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20008" b="20008"/>
          <a:stretch>
            <a:fillRect/>
          </a:stretch>
        </p:blipFill>
        <p:spPr>
          <a:xfrm>
            <a:off x="215900" y="1956672"/>
            <a:ext cx="11326813" cy="4375150"/>
          </a:xfrm>
        </p:spPr>
      </p:pic>
      <p:sp>
        <p:nvSpPr>
          <p:cNvPr id="7" name="TextBox 6"/>
          <p:cNvSpPr txBox="1"/>
          <p:nvPr/>
        </p:nvSpPr>
        <p:spPr>
          <a:xfrm>
            <a:off x="363794" y="1112344"/>
            <a:ext cx="7165423" cy="646331"/>
          </a:xfrm>
          <a:prstGeom prst="rect">
            <a:avLst/>
          </a:prstGeom>
          <a:noFill/>
        </p:spPr>
        <p:txBody>
          <a:bodyPr wrap="none" rtlCol="0">
            <a:spAutoFit/>
          </a:bodyPr>
          <a:lstStyle/>
          <a:p>
            <a:r>
              <a:rPr lang="en-US" dirty="0">
                <a:solidFill>
                  <a:schemeClr val="tx1">
                    <a:lumMod val="50000"/>
                  </a:schemeClr>
                </a:solidFill>
              </a:rPr>
              <a:t>You will be prompted to create a new password on the next screen.  </a:t>
            </a:r>
          </a:p>
          <a:p>
            <a:r>
              <a:rPr lang="en-US" dirty="0">
                <a:solidFill>
                  <a:schemeClr val="tx1">
                    <a:lumMod val="50000"/>
                  </a:schemeClr>
                </a:solidFill>
              </a:rPr>
              <a:t>Be sure to SAVE this information somewhere for reference!</a:t>
            </a:r>
          </a:p>
        </p:txBody>
      </p:sp>
    </p:spTree>
    <p:extLst>
      <p:ext uri="{BB962C8B-B14F-4D97-AF65-F5344CB8AC3E}">
        <p14:creationId xmlns:p14="http://schemas.microsoft.com/office/powerpoint/2010/main" val="38631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27" y="1101980"/>
            <a:ext cx="9077325" cy="5381625"/>
          </a:xfrm>
          <a:prstGeom prst="rect">
            <a:avLst/>
          </a:prstGeom>
        </p:spPr>
      </p:pic>
      <p:sp>
        <p:nvSpPr>
          <p:cNvPr id="12" name="Oval 11"/>
          <p:cNvSpPr/>
          <p:nvPr/>
        </p:nvSpPr>
        <p:spPr>
          <a:xfrm>
            <a:off x="4045637" y="6086168"/>
            <a:ext cx="1681316" cy="58993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p:cNvSpPr txBox="1"/>
          <p:nvPr/>
        </p:nvSpPr>
        <p:spPr>
          <a:xfrm>
            <a:off x="9773264" y="3667432"/>
            <a:ext cx="1838965" cy="646331"/>
          </a:xfrm>
          <a:prstGeom prst="rect">
            <a:avLst/>
          </a:prstGeom>
          <a:noFill/>
        </p:spPr>
        <p:txBody>
          <a:bodyPr wrap="none" rtlCol="0">
            <a:spAutoFit/>
          </a:bodyPr>
          <a:lstStyle/>
          <a:p>
            <a:r>
              <a:rPr lang="en-US" dirty="0">
                <a:solidFill>
                  <a:schemeClr val="tx1">
                    <a:lumMod val="50000"/>
                  </a:schemeClr>
                </a:solidFill>
              </a:rPr>
              <a:t>Click “Start New</a:t>
            </a:r>
          </a:p>
          <a:p>
            <a:r>
              <a:rPr lang="en-US" dirty="0">
                <a:solidFill>
                  <a:schemeClr val="tx1">
                    <a:lumMod val="50000"/>
                  </a:schemeClr>
                </a:solidFill>
              </a:rPr>
              <a:t>Application”</a:t>
            </a:r>
          </a:p>
        </p:txBody>
      </p:sp>
      <p:cxnSp>
        <p:nvCxnSpPr>
          <p:cNvPr id="15" name="Straight Arrow Connector 14"/>
          <p:cNvCxnSpPr/>
          <p:nvPr/>
        </p:nvCxnSpPr>
        <p:spPr>
          <a:xfrm flipH="1">
            <a:off x="5707624" y="4313763"/>
            <a:ext cx="4232790" cy="1910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4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871225" y="1191523"/>
            <a:ext cx="7688621" cy="5069420"/>
          </a:xfrm>
        </p:spPr>
      </p:pic>
      <p:sp>
        <p:nvSpPr>
          <p:cNvPr id="14" name="TextBox 13"/>
          <p:cNvSpPr txBox="1"/>
          <p:nvPr/>
        </p:nvSpPr>
        <p:spPr>
          <a:xfrm>
            <a:off x="275303" y="2570007"/>
            <a:ext cx="2408903" cy="2308324"/>
          </a:xfrm>
          <a:prstGeom prst="rect">
            <a:avLst/>
          </a:prstGeom>
          <a:noFill/>
        </p:spPr>
        <p:txBody>
          <a:bodyPr wrap="square" rtlCol="0">
            <a:spAutoFit/>
          </a:bodyPr>
          <a:lstStyle/>
          <a:p>
            <a:r>
              <a:rPr lang="en-US" dirty="0">
                <a:solidFill>
                  <a:schemeClr val="tx1">
                    <a:lumMod val="50000"/>
                  </a:schemeClr>
                </a:solidFill>
              </a:rPr>
              <a:t>You will complete the application called “The School of Public Health and Health Professions”</a:t>
            </a:r>
          </a:p>
          <a:p>
            <a:endParaRPr lang="en-US" dirty="0">
              <a:solidFill>
                <a:schemeClr val="tx1">
                  <a:lumMod val="50000"/>
                </a:schemeClr>
              </a:solidFill>
            </a:endParaRPr>
          </a:p>
          <a:p>
            <a:r>
              <a:rPr lang="en-US" dirty="0">
                <a:solidFill>
                  <a:schemeClr val="tx1">
                    <a:lumMod val="50000"/>
                  </a:schemeClr>
                </a:solidFill>
              </a:rPr>
              <a:t>You will click “Create Application”</a:t>
            </a:r>
          </a:p>
        </p:txBody>
      </p:sp>
      <p:cxnSp>
        <p:nvCxnSpPr>
          <p:cNvPr id="16" name="Straight Arrow Connector 15"/>
          <p:cNvCxnSpPr/>
          <p:nvPr/>
        </p:nvCxnSpPr>
        <p:spPr>
          <a:xfrm>
            <a:off x="2094271" y="4935794"/>
            <a:ext cx="2802194" cy="6292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80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rcRect t="4229" b="4229"/>
          <a:stretch>
            <a:fillRect/>
          </a:stretch>
        </p:blipFill>
        <p:spPr>
          <a:xfrm>
            <a:off x="570271" y="1163294"/>
            <a:ext cx="8665651" cy="5452171"/>
          </a:xfrm>
        </p:spPr>
      </p:pic>
      <p:sp>
        <p:nvSpPr>
          <p:cNvPr id="8" name="Text Placeholder 7"/>
          <p:cNvSpPr>
            <a:spLocks noGrp="1"/>
          </p:cNvSpPr>
          <p:nvPr>
            <p:ph type="body" idx="1"/>
          </p:nvPr>
        </p:nvSpPr>
        <p:spPr>
          <a:xfrm>
            <a:off x="9634810" y="1918688"/>
            <a:ext cx="2045913" cy="2768327"/>
          </a:xfrm>
        </p:spPr>
        <p:txBody>
          <a:bodyPr/>
          <a:lstStyle/>
          <a:p>
            <a:r>
              <a:rPr lang="en-US" dirty="0">
                <a:solidFill>
                  <a:schemeClr val="tx1">
                    <a:lumMod val="50000"/>
                  </a:schemeClr>
                </a:solidFill>
              </a:rPr>
              <a:t>Once you create your application, an Application Details screen will pop up.   You will then need to click “Open Application”</a:t>
            </a:r>
          </a:p>
        </p:txBody>
      </p:sp>
      <p:cxnSp>
        <p:nvCxnSpPr>
          <p:cNvPr id="15" name="Straight Arrow Connector 14"/>
          <p:cNvCxnSpPr/>
          <p:nvPr/>
        </p:nvCxnSpPr>
        <p:spPr>
          <a:xfrm flipH="1">
            <a:off x="3677265" y="4306529"/>
            <a:ext cx="6046838" cy="1592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5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05674" y="1164831"/>
            <a:ext cx="2773498" cy="7172923"/>
          </a:xfrm>
        </p:spPr>
        <p:txBody>
          <a:bodyPr/>
          <a:lstStyle/>
          <a:p>
            <a:r>
              <a:rPr lang="en-US" dirty="0">
                <a:solidFill>
                  <a:schemeClr val="tx1">
                    <a:lumMod val="50000"/>
                  </a:schemeClr>
                </a:solidFill>
              </a:rPr>
              <a:t>Once you open the application, you will go through each of the headings located on the left hand side.</a:t>
            </a:r>
          </a:p>
          <a:p>
            <a:r>
              <a:rPr lang="en-US" dirty="0">
                <a:solidFill>
                  <a:schemeClr val="tx1">
                    <a:lumMod val="50000"/>
                  </a:schemeClr>
                </a:solidFill>
              </a:rPr>
              <a:t>In the first heading, “Program of Study”, for the Term, you will select: “</a:t>
            </a:r>
            <a:r>
              <a:rPr lang="en-US" b="1" dirty="0">
                <a:solidFill>
                  <a:schemeClr val="tx1">
                    <a:lumMod val="50000"/>
                  </a:schemeClr>
                </a:solidFill>
              </a:rPr>
              <a:t>Fall 2021</a:t>
            </a:r>
            <a:r>
              <a:rPr lang="en-US" dirty="0">
                <a:solidFill>
                  <a:schemeClr val="tx1">
                    <a:lumMod val="50000"/>
                  </a:schemeClr>
                </a:solidFill>
              </a:rPr>
              <a:t>”</a:t>
            </a:r>
          </a:p>
          <a:p>
            <a:r>
              <a:rPr lang="en-US" dirty="0">
                <a:solidFill>
                  <a:schemeClr val="tx1">
                    <a:lumMod val="50000"/>
                  </a:schemeClr>
                </a:solidFill>
              </a:rPr>
              <a:t>The Degree Program will be: “Occupational Science/Occupational Therapy – BS/MS”</a:t>
            </a:r>
          </a:p>
        </p:txBody>
      </p:sp>
      <p:pic>
        <p:nvPicPr>
          <p:cNvPr id="3" name="Picture Placeholder 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979172" y="2155723"/>
            <a:ext cx="8845296" cy="3218688"/>
          </a:xfrm>
        </p:spPr>
      </p:pic>
    </p:spTree>
    <p:extLst>
      <p:ext uri="{BB962C8B-B14F-4D97-AF65-F5344CB8AC3E}">
        <p14:creationId xmlns:p14="http://schemas.microsoft.com/office/powerpoint/2010/main" val="47816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779" y="2162236"/>
            <a:ext cx="4880144" cy="3511409"/>
          </a:xfrm>
        </p:spPr>
        <p:txBody>
          <a:bodyPr/>
          <a:lstStyle/>
          <a:p>
            <a:r>
              <a:rPr lang="en-US" dirty="0">
                <a:solidFill>
                  <a:schemeClr val="tx1">
                    <a:lumMod val="50000"/>
                  </a:schemeClr>
                </a:solidFill>
              </a:rPr>
              <a:t>You will then begin completing the section labeled: “Personal Information”</a:t>
            </a:r>
          </a:p>
          <a:p>
            <a:r>
              <a:rPr lang="en-US" dirty="0">
                <a:solidFill>
                  <a:schemeClr val="tx1">
                    <a:lumMod val="50000"/>
                  </a:schemeClr>
                </a:solidFill>
              </a:rPr>
              <a:t>Key things to be aware of:</a:t>
            </a:r>
          </a:p>
          <a:p>
            <a:pPr marL="285750" indent="-285750">
              <a:buFont typeface="Arial" panose="020B0604020202020204" pitchFamily="34" charset="0"/>
              <a:buChar char="•"/>
            </a:pPr>
            <a:r>
              <a:rPr lang="en-US" dirty="0">
                <a:solidFill>
                  <a:schemeClr val="tx1">
                    <a:lumMod val="50000"/>
                  </a:schemeClr>
                </a:solidFill>
              </a:rPr>
              <a:t>The “chosen first name” is your Preferred Name in </a:t>
            </a:r>
            <a:r>
              <a:rPr lang="en-US" dirty="0" err="1">
                <a:solidFill>
                  <a:schemeClr val="tx1">
                    <a:lumMod val="50000"/>
                  </a:schemeClr>
                </a:solidFill>
              </a:rPr>
              <a:t>hUB</a:t>
            </a:r>
            <a:r>
              <a:rPr lang="en-US" dirty="0">
                <a:solidFill>
                  <a:schemeClr val="tx1">
                    <a:lumMod val="50000"/>
                  </a:schemeClr>
                </a:solidFill>
              </a:rPr>
              <a:t>.</a:t>
            </a:r>
          </a:p>
          <a:p>
            <a:pPr marL="285750" indent="-285750">
              <a:buFont typeface="Arial" panose="020B0604020202020204" pitchFamily="34" charset="0"/>
              <a:buChar char="•"/>
            </a:pPr>
            <a:r>
              <a:rPr lang="en-US" dirty="0">
                <a:solidFill>
                  <a:schemeClr val="tx1">
                    <a:lumMod val="50000"/>
                  </a:schemeClr>
                </a:solidFill>
              </a:rPr>
              <a:t>There are a variety of questions that are optional.   They are marked.</a:t>
            </a:r>
          </a:p>
          <a:p>
            <a:pPr marL="285750" indent="-285750">
              <a:buFont typeface="Arial" panose="020B0604020202020204" pitchFamily="34" charset="0"/>
              <a:buChar char="•"/>
            </a:pPr>
            <a:r>
              <a:rPr lang="en-US" dirty="0">
                <a:solidFill>
                  <a:schemeClr val="tx1">
                    <a:lumMod val="50000"/>
                  </a:schemeClr>
                </a:solidFill>
              </a:rPr>
              <a:t>All information submitted is private.</a:t>
            </a:r>
          </a:p>
        </p:txBody>
      </p:sp>
      <p:sp>
        <p:nvSpPr>
          <p:cNvPr id="4" name="Title 3"/>
          <p:cNvSpPr>
            <a:spLocks noGrp="1"/>
          </p:cNvSpPr>
          <p:nvPr>
            <p:ph type="title"/>
          </p:nvPr>
        </p:nvSpPr>
        <p:spPr>
          <a:xfrm>
            <a:off x="399779" y="1189166"/>
            <a:ext cx="10515600" cy="868430"/>
          </a:xfrm>
        </p:spPr>
        <p:txBody>
          <a:bodyPr>
            <a:normAutofit fontScale="90000"/>
          </a:bodyPr>
          <a:lstStyle/>
          <a:p>
            <a:r>
              <a:rPr lang="en-US" dirty="0"/>
              <a:t>PERSONAL </a:t>
            </a:r>
            <a:br>
              <a:rPr lang="en-US" dirty="0"/>
            </a:br>
            <a:r>
              <a:rPr lang="en-US" dirty="0"/>
              <a:t>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891" y="1084526"/>
            <a:ext cx="6440652" cy="5232699"/>
          </a:xfrm>
          <a:prstGeom prst="rect">
            <a:avLst/>
          </a:prstGeom>
        </p:spPr>
      </p:pic>
    </p:spTree>
    <p:extLst>
      <p:ext uri="{BB962C8B-B14F-4D97-AF65-F5344CB8AC3E}">
        <p14:creationId xmlns:p14="http://schemas.microsoft.com/office/powerpoint/2010/main" val="336002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hours or how to complete the application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application process and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65317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0451" y="2163068"/>
            <a:ext cx="4179753" cy="3511409"/>
          </a:xfrm>
        </p:spPr>
        <p:txBody>
          <a:bodyPr/>
          <a:lstStyle/>
          <a:p>
            <a:r>
              <a:rPr lang="en-US" dirty="0">
                <a:solidFill>
                  <a:schemeClr val="tx1">
                    <a:lumMod val="50000"/>
                  </a:schemeClr>
                </a:solidFill>
              </a:rPr>
              <a:t>If you are an international student, you will need to click on the link labeled “</a:t>
            </a:r>
            <a:r>
              <a:rPr lang="en-US" b="1" dirty="0">
                <a:solidFill>
                  <a:schemeClr val="tx1">
                    <a:lumMod val="50000"/>
                  </a:schemeClr>
                </a:solidFill>
              </a:rPr>
              <a:t>International Applicants Click Here</a:t>
            </a:r>
            <a:r>
              <a:rPr lang="en-US" dirty="0">
                <a:solidFill>
                  <a:schemeClr val="tx1">
                    <a:lumMod val="50000"/>
                  </a:schemeClr>
                </a:solidFill>
              </a:rPr>
              <a:t>”.  </a:t>
            </a:r>
          </a:p>
          <a:p>
            <a:r>
              <a:rPr lang="en-US" dirty="0">
                <a:solidFill>
                  <a:schemeClr val="tx1">
                    <a:lumMod val="50000"/>
                  </a:schemeClr>
                </a:solidFill>
              </a:rPr>
              <a:t>Within the application, you will have an additional tab to complete.</a:t>
            </a:r>
          </a:p>
        </p:txBody>
      </p:sp>
      <p:sp>
        <p:nvSpPr>
          <p:cNvPr id="4" name="Title 3"/>
          <p:cNvSpPr>
            <a:spLocks noGrp="1"/>
          </p:cNvSpPr>
          <p:nvPr>
            <p:ph type="title"/>
          </p:nvPr>
        </p:nvSpPr>
        <p:spPr>
          <a:xfrm>
            <a:off x="360451" y="1290660"/>
            <a:ext cx="10515600" cy="868430"/>
          </a:xfrm>
        </p:spPr>
        <p:txBody>
          <a:bodyPr>
            <a:normAutofit fontScale="90000"/>
          </a:bodyPr>
          <a:lstStyle/>
          <a:p>
            <a:r>
              <a:rPr lang="en-US" sz="2900" dirty="0"/>
              <a:t>INTERNATIONAL </a:t>
            </a:r>
            <a:br>
              <a:rPr lang="en-US" sz="2900" dirty="0"/>
            </a:br>
            <a:r>
              <a:rPr lang="en-US" sz="2900" dirty="0"/>
              <a:t>APPLICANTS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59" y="1048074"/>
            <a:ext cx="6074279" cy="4803058"/>
          </a:xfrm>
          <a:prstGeom prst="rect">
            <a:avLst/>
          </a:prstGeom>
        </p:spPr>
      </p:pic>
      <p:cxnSp>
        <p:nvCxnSpPr>
          <p:cNvPr id="7" name="Straight Arrow Connector 6"/>
          <p:cNvCxnSpPr/>
          <p:nvPr/>
        </p:nvCxnSpPr>
        <p:spPr>
          <a:xfrm>
            <a:off x="4100052" y="3097161"/>
            <a:ext cx="2861187" cy="10913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30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413" b="413"/>
          <a:stretch>
            <a:fillRect/>
          </a:stretch>
        </p:blipFill>
        <p:spPr>
          <a:xfrm>
            <a:off x="4572001" y="991211"/>
            <a:ext cx="6529022" cy="5557073"/>
          </a:xfrm>
          <a:ln>
            <a:noFill/>
          </a:ln>
        </p:spPr>
      </p:pic>
      <p:sp>
        <p:nvSpPr>
          <p:cNvPr id="3" name="Text Placeholder 2"/>
          <p:cNvSpPr>
            <a:spLocks noGrp="1"/>
          </p:cNvSpPr>
          <p:nvPr>
            <p:ph type="body" idx="1"/>
          </p:nvPr>
        </p:nvSpPr>
        <p:spPr>
          <a:xfrm>
            <a:off x="569469" y="2503896"/>
            <a:ext cx="4002532" cy="3651098"/>
          </a:xfrm>
        </p:spPr>
        <p:txBody>
          <a:bodyPr/>
          <a:lstStyle/>
          <a:p>
            <a:r>
              <a:rPr lang="en-US" dirty="0">
                <a:solidFill>
                  <a:schemeClr val="tx1">
                    <a:lumMod val="50000"/>
                  </a:schemeClr>
                </a:solidFill>
              </a:rPr>
              <a:t>In this section you will provide information on:</a:t>
            </a:r>
          </a:p>
          <a:p>
            <a:pPr marL="285750" indent="-285750">
              <a:buFont typeface="Arial" panose="020B0604020202020204" pitchFamily="34" charset="0"/>
              <a:buChar char="•"/>
            </a:pPr>
            <a:r>
              <a:rPr lang="en-US" dirty="0">
                <a:solidFill>
                  <a:schemeClr val="tx1">
                    <a:lumMod val="50000"/>
                  </a:schemeClr>
                </a:solidFill>
              </a:rPr>
              <a:t>If you partake in any EOP, HEOP, SEEK programs, etc.</a:t>
            </a:r>
          </a:p>
          <a:p>
            <a:pPr marL="285750" indent="-285750">
              <a:buFont typeface="Arial" panose="020B0604020202020204" pitchFamily="34" charset="0"/>
              <a:buChar char="•"/>
            </a:pPr>
            <a:r>
              <a:rPr lang="en-US" dirty="0">
                <a:solidFill>
                  <a:schemeClr val="tx1">
                    <a:lumMod val="50000"/>
                  </a:schemeClr>
                </a:solidFill>
              </a:rPr>
              <a:t>If you are in the military or are a veteran.</a:t>
            </a:r>
          </a:p>
          <a:p>
            <a:pPr marL="285750" indent="-285750">
              <a:buFont typeface="Arial" panose="020B0604020202020204" pitchFamily="34" charset="0"/>
              <a:buChar char="•"/>
            </a:pPr>
            <a:r>
              <a:rPr lang="en-US" dirty="0">
                <a:solidFill>
                  <a:schemeClr val="tx1">
                    <a:lumMod val="50000"/>
                  </a:schemeClr>
                </a:solidFill>
              </a:rPr>
              <a:t>If you have ever had an academic or non-academic dismissal.</a:t>
            </a:r>
          </a:p>
        </p:txBody>
      </p:sp>
      <p:sp>
        <p:nvSpPr>
          <p:cNvPr id="4" name="Title 3"/>
          <p:cNvSpPr>
            <a:spLocks noGrp="1"/>
          </p:cNvSpPr>
          <p:nvPr>
            <p:ph type="title"/>
          </p:nvPr>
        </p:nvSpPr>
        <p:spPr>
          <a:xfrm>
            <a:off x="566928" y="1483884"/>
            <a:ext cx="4531638" cy="868430"/>
          </a:xfrm>
        </p:spPr>
        <p:txBody>
          <a:bodyPr>
            <a:normAutofit fontScale="90000"/>
          </a:bodyPr>
          <a:lstStyle/>
          <a:p>
            <a:r>
              <a:rPr lang="en-US" dirty="0"/>
              <a:t>ADDITIONAL BACKGROUND INFORMATION</a:t>
            </a:r>
          </a:p>
        </p:txBody>
      </p:sp>
    </p:spTree>
    <p:extLst>
      <p:ext uri="{BB962C8B-B14F-4D97-AF65-F5344CB8AC3E}">
        <p14:creationId xmlns:p14="http://schemas.microsoft.com/office/powerpoint/2010/main" val="168270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3705937" y="1316736"/>
            <a:ext cx="8401050" cy="4676775"/>
          </a:xfrm>
          <a:ln>
            <a:noFill/>
          </a:ln>
        </p:spPr>
      </p:pic>
      <p:sp>
        <p:nvSpPr>
          <p:cNvPr id="3" name="Text Placeholder 2"/>
          <p:cNvSpPr>
            <a:spLocks noGrp="1"/>
          </p:cNvSpPr>
          <p:nvPr>
            <p:ph type="body" idx="1"/>
          </p:nvPr>
        </p:nvSpPr>
        <p:spPr>
          <a:xfrm>
            <a:off x="566928" y="2364551"/>
            <a:ext cx="3136468" cy="1656842"/>
          </a:xfrm>
        </p:spPr>
        <p:txBody>
          <a:bodyPr/>
          <a:lstStyle/>
          <a:p>
            <a:r>
              <a:rPr lang="en-US" b="1" dirty="0">
                <a:solidFill>
                  <a:schemeClr val="tx1">
                    <a:lumMod val="50000"/>
                  </a:schemeClr>
                </a:solidFill>
              </a:rPr>
              <a:t>This section is required and must be completed.</a:t>
            </a:r>
          </a:p>
          <a:p>
            <a:r>
              <a:rPr lang="en-US" b="1" dirty="0">
                <a:solidFill>
                  <a:schemeClr val="tx1">
                    <a:lumMod val="50000"/>
                  </a:schemeClr>
                </a:solidFill>
              </a:rPr>
              <a:t>All applicants </a:t>
            </a:r>
            <a:r>
              <a:rPr lang="en-US" dirty="0">
                <a:solidFill>
                  <a:schemeClr val="tx1">
                    <a:lumMod val="50000"/>
                  </a:schemeClr>
                </a:solidFill>
              </a:rPr>
              <a:t>must complete this section.  </a:t>
            </a:r>
          </a:p>
          <a:p>
            <a:endParaRPr lang="en-US" dirty="0"/>
          </a:p>
        </p:txBody>
      </p:sp>
      <p:sp>
        <p:nvSpPr>
          <p:cNvPr id="4" name="Title 3"/>
          <p:cNvSpPr>
            <a:spLocks noGrp="1"/>
          </p:cNvSpPr>
          <p:nvPr>
            <p:ph type="title"/>
          </p:nvPr>
        </p:nvSpPr>
        <p:spPr>
          <a:xfrm>
            <a:off x="566928" y="1315950"/>
            <a:ext cx="4531638" cy="868430"/>
          </a:xfrm>
        </p:spPr>
        <p:txBody>
          <a:bodyPr>
            <a:normAutofit fontScale="90000"/>
          </a:bodyPr>
          <a:lstStyle/>
          <a:p>
            <a:r>
              <a:rPr lang="en-US" dirty="0"/>
              <a:t>ACADEMIC BACKGROUND</a:t>
            </a:r>
          </a:p>
        </p:txBody>
      </p:sp>
    </p:spTree>
    <p:extLst>
      <p:ext uri="{BB962C8B-B14F-4D97-AF65-F5344CB8AC3E}">
        <p14:creationId xmlns:p14="http://schemas.microsoft.com/office/powerpoint/2010/main" val="131582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l="5861" r="5861"/>
          <a:stretch>
            <a:fillRect/>
          </a:stretch>
        </p:blipFill>
        <p:spPr>
          <a:ln>
            <a:noFill/>
          </a:ln>
        </p:spPr>
      </p:pic>
      <p:sp>
        <p:nvSpPr>
          <p:cNvPr id="3" name="Text Placeholder 2"/>
          <p:cNvSpPr>
            <a:spLocks noGrp="1"/>
          </p:cNvSpPr>
          <p:nvPr>
            <p:ph type="body" idx="1"/>
          </p:nvPr>
        </p:nvSpPr>
        <p:spPr>
          <a:xfrm>
            <a:off x="569469" y="1939360"/>
            <a:ext cx="4002532" cy="4565498"/>
          </a:xfrm>
        </p:spPr>
        <p:txBody>
          <a:bodyPr/>
          <a:lstStyle/>
          <a:p>
            <a:r>
              <a:rPr lang="en-US" dirty="0">
                <a:solidFill>
                  <a:srgbClr val="002060"/>
                </a:solidFill>
              </a:rPr>
              <a:t>As you type, the application will provide name suggestions.  </a:t>
            </a:r>
          </a:p>
          <a:p>
            <a:r>
              <a:rPr lang="en-US" dirty="0">
                <a:solidFill>
                  <a:srgbClr val="002060"/>
                </a:solidFill>
              </a:rPr>
              <a:t>Be sure to click on the school name you attended.  When you do, it will auto populate with the school information.</a:t>
            </a:r>
          </a:p>
          <a:p>
            <a:r>
              <a:rPr lang="en-US" dirty="0">
                <a:solidFill>
                  <a:srgbClr val="002060"/>
                </a:solidFill>
              </a:rPr>
              <a:t>You will need to upload an </a:t>
            </a:r>
            <a:r>
              <a:rPr lang="en-US" u="sng" dirty="0">
                <a:solidFill>
                  <a:srgbClr val="002060"/>
                </a:solidFill>
              </a:rPr>
              <a:t>unofficial copy of your transcripts </a:t>
            </a:r>
            <a:r>
              <a:rPr lang="en-US" dirty="0">
                <a:solidFill>
                  <a:srgbClr val="002060"/>
                </a:solidFill>
              </a:rPr>
              <a:t>to this section for ALL institutions you have attended (including  UB).</a:t>
            </a:r>
          </a:p>
          <a:p>
            <a:r>
              <a:rPr lang="en-US" sz="1400" i="1" dirty="0">
                <a:solidFill>
                  <a:srgbClr val="002060"/>
                </a:solidFill>
              </a:rPr>
              <a:t>If you have taken classes at another institution and your courses have been articulated on your AAR, then you </a:t>
            </a:r>
            <a:r>
              <a:rPr lang="en-US" sz="1400" b="1" i="1" u="sng" dirty="0">
                <a:solidFill>
                  <a:srgbClr val="002060"/>
                </a:solidFill>
              </a:rPr>
              <a:t>only</a:t>
            </a:r>
            <a:r>
              <a:rPr lang="en-US" sz="1400" i="1" dirty="0">
                <a:solidFill>
                  <a:srgbClr val="002060"/>
                </a:solidFill>
              </a:rPr>
              <a:t> need to upload UB transcripts.</a:t>
            </a:r>
          </a:p>
          <a:p>
            <a:endParaRPr lang="en-US" dirty="0"/>
          </a:p>
          <a:p>
            <a:endParaRPr lang="en-US" dirty="0"/>
          </a:p>
        </p:txBody>
      </p:sp>
      <p:sp>
        <p:nvSpPr>
          <p:cNvPr id="4" name="Title 3"/>
          <p:cNvSpPr>
            <a:spLocks noGrp="1"/>
          </p:cNvSpPr>
          <p:nvPr>
            <p:ph type="title"/>
          </p:nvPr>
        </p:nvSpPr>
        <p:spPr>
          <a:xfrm>
            <a:off x="566928" y="1070930"/>
            <a:ext cx="4531638" cy="868430"/>
          </a:xfrm>
        </p:spPr>
        <p:txBody>
          <a:bodyPr>
            <a:normAutofit fontScale="90000"/>
          </a:bodyPr>
          <a:lstStyle/>
          <a:p>
            <a:r>
              <a:rPr lang="en-US" dirty="0"/>
              <a:t>ACADEMIC BACKGROUND</a:t>
            </a:r>
          </a:p>
        </p:txBody>
      </p:sp>
    </p:spTree>
    <p:extLst>
      <p:ext uri="{BB962C8B-B14F-4D97-AF65-F5344CB8AC3E}">
        <p14:creationId xmlns:p14="http://schemas.microsoft.com/office/powerpoint/2010/main" val="170694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626" y="1999141"/>
            <a:ext cx="4002532" cy="2768327"/>
          </a:xfrm>
        </p:spPr>
        <p:txBody>
          <a:bodyPr/>
          <a:lstStyle/>
          <a:p>
            <a:r>
              <a:rPr lang="en-US" dirty="0">
                <a:solidFill>
                  <a:schemeClr val="tx1">
                    <a:lumMod val="50000"/>
                  </a:schemeClr>
                </a:solidFill>
              </a:rPr>
              <a:t>In this section, you will upload the following:</a:t>
            </a:r>
          </a:p>
          <a:p>
            <a:pPr marL="285750" indent="-285750">
              <a:buFont typeface="Arial" panose="020B0604020202020204" pitchFamily="34" charset="0"/>
              <a:buChar char="•"/>
            </a:pPr>
            <a:r>
              <a:rPr lang="en-US" dirty="0">
                <a:solidFill>
                  <a:schemeClr val="tx1">
                    <a:lumMod val="50000"/>
                  </a:schemeClr>
                </a:solidFill>
              </a:rPr>
              <a:t>A copy of your AAR.</a:t>
            </a:r>
          </a:p>
          <a:p>
            <a:pPr marL="285750" indent="-285750">
              <a:buFont typeface="Arial" panose="020B0604020202020204" pitchFamily="34" charset="0"/>
              <a:buChar char="•"/>
            </a:pPr>
            <a:r>
              <a:rPr lang="en-US" dirty="0">
                <a:solidFill>
                  <a:schemeClr val="tx1">
                    <a:lumMod val="50000"/>
                  </a:schemeClr>
                </a:solidFill>
              </a:rPr>
              <a:t>Your volunteer form.</a:t>
            </a:r>
          </a:p>
          <a:p>
            <a:r>
              <a:rPr lang="en-US" dirty="0">
                <a:solidFill>
                  <a:schemeClr val="tx1">
                    <a:lumMod val="50000"/>
                  </a:schemeClr>
                </a:solidFill>
              </a:rPr>
              <a:t>You will also provide your personal statement.</a:t>
            </a:r>
          </a:p>
        </p:txBody>
      </p:sp>
      <p:sp>
        <p:nvSpPr>
          <p:cNvPr id="4" name="Title 3"/>
          <p:cNvSpPr>
            <a:spLocks noGrp="1"/>
          </p:cNvSpPr>
          <p:nvPr>
            <p:ph type="title"/>
          </p:nvPr>
        </p:nvSpPr>
        <p:spPr>
          <a:xfrm>
            <a:off x="373626" y="1130711"/>
            <a:ext cx="4531638" cy="868430"/>
          </a:xfrm>
        </p:spPr>
        <p:txBody>
          <a:bodyPr>
            <a:normAutofit fontScale="90000"/>
          </a:bodyPr>
          <a:lstStyle/>
          <a:p>
            <a:r>
              <a:rPr lang="en-US" dirty="0"/>
              <a:t>SCHOOL OF PUBLIC HEALTH QUESTIONS</a:t>
            </a:r>
          </a:p>
        </p:txBody>
      </p:sp>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893597" y="1130711"/>
            <a:ext cx="5729802" cy="5555225"/>
          </a:xfrm>
          <a:ln>
            <a:noFill/>
          </a:ln>
        </p:spPr>
      </p:pic>
      <p:sp>
        <p:nvSpPr>
          <p:cNvPr id="10" name="TextBox 9"/>
          <p:cNvSpPr txBox="1"/>
          <p:nvPr/>
        </p:nvSpPr>
        <p:spPr>
          <a:xfrm>
            <a:off x="10623399" y="2772697"/>
            <a:ext cx="1568601" cy="1477328"/>
          </a:xfrm>
          <a:prstGeom prst="rect">
            <a:avLst/>
          </a:prstGeom>
          <a:noFill/>
        </p:spPr>
        <p:txBody>
          <a:bodyPr wrap="square" rtlCol="0">
            <a:spAutoFit/>
          </a:bodyPr>
          <a:lstStyle/>
          <a:p>
            <a:r>
              <a:rPr lang="en-US" dirty="0">
                <a:solidFill>
                  <a:srgbClr val="002060"/>
                </a:solidFill>
              </a:rPr>
              <a:t>Information</a:t>
            </a:r>
          </a:p>
          <a:p>
            <a:r>
              <a:rPr lang="en-US" dirty="0">
                <a:solidFill>
                  <a:srgbClr val="002060"/>
                </a:solidFill>
              </a:rPr>
              <a:t>on how to</a:t>
            </a:r>
          </a:p>
          <a:p>
            <a:r>
              <a:rPr lang="en-US" dirty="0">
                <a:solidFill>
                  <a:srgbClr val="002060"/>
                </a:solidFill>
              </a:rPr>
              <a:t>access your </a:t>
            </a:r>
          </a:p>
          <a:p>
            <a:r>
              <a:rPr lang="en-US" dirty="0">
                <a:solidFill>
                  <a:srgbClr val="002060"/>
                </a:solidFill>
              </a:rPr>
              <a:t>AAR can be</a:t>
            </a:r>
          </a:p>
          <a:p>
            <a:r>
              <a:rPr lang="en-US" dirty="0">
                <a:solidFill>
                  <a:srgbClr val="002060"/>
                </a:solidFill>
              </a:rPr>
              <a:t>found here</a:t>
            </a:r>
            <a:r>
              <a:rPr lang="en-US" dirty="0"/>
              <a:t>.</a:t>
            </a:r>
          </a:p>
        </p:txBody>
      </p:sp>
      <p:cxnSp>
        <p:nvCxnSpPr>
          <p:cNvPr id="12" name="Straight Arrow Connector 11"/>
          <p:cNvCxnSpPr/>
          <p:nvPr/>
        </p:nvCxnSpPr>
        <p:spPr>
          <a:xfrm flipH="1">
            <a:off x="10363200" y="3274142"/>
            <a:ext cx="260199" cy="23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905264" y="4648200"/>
            <a:ext cx="3343386"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27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6112" y="1989319"/>
            <a:ext cx="10515600" cy="4421006"/>
          </a:xfrm>
        </p:spPr>
        <p:txBody>
          <a:bodyPr>
            <a:normAutofit/>
          </a:bodyPr>
          <a:lstStyle/>
          <a:p>
            <a:pPr marL="342900" indent="-342900">
              <a:lnSpc>
                <a:spcPct val="120000"/>
              </a:lnSpc>
              <a:buFont typeface="Arial" panose="020B0604020202020204" pitchFamily="34" charset="0"/>
              <a:buChar char="•"/>
            </a:pPr>
            <a:r>
              <a:rPr lang="en-US" dirty="0">
                <a:solidFill>
                  <a:schemeClr val="tx1">
                    <a:lumMod val="50000"/>
                  </a:schemeClr>
                </a:solidFill>
              </a:rPr>
              <a:t>There is a 1500 word limit for the personal statement.  </a:t>
            </a:r>
          </a:p>
          <a:p>
            <a:pPr marL="342900" indent="-342900">
              <a:lnSpc>
                <a:spcPct val="120000"/>
              </a:lnSpc>
              <a:buFont typeface="Arial" panose="020B0604020202020204" pitchFamily="34" charset="0"/>
              <a:buChar char="•"/>
            </a:pPr>
            <a:r>
              <a:rPr lang="en-US" dirty="0">
                <a:solidFill>
                  <a:schemeClr val="tx1">
                    <a:lumMod val="50000"/>
                  </a:schemeClr>
                </a:solidFill>
              </a:rPr>
              <a:t>We recommend typing your personal statement in Microsoft Word so that you can review it, use word count and spell check.</a:t>
            </a:r>
          </a:p>
          <a:p>
            <a:pPr marL="342900" indent="-342900">
              <a:lnSpc>
                <a:spcPct val="120000"/>
              </a:lnSpc>
              <a:buFont typeface="Arial" panose="020B0604020202020204" pitchFamily="34" charset="0"/>
              <a:buChar char="•"/>
            </a:pPr>
            <a:r>
              <a:rPr lang="en-US" i="1" u="sng" dirty="0">
                <a:solidFill>
                  <a:schemeClr val="tx1">
                    <a:lumMod val="50000"/>
                  </a:schemeClr>
                </a:solidFill>
              </a:rPr>
              <a:t>Copy and paste</a:t>
            </a:r>
            <a:r>
              <a:rPr lang="en-US" i="1" dirty="0">
                <a:solidFill>
                  <a:schemeClr val="tx1">
                    <a:lumMod val="50000"/>
                  </a:schemeClr>
                </a:solidFill>
              </a:rPr>
              <a:t> </a:t>
            </a:r>
            <a:r>
              <a:rPr lang="en-US" dirty="0">
                <a:solidFill>
                  <a:schemeClr val="tx1">
                    <a:lumMod val="50000"/>
                  </a:schemeClr>
                </a:solidFill>
              </a:rPr>
              <a:t>your personal statement into the application.</a:t>
            </a:r>
          </a:p>
          <a:p>
            <a:pPr marL="342900" indent="-342900">
              <a:lnSpc>
                <a:spcPct val="120000"/>
              </a:lnSpc>
              <a:buFont typeface="Arial" panose="020B0604020202020204" pitchFamily="34" charset="0"/>
              <a:buChar char="•"/>
            </a:pPr>
            <a:r>
              <a:rPr lang="en-US" dirty="0">
                <a:solidFill>
                  <a:schemeClr val="tx1">
                    <a:lumMod val="50000"/>
                  </a:schemeClr>
                </a:solidFill>
              </a:rPr>
              <a:t>Key things to remember:</a:t>
            </a:r>
          </a:p>
          <a:p>
            <a:pPr marL="800089" lvl="1" indent="-342900">
              <a:lnSpc>
                <a:spcPct val="120000"/>
              </a:lnSpc>
              <a:buFont typeface="Arial" panose="020B0604020202020204" pitchFamily="34" charset="0"/>
              <a:buChar char="•"/>
            </a:pPr>
            <a:r>
              <a:rPr lang="en-US" sz="1800" dirty="0">
                <a:solidFill>
                  <a:schemeClr val="tx1">
                    <a:lumMod val="50000"/>
                  </a:schemeClr>
                </a:solidFill>
              </a:rPr>
              <a:t>Spell check.</a:t>
            </a:r>
          </a:p>
          <a:p>
            <a:pPr marL="800089" lvl="1" indent="-342900">
              <a:lnSpc>
                <a:spcPct val="120000"/>
              </a:lnSpc>
              <a:buFont typeface="Arial" panose="020B0604020202020204" pitchFamily="34" charset="0"/>
              <a:buChar char="•"/>
            </a:pPr>
            <a:r>
              <a:rPr lang="en-US" sz="1800" dirty="0">
                <a:solidFill>
                  <a:schemeClr val="tx1">
                    <a:lumMod val="50000"/>
                  </a:schemeClr>
                </a:solidFill>
              </a:rPr>
              <a:t>Be mindful of the word limitation: If you have too many, your statement will be cut off!  </a:t>
            </a:r>
          </a:p>
          <a:p>
            <a:pPr marL="800089" lvl="1" indent="-342900">
              <a:lnSpc>
                <a:spcPct val="120000"/>
              </a:lnSpc>
              <a:buFont typeface="Arial" panose="020B0604020202020204" pitchFamily="34" charset="0"/>
              <a:buChar char="•"/>
            </a:pPr>
            <a:r>
              <a:rPr lang="en-US" sz="1800" dirty="0">
                <a:solidFill>
                  <a:schemeClr val="tx1">
                    <a:lumMod val="50000"/>
                  </a:schemeClr>
                </a:solidFill>
              </a:rPr>
              <a:t>DO NOT put your name on your personal statement! The Admissions Committee wants to review the personal statements anonymously.                                                                                                                                                                                                                                                                                                 </a:t>
            </a:r>
          </a:p>
          <a:p>
            <a:pPr marL="800089" lvl="1" indent="-342900">
              <a:lnSpc>
                <a:spcPct val="120000"/>
              </a:lnSpc>
              <a:buFont typeface="Arial" panose="020B0604020202020204" pitchFamily="34" charset="0"/>
              <a:buChar char="•"/>
            </a:pPr>
            <a:r>
              <a:rPr lang="en-US" sz="1800" dirty="0">
                <a:solidFill>
                  <a:schemeClr val="tx1">
                    <a:lumMod val="50000"/>
                  </a:schemeClr>
                </a:solidFill>
              </a:rPr>
              <a:t>Remember:  Put your best foot forward!</a:t>
            </a:r>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title"/>
          </p:nvPr>
        </p:nvSpPr>
        <p:spPr>
          <a:xfrm>
            <a:off x="569467" y="1920322"/>
            <a:ext cx="10515600" cy="295140"/>
          </a:xfrm>
        </p:spPr>
        <p:txBody>
          <a:bodyPr>
            <a:normAutofit fontScale="90000"/>
          </a:bodyPr>
          <a:lstStyle/>
          <a:p>
            <a:pPr>
              <a:lnSpc>
                <a:spcPct val="100000"/>
              </a:lnSpc>
            </a:pPr>
            <a:r>
              <a:rPr lang="en-US" dirty="0"/>
              <a:t>PERSONAL STATEMENT</a:t>
            </a:r>
            <a:br>
              <a:rPr lang="en-US" sz="2500" dirty="0"/>
            </a:br>
            <a:endParaRPr lang="en-US" sz="2500" dirty="0"/>
          </a:p>
        </p:txBody>
      </p:sp>
    </p:spTree>
    <p:extLst>
      <p:ext uri="{BB962C8B-B14F-4D97-AF65-F5344CB8AC3E}">
        <p14:creationId xmlns:p14="http://schemas.microsoft.com/office/powerpoint/2010/main" val="36485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5201263" y="1112099"/>
            <a:ext cx="5112775" cy="5499284"/>
          </a:xfrm>
          <a:ln>
            <a:noFill/>
          </a:ln>
        </p:spPr>
      </p:pic>
      <p:sp>
        <p:nvSpPr>
          <p:cNvPr id="3" name="Text Placeholder 2"/>
          <p:cNvSpPr>
            <a:spLocks noGrp="1"/>
          </p:cNvSpPr>
          <p:nvPr>
            <p:ph type="body" idx="1"/>
          </p:nvPr>
        </p:nvSpPr>
        <p:spPr/>
        <p:txBody>
          <a:bodyPr/>
          <a:lstStyle/>
          <a:p>
            <a:r>
              <a:rPr lang="en-US" dirty="0">
                <a:solidFill>
                  <a:schemeClr val="tx1">
                    <a:lumMod val="50000"/>
                  </a:schemeClr>
                </a:solidFill>
              </a:rPr>
              <a:t>In this section, you will read the Technical Standards and make the selection that </a:t>
            </a:r>
            <a:r>
              <a:rPr lang="en-US" b="1" dirty="0">
                <a:solidFill>
                  <a:schemeClr val="tx1">
                    <a:lumMod val="50000"/>
                  </a:schemeClr>
                </a:solidFill>
              </a:rPr>
              <a:t>best applies to you. </a:t>
            </a:r>
            <a:r>
              <a:rPr lang="en-US" dirty="0">
                <a:solidFill>
                  <a:schemeClr val="tx1">
                    <a:lumMod val="50000"/>
                  </a:schemeClr>
                </a:solidFill>
              </a:rPr>
              <a:t>You will be able to access the OT Pre-Major Handbook to read the Technical Standards by clicking the link located here.</a:t>
            </a:r>
          </a:p>
          <a:p>
            <a:r>
              <a:rPr lang="en-US" dirty="0">
                <a:solidFill>
                  <a:schemeClr val="tx1">
                    <a:lumMod val="50000"/>
                  </a:schemeClr>
                </a:solidFill>
              </a:rPr>
              <a:t>You will also provide additional background information. You may elect NOT to answer the background information questions by selecting “I Prefer Not to Respond”.</a:t>
            </a:r>
          </a:p>
        </p:txBody>
      </p:sp>
      <p:sp>
        <p:nvSpPr>
          <p:cNvPr id="6" name="Title 3"/>
          <p:cNvSpPr>
            <a:spLocks noGrp="1"/>
          </p:cNvSpPr>
          <p:nvPr>
            <p:ph type="title"/>
          </p:nvPr>
        </p:nvSpPr>
        <p:spPr/>
        <p:txBody>
          <a:bodyPr>
            <a:normAutofit fontScale="90000"/>
          </a:bodyPr>
          <a:lstStyle/>
          <a:p>
            <a:r>
              <a:rPr lang="en-US" dirty="0"/>
              <a:t>SCHOOL OF PUBLIC HEALTH QUESTIONS</a:t>
            </a:r>
          </a:p>
        </p:txBody>
      </p:sp>
      <p:cxnSp>
        <p:nvCxnSpPr>
          <p:cNvPr id="9" name="Elbow Connector 8"/>
          <p:cNvCxnSpPr/>
          <p:nvPr/>
        </p:nvCxnSpPr>
        <p:spPr>
          <a:xfrm flipV="1">
            <a:off x="3101536" y="1553497"/>
            <a:ext cx="3328761" cy="277269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1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980579" y="1088778"/>
            <a:ext cx="5490776" cy="5769222"/>
          </a:xfrm>
          <a:ln>
            <a:noFill/>
          </a:ln>
        </p:spPr>
      </p:pic>
      <p:sp>
        <p:nvSpPr>
          <p:cNvPr id="3" name="Text Placeholder 2"/>
          <p:cNvSpPr>
            <a:spLocks noGrp="1"/>
          </p:cNvSpPr>
          <p:nvPr>
            <p:ph type="body" idx="1"/>
          </p:nvPr>
        </p:nvSpPr>
        <p:spPr>
          <a:xfrm>
            <a:off x="569469" y="1870534"/>
            <a:ext cx="4002532" cy="2768327"/>
          </a:xfrm>
        </p:spPr>
        <p:txBody>
          <a:bodyPr/>
          <a:lstStyle/>
          <a:p>
            <a:pPr>
              <a:lnSpc>
                <a:spcPct val="100000"/>
              </a:lnSpc>
            </a:pPr>
            <a:r>
              <a:rPr lang="en-US" sz="1550" dirty="0">
                <a:solidFill>
                  <a:schemeClr val="tx1">
                    <a:lumMod val="50000"/>
                  </a:schemeClr>
                </a:solidFill>
              </a:rPr>
              <a:t>You can also provide the following additional information:</a:t>
            </a:r>
          </a:p>
          <a:p>
            <a:pPr marL="285750" indent="-285750">
              <a:lnSpc>
                <a:spcPct val="100000"/>
              </a:lnSpc>
              <a:spcBef>
                <a:spcPts val="0"/>
              </a:spcBef>
              <a:buFont typeface="Arial" panose="020B0604020202020204" pitchFamily="34" charset="0"/>
              <a:buChar char="•"/>
            </a:pPr>
            <a:r>
              <a:rPr lang="en-US" sz="1550" dirty="0">
                <a:solidFill>
                  <a:schemeClr val="tx1">
                    <a:lumMod val="50000"/>
                  </a:schemeClr>
                </a:solidFill>
              </a:rPr>
              <a:t>if you come from an economically disadvantaged background</a:t>
            </a:r>
          </a:p>
          <a:p>
            <a:pPr marL="285750" indent="-285750">
              <a:lnSpc>
                <a:spcPct val="100000"/>
              </a:lnSpc>
              <a:spcBef>
                <a:spcPts val="0"/>
              </a:spcBef>
              <a:buFont typeface="Arial" panose="020B0604020202020204" pitchFamily="34" charset="0"/>
              <a:buChar char="•"/>
            </a:pPr>
            <a:r>
              <a:rPr lang="en-US" sz="1550" dirty="0">
                <a:solidFill>
                  <a:schemeClr val="tx1">
                    <a:lumMod val="50000"/>
                  </a:schemeClr>
                </a:solidFill>
              </a:rPr>
              <a:t>your language proficiency </a:t>
            </a:r>
          </a:p>
          <a:p>
            <a:pPr marL="285750" indent="-285750">
              <a:lnSpc>
                <a:spcPct val="100000"/>
              </a:lnSpc>
              <a:spcBef>
                <a:spcPts val="0"/>
              </a:spcBef>
              <a:buFont typeface="Arial" panose="020B0604020202020204" pitchFamily="34" charset="0"/>
              <a:buChar char="•"/>
            </a:pPr>
            <a:r>
              <a:rPr lang="en-US" sz="1550" dirty="0">
                <a:solidFill>
                  <a:schemeClr val="tx1">
                    <a:lumMod val="50000"/>
                  </a:schemeClr>
                </a:solidFill>
              </a:rPr>
              <a:t>explanatory notes </a:t>
            </a:r>
          </a:p>
          <a:p>
            <a:pPr>
              <a:lnSpc>
                <a:spcPct val="100000"/>
              </a:lnSpc>
            </a:pPr>
            <a:r>
              <a:rPr lang="en-US" sz="1550" dirty="0">
                <a:solidFill>
                  <a:schemeClr val="tx1">
                    <a:lumMod val="50000"/>
                  </a:schemeClr>
                </a:solidFill>
              </a:rPr>
              <a:t>If you are an Honor’s College student, we ask that you put this information in the Explanatory Notes section and also email Jaclyn Levesque at the email address shown.</a:t>
            </a:r>
          </a:p>
          <a:p>
            <a:pPr>
              <a:lnSpc>
                <a:spcPct val="100000"/>
              </a:lnSpc>
            </a:pPr>
            <a:r>
              <a:rPr lang="en-US" sz="1550" dirty="0">
                <a:solidFill>
                  <a:schemeClr val="tx1">
                    <a:lumMod val="50000"/>
                  </a:schemeClr>
                </a:solidFill>
              </a:rPr>
              <a:t>Additional information you can add in the Explanatory Notes: </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moving in the middle of the spring semester.  Be sure to indicate that here.  </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studying abroad or perhaps taking a leave of absence in the spring semester, indicate how we can reach you.</a:t>
            </a:r>
          </a:p>
        </p:txBody>
      </p:sp>
      <p:sp>
        <p:nvSpPr>
          <p:cNvPr id="7" name="Title 3"/>
          <p:cNvSpPr>
            <a:spLocks noGrp="1"/>
          </p:cNvSpPr>
          <p:nvPr>
            <p:ph type="title"/>
          </p:nvPr>
        </p:nvSpPr>
        <p:spPr>
          <a:xfrm>
            <a:off x="569469" y="1002104"/>
            <a:ext cx="4531638" cy="868430"/>
          </a:xfrm>
        </p:spPr>
        <p:txBody>
          <a:bodyPr>
            <a:normAutofit fontScale="90000"/>
          </a:bodyPr>
          <a:lstStyle/>
          <a:p>
            <a:r>
              <a:rPr lang="en-US" dirty="0"/>
              <a:t>SCHOOL OF PUBLIC HEALTH QUESTIONS</a:t>
            </a:r>
          </a:p>
        </p:txBody>
      </p:sp>
    </p:spTree>
    <p:extLst>
      <p:ext uri="{BB962C8B-B14F-4D97-AF65-F5344CB8AC3E}">
        <p14:creationId xmlns:p14="http://schemas.microsoft.com/office/powerpoint/2010/main" val="193892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35288" y="4582882"/>
            <a:ext cx="6725265" cy="1414796"/>
          </a:xfrm>
        </p:spPr>
        <p:txBody>
          <a:bodyPr/>
          <a:lstStyle/>
          <a:p>
            <a:pPr algn="ctr"/>
            <a:r>
              <a:rPr lang="en-US" dirty="0">
                <a:solidFill>
                  <a:srgbClr val="002060"/>
                </a:solidFill>
              </a:rPr>
              <a:t>This section can be left blank.</a:t>
            </a:r>
          </a:p>
          <a:p>
            <a:pPr algn="ctr"/>
            <a:r>
              <a:rPr lang="en-US" dirty="0">
                <a:solidFill>
                  <a:srgbClr val="002060"/>
                </a:solidFill>
              </a:rPr>
              <a:t>Information put here is NOT required and will NOT be reviewed.</a:t>
            </a:r>
          </a:p>
        </p:txBody>
      </p:sp>
      <p:sp>
        <p:nvSpPr>
          <p:cNvPr id="4" name="Title 3"/>
          <p:cNvSpPr>
            <a:spLocks noGrp="1"/>
          </p:cNvSpPr>
          <p:nvPr>
            <p:ph type="title"/>
          </p:nvPr>
        </p:nvSpPr>
        <p:spPr>
          <a:xfrm>
            <a:off x="569469" y="982440"/>
            <a:ext cx="4531638" cy="868430"/>
          </a:xfrm>
        </p:spPr>
        <p:txBody>
          <a:bodyPr>
            <a:normAutofit fontScale="90000"/>
          </a:bodyPr>
          <a:lstStyle/>
          <a:p>
            <a:r>
              <a:rPr lang="en-US" dirty="0"/>
              <a:t>EMPLOYMENT HISTORY</a:t>
            </a:r>
          </a:p>
        </p:txBody>
      </p:sp>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013458" y="1966804"/>
            <a:ext cx="7917123" cy="2500144"/>
          </a:xfrm>
          <a:ln>
            <a:noFill/>
          </a:ln>
        </p:spPr>
      </p:pic>
    </p:spTree>
    <p:extLst>
      <p:ext uri="{BB962C8B-B14F-4D97-AF65-F5344CB8AC3E}">
        <p14:creationId xmlns:p14="http://schemas.microsoft.com/office/powerpoint/2010/main" val="1415247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85346" y="2081108"/>
            <a:ext cx="7088651" cy="3356131"/>
          </a:xfrm>
          <a:ln>
            <a:noFill/>
          </a:ln>
        </p:spPr>
      </p:pic>
      <p:sp>
        <p:nvSpPr>
          <p:cNvPr id="3" name="Text Placeholder 2"/>
          <p:cNvSpPr>
            <a:spLocks noGrp="1"/>
          </p:cNvSpPr>
          <p:nvPr>
            <p:ph type="body" idx="1"/>
          </p:nvPr>
        </p:nvSpPr>
        <p:spPr/>
        <p:txBody>
          <a:bodyPr/>
          <a:lstStyle/>
          <a:p>
            <a:r>
              <a:rPr lang="en-US" dirty="0">
                <a:solidFill>
                  <a:schemeClr val="tx1">
                    <a:lumMod val="50000"/>
                  </a:schemeClr>
                </a:solidFill>
              </a:rPr>
              <a:t>This section is NOT required to be completed. HOWEVER, the Department may refer back to it if there are scholarship opportunities in the future.  </a:t>
            </a:r>
          </a:p>
          <a:p>
            <a:r>
              <a:rPr lang="en-US" dirty="0">
                <a:solidFill>
                  <a:schemeClr val="tx1">
                    <a:lumMod val="50000"/>
                  </a:schemeClr>
                </a:solidFill>
              </a:rPr>
              <a:t>You </a:t>
            </a:r>
            <a:r>
              <a:rPr lang="en-US" i="1" dirty="0">
                <a:solidFill>
                  <a:schemeClr val="tx1">
                    <a:lumMod val="50000"/>
                  </a:schemeClr>
                </a:solidFill>
              </a:rPr>
              <a:t>can</a:t>
            </a:r>
            <a:r>
              <a:rPr lang="en-US" dirty="0">
                <a:solidFill>
                  <a:schemeClr val="tx1">
                    <a:lumMod val="50000"/>
                  </a:schemeClr>
                </a:solidFill>
              </a:rPr>
              <a:t> complete this section but it is NOT required.</a:t>
            </a:r>
          </a:p>
          <a:p>
            <a:r>
              <a:rPr lang="en-US" dirty="0">
                <a:solidFill>
                  <a:schemeClr val="tx1">
                    <a:lumMod val="50000"/>
                  </a:schemeClr>
                </a:solidFill>
              </a:rPr>
              <a:t>If you want us to know about any activities you have taken part in, we ask that you talk about that in your personal statement.</a:t>
            </a:r>
          </a:p>
        </p:txBody>
      </p:sp>
      <p:sp>
        <p:nvSpPr>
          <p:cNvPr id="4" name="Title 3"/>
          <p:cNvSpPr>
            <a:spLocks noGrp="1"/>
          </p:cNvSpPr>
          <p:nvPr>
            <p:ph type="title"/>
          </p:nvPr>
        </p:nvSpPr>
        <p:spPr>
          <a:xfrm>
            <a:off x="566928" y="1143001"/>
            <a:ext cx="4531638" cy="868430"/>
          </a:xfrm>
        </p:spPr>
        <p:txBody>
          <a:bodyPr>
            <a:normAutofit fontScale="90000"/>
          </a:bodyPr>
          <a:lstStyle/>
          <a:p>
            <a:r>
              <a:rPr lang="en-US" dirty="0"/>
              <a:t>ACTIVITIES AND DISTINCTIONS</a:t>
            </a:r>
          </a:p>
        </p:txBody>
      </p:sp>
    </p:spTree>
    <p:extLst>
      <p:ext uri="{BB962C8B-B14F-4D97-AF65-F5344CB8AC3E}">
        <p14:creationId xmlns:p14="http://schemas.microsoft.com/office/powerpoint/2010/main" val="292029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052" y="2799291"/>
            <a:ext cx="7768456" cy="1386433"/>
          </a:xfrm>
        </p:spPr>
        <p:txBody>
          <a:bodyPr>
            <a:normAutofit/>
          </a:bodyPr>
          <a:lstStyle/>
          <a:p>
            <a:pPr marL="342900" indent="-342900">
              <a:buFont typeface="Arial" panose="020B0604020202020204" pitchFamily="34" charset="0"/>
              <a:buChar char="•"/>
            </a:pPr>
            <a:r>
              <a:rPr lang="en-US" sz="2000" dirty="0">
                <a:solidFill>
                  <a:schemeClr val="tx1">
                    <a:lumMod val="50000"/>
                  </a:schemeClr>
                </a:solidFill>
              </a:rPr>
              <a:t>KEEP THIS DOCUMENT ON HAND WHEN COMPLETING YOUR APPLICATION.</a:t>
            </a:r>
          </a:p>
          <a:p>
            <a:pPr marL="342900" indent="-342900">
              <a:buFont typeface="Arial" panose="020B0604020202020204" pitchFamily="34" charset="0"/>
              <a:buChar char="•"/>
            </a:pPr>
            <a:r>
              <a:rPr lang="en-US" sz="2000" dirty="0">
                <a:solidFill>
                  <a:schemeClr val="tx1">
                    <a:lumMod val="50000"/>
                  </a:schemeClr>
                </a:solidFill>
              </a:rPr>
              <a:t>REFER TO THIS DOCUMENT WITH ANY QUESTIONS YOU MAY HAVE.</a:t>
            </a:r>
          </a:p>
        </p:txBody>
      </p:sp>
      <p:sp>
        <p:nvSpPr>
          <p:cNvPr id="4" name="Title 3"/>
          <p:cNvSpPr>
            <a:spLocks noGrp="1"/>
          </p:cNvSpPr>
          <p:nvPr>
            <p:ph type="ctrTitle"/>
          </p:nvPr>
        </p:nvSpPr>
        <p:spPr>
          <a:xfrm>
            <a:off x="501052" y="2083247"/>
            <a:ext cx="6638544" cy="521017"/>
          </a:xfrm>
        </p:spPr>
        <p:txBody>
          <a:bodyPr>
            <a:noAutofit/>
          </a:bodyPr>
          <a:lstStyle/>
          <a:p>
            <a:r>
              <a:rPr lang="en-US" sz="3000" b="0" dirty="0"/>
              <a:t>APPLICANT TIPS:</a:t>
            </a:r>
          </a:p>
        </p:txBody>
      </p:sp>
    </p:spTree>
    <p:extLst>
      <p:ext uri="{BB962C8B-B14F-4D97-AF65-F5344CB8AC3E}">
        <p14:creationId xmlns:p14="http://schemas.microsoft.com/office/powerpoint/2010/main" val="107618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694041" y="1929132"/>
            <a:ext cx="6833418" cy="3231604"/>
          </a:xfrm>
          <a:ln>
            <a:noFill/>
          </a:ln>
        </p:spPr>
      </p:pic>
      <p:sp>
        <p:nvSpPr>
          <p:cNvPr id="3" name="Text Placeholder 2"/>
          <p:cNvSpPr>
            <a:spLocks noGrp="1"/>
          </p:cNvSpPr>
          <p:nvPr>
            <p:ph type="body" idx="1"/>
          </p:nvPr>
        </p:nvSpPr>
        <p:spPr>
          <a:xfrm>
            <a:off x="2800095" y="5299587"/>
            <a:ext cx="6727364" cy="1278194"/>
          </a:xfrm>
        </p:spPr>
        <p:txBody>
          <a:bodyPr/>
          <a:lstStyle/>
          <a:p>
            <a:pPr algn="ctr"/>
            <a:r>
              <a:rPr lang="en-US" b="1" dirty="0">
                <a:solidFill>
                  <a:srgbClr val="002060"/>
                </a:solidFill>
              </a:rPr>
              <a:t>Letters of recommendation are NOT required, do NOT enhance your application and will NOT be reviewed.</a:t>
            </a:r>
          </a:p>
          <a:p>
            <a:pPr algn="ctr"/>
            <a:r>
              <a:rPr lang="en-US" b="1" dirty="0">
                <a:solidFill>
                  <a:srgbClr val="002060"/>
                </a:solidFill>
              </a:rPr>
              <a:t>Leave this section BLANK.</a:t>
            </a:r>
          </a:p>
        </p:txBody>
      </p:sp>
      <p:sp>
        <p:nvSpPr>
          <p:cNvPr id="4" name="Title 3"/>
          <p:cNvSpPr>
            <a:spLocks noGrp="1"/>
          </p:cNvSpPr>
          <p:nvPr>
            <p:ph type="title"/>
          </p:nvPr>
        </p:nvSpPr>
        <p:spPr>
          <a:xfrm>
            <a:off x="292869" y="921851"/>
            <a:ext cx="4531638" cy="868430"/>
          </a:xfrm>
        </p:spPr>
        <p:txBody>
          <a:bodyPr/>
          <a:lstStyle/>
          <a:p>
            <a:r>
              <a:rPr lang="en-US" dirty="0"/>
              <a:t>RECOMMENDATIONS</a:t>
            </a:r>
          </a:p>
        </p:txBody>
      </p:sp>
    </p:spTree>
    <p:extLst>
      <p:ext uri="{BB962C8B-B14F-4D97-AF65-F5344CB8AC3E}">
        <p14:creationId xmlns:p14="http://schemas.microsoft.com/office/powerpoint/2010/main" val="1135637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51770" y="1101213"/>
            <a:ext cx="6783151" cy="5756787"/>
          </a:xfrm>
          <a:ln>
            <a:noFill/>
          </a:ln>
        </p:spPr>
      </p:pic>
      <p:sp>
        <p:nvSpPr>
          <p:cNvPr id="3" name="Text Placeholder 2"/>
          <p:cNvSpPr>
            <a:spLocks noGrp="1"/>
          </p:cNvSpPr>
          <p:nvPr>
            <p:ph type="body" idx="1"/>
          </p:nvPr>
        </p:nvSpPr>
        <p:spPr>
          <a:xfrm>
            <a:off x="566928" y="2617924"/>
            <a:ext cx="4002532" cy="2768327"/>
          </a:xfrm>
        </p:spPr>
        <p:txBody>
          <a:bodyPr/>
          <a:lstStyle/>
          <a:p>
            <a:r>
              <a:rPr lang="en-US" dirty="0">
                <a:solidFill>
                  <a:srgbClr val="002060"/>
                </a:solidFill>
              </a:rPr>
              <a:t>Your electronic signature is required prior to submitting your application.</a:t>
            </a:r>
          </a:p>
        </p:txBody>
      </p:sp>
      <p:sp>
        <p:nvSpPr>
          <p:cNvPr id="4" name="Title 3"/>
          <p:cNvSpPr>
            <a:spLocks noGrp="1"/>
          </p:cNvSpPr>
          <p:nvPr>
            <p:ph type="title"/>
          </p:nvPr>
        </p:nvSpPr>
        <p:spPr>
          <a:xfrm>
            <a:off x="566928" y="1562542"/>
            <a:ext cx="4531638" cy="868430"/>
          </a:xfrm>
        </p:spPr>
        <p:txBody>
          <a:bodyPr/>
          <a:lstStyle/>
          <a:p>
            <a:r>
              <a:rPr lang="en-US" dirty="0"/>
              <a:t>SIGNATURE</a:t>
            </a:r>
          </a:p>
        </p:txBody>
      </p:sp>
    </p:spTree>
    <p:extLst>
      <p:ext uri="{BB962C8B-B14F-4D97-AF65-F5344CB8AC3E}">
        <p14:creationId xmlns:p14="http://schemas.microsoft.com/office/powerpoint/2010/main" val="373590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456426" y="1442642"/>
            <a:ext cx="7735574" cy="4382051"/>
          </a:xfrm>
          <a:ln>
            <a:noFill/>
          </a:ln>
        </p:spPr>
      </p:pic>
      <p:sp>
        <p:nvSpPr>
          <p:cNvPr id="3" name="Text Placeholder 2"/>
          <p:cNvSpPr>
            <a:spLocks noGrp="1"/>
          </p:cNvSpPr>
          <p:nvPr>
            <p:ph type="body" idx="1"/>
          </p:nvPr>
        </p:nvSpPr>
        <p:spPr>
          <a:xfrm>
            <a:off x="323663" y="2035152"/>
            <a:ext cx="4002532" cy="2768327"/>
          </a:xfrm>
        </p:spPr>
        <p:txBody>
          <a:bodyPr/>
          <a:lstStyle/>
          <a:p>
            <a:r>
              <a:rPr lang="en-US" sz="1700" dirty="0">
                <a:solidFill>
                  <a:srgbClr val="002060"/>
                </a:solidFill>
              </a:rPr>
              <a:t>You will then reach the end of your application.  </a:t>
            </a:r>
          </a:p>
          <a:p>
            <a:r>
              <a:rPr lang="en-US" sz="1700" dirty="0">
                <a:solidFill>
                  <a:srgbClr val="002060"/>
                </a:solidFill>
              </a:rPr>
              <a:t>We encourage you to review your application prior to submitting it.</a:t>
            </a:r>
          </a:p>
          <a:p>
            <a:r>
              <a:rPr lang="en-US" sz="1700" dirty="0">
                <a:solidFill>
                  <a:srgbClr val="002060"/>
                </a:solidFill>
              </a:rPr>
              <a:t>Once you feel you have completed everything, you can click “Submit Application”.  </a:t>
            </a:r>
          </a:p>
          <a:p>
            <a:r>
              <a:rPr lang="en-US" sz="1700" dirty="0">
                <a:solidFill>
                  <a:srgbClr val="002060"/>
                </a:solidFill>
              </a:rPr>
              <a:t>If you want to come back to it on another day, select “Save for Later”.  </a:t>
            </a:r>
          </a:p>
          <a:p>
            <a:r>
              <a:rPr lang="en-US" sz="1700" dirty="0">
                <a:solidFill>
                  <a:srgbClr val="002060"/>
                </a:solidFill>
              </a:rPr>
              <a:t>Be sure to save your log in information!</a:t>
            </a:r>
          </a:p>
        </p:txBody>
      </p:sp>
      <p:sp>
        <p:nvSpPr>
          <p:cNvPr id="4" name="Title 3"/>
          <p:cNvSpPr>
            <a:spLocks noGrp="1"/>
          </p:cNvSpPr>
          <p:nvPr>
            <p:ph type="title"/>
          </p:nvPr>
        </p:nvSpPr>
        <p:spPr>
          <a:xfrm>
            <a:off x="323663" y="1173383"/>
            <a:ext cx="4531638" cy="868430"/>
          </a:xfrm>
        </p:spPr>
        <p:txBody>
          <a:bodyPr/>
          <a:lstStyle/>
          <a:p>
            <a:r>
              <a:rPr lang="en-US" dirty="0"/>
              <a:t>REVIEW &amp; SUBMIT</a:t>
            </a:r>
          </a:p>
        </p:txBody>
      </p:sp>
    </p:spTree>
    <p:extLst>
      <p:ext uri="{BB962C8B-B14F-4D97-AF65-F5344CB8AC3E}">
        <p14:creationId xmlns:p14="http://schemas.microsoft.com/office/powerpoint/2010/main" val="177723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052" y="1459576"/>
            <a:ext cx="6638544" cy="4942252"/>
          </a:xfrm>
        </p:spPr>
        <p:txBody>
          <a:bodyPr>
            <a:normAutofit lnSpcReduction="10000"/>
          </a:bodyPr>
          <a:lstStyle/>
          <a:p>
            <a:endParaRPr lang="en-US" sz="2000" dirty="0">
              <a:solidFill>
                <a:schemeClr val="tx1">
                  <a:lumMod val="50000"/>
                </a:schemeClr>
              </a:solidFill>
            </a:endParaRPr>
          </a:p>
          <a:p>
            <a:pPr marL="342900" indent="-342900">
              <a:buFont typeface="Arial" panose="020B0604020202020204" pitchFamily="34" charset="0"/>
              <a:buChar char="•"/>
            </a:pPr>
            <a:r>
              <a:rPr lang="en-US" sz="2000" dirty="0">
                <a:solidFill>
                  <a:schemeClr val="tx1">
                    <a:lumMod val="50000"/>
                  </a:schemeClr>
                </a:solidFill>
              </a:rPr>
              <a:t>Be sure to </a:t>
            </a:r>
            <a:r>
              <a:rPr lang="en-US" sz="2000" b="1" dirty="0">
                <a:solidFill>
                  <a:schemeClr val="tx1">
                    <a:lumMod val="50000"/>
                  </a:schemeClr>
                </a:solidFill>
              </a:rPr>
              <a:t>review</a:t>
            </a:r>
            <a:r>
              <a:rPr lang="en-US" sz="2000" dirty="0">
                <a:solidFill>
                  <a:schemeClr val="tx1">
                    <a:lumMod val="50000"/>
                  </a:schemeClr>
                </a:solidFill>
              </a:rPr>
              <a:t> your application and that it is filled in </a:t>
            </a:r>
            <a:r>
              <a:rPr lang="en-US" sz="2000" u="sng" dirty="0">
                <a:solidFill>
                  <a:schemeClr val="tx1">
                    <a:lumMod val="50000"/>
                  </a:schemeClr>
                </a:solidFill>
              </a:rPr>
              <a:t>completely</a:t>
            </a:r>
            <a:r>
              <a:rPr lang="en-US" sz="2000" dirty="0">
                <a:solidFill>
                  <a:schemeClr val="tx1">
                    <a:lumMod val="50000"/>
                  </a:schemeClr>
                </a:solidFill>
              </a:rPr>
              <a:t> before you submit it.</a:t>
            </a:r>
          </a:p>
          <a:p>
            <a:pPr marL="342900" indent="-342900">
              <a:buFont typeface="Arial" panose="020B0604020202020204" pitchFamily="34" charset="0"/>
              <a:buChar char="•"/>
            </a:pPr>
            <a:r>
              <a:rPr lang="en-US" sz="2000" b="1" dirty="0">
                <a:solidFill>
                  <a:schemeClr val="tx1">
                    <a:lumMod val="50000"/>
                  </a:schemeClr>
                </a:solidFill>
              </a:rPr>
              <a:t>Partially completed applications will not be evaluated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You may save your data and come back to finish completing your application at a different time.  BE SURE TO KEEP YOUR LOG IN INFORMATION.  </a:t>
            </a:r>
            <a:r>
              <a:rPr lang="en-US" sz="2000" b="1" dirty="0">
                <a:solidFill>
                  <a:schemeClr val="tx1">
                    <a:lumMod val="50000"/>
                  </a:schemeClr>
                </a:solidFill>
              </a:rPr>
              <a:t>MULTIPLE APPLICATIONS SEEN AS “IN PROCESS” WILL BE DELETED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Be sure to officially submit your application once complete.</a:t>
            </a:r>
          </a:p>
          <a:p>
            <a:pPr marL="342900" indent="-342900">
              <a:buFont typeface="Arial" panose="020B0604020202020204" pitchFamily="34" charset="0"/>
              <a:buChar char="•"/>
            </a:pPr>
            <a:r>
              <a:rPr lang="en-US" sz="2000" dirty="0">
                <a:solidFill>
                  <a:schemeClr val="tx1">
                    <a:lumMod val="50000"/>
                  </a:schemeClr>
                </a:solidFill>
              </a:rPr>
              <a:t>SAVED BUT UNSUBMITTED APLICATIONS WILL </a:t>
            </a:r>
            <a:r>
              <a:rPr lang="en-US" sz="2000" b="1" dirty="0">
                <a:solidFill>
                  <a:schemeClr val="tx1">
                    <a:lumMod val="50000"/>
                  </a:schemeClr>
                </a:solidFill>
              </a:rPr>
              <a:t>NOT</a:t>
            </a:r>
            <a:r>
              <a:rPr lang="en-US" sz="2000" dirty="0">
                <a:solidFill>
                  <a:schemeClr val="tx1">
                    <a:lumMod val="50000"/>
                  </a:schemeClr>
                </a:solidFill>
              </a:rPr>
              <a:t> BE CONSIDERED.</a:t>
            </a:r>
          </a:p>
          <a:p>
            <a:pPr marL="342900" indent="-342900">
              <a:buFont typeface="Arial" panose="020B0604020202020204" pitchFamily="34" charset="0"/>
              <a:buChar char="•"/>
            </a:pPr>
            <a:r>
              <a:rPr lang="en-US" sz="2000" dirty="0">
                <a:solidFill>
                  <a:schemeClr val="tx1">
                    <a:lumMod val="50000"/>
                  </a:schemeClr>
                </a:solidFill>
              </a:rPr>
              <a:t>We are unable to make any changes to mistakes made in your application.</a:t>
            </a:r>
          </a:p>
          <a:p>
            <a:pPr marL="342900" indent="-342900">
              <a:buFont typeface="Arial" panose="020B0604020202020204" pitchFamily="34" charset="0"/>
              <a:buChar char="•"/>
            </a:pPr>
            <a:endParaRPr lang="en-US" sz="2000" dirty="0">
              <a:solidFill>
                <a:schemeClr val="tx1">
                  <a:lumMod val="50000"/>
                </a:schemeClr>
              </a:solidFill>
            </a:endParaRP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392897" y="1146533"/>
            <a:ext cx="6638544" cy="521017"/>
          </a:xfrm>
        </p:spPr>
        <p:txBody>
          <a:bodyPr>
            <a:noAutofit/>
          </a:bodyPr>
          <a:lstStyle/>
          <a:p>
            <a:pPr>
              <a:lnSpc>
                <a:spcPct val="100000"/>
              </a:lnSpc>
            </a:pPr>
            <a:r>
              <a:rPr lang="en-US" sz="3000" b="0" dirty="0"/>
              <a:t>SUBMITTING your application</a:t>
            </a:r>
          </a:p>
        </p:txBody>
      </p:sp>
    </p:spTree>
    <p:extLst>
      <p:ext uri="{BB962C8B-B14F-4D97-AF65-F5344CB8AC3E}">
        <p14:creationId xmlns:p14="http://schemas.microsoft.com/office/powerpoint/2010/main" val="3094302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950093" y="2153894"/>
            <a:ext cx="7878056" cy="3153696"/>
          </a:xfrm>
          <a:ln>
            <a:noFill/>
          </a:ln>
        </p:spPr>
      </p:pic>
      <p:sp>
        <p:nvSpPr>
          <p:cNvPr id="3" name="Text Placeholder 2"/>
          <p:cNvSpPr>
            <a:spLocks noGrp="1"/>
          </p:cNvSpPr>
          <p:nvPr>
            <p:ph type="body" idx="1"/>
          </p:nvPr>
        </p:nvSpPr>
        <p:spPr>
          <a:xfrm>
            <a:off x="1714119" y="4926303"/>
            <a:ext cx="8727739" cy="1337187"/>
          </a:xfrm>
        </p:spPr>
        <p:txBody>
          <a:bodyPr/>
          <a:lstStyle/>
          <a:p>
            <a:pPr algn="ctr"/>
            <a:r>
              <a:rPr lang="en-US" dirty="0">
                <a:solidFill>
                  <a:srgbClr val="002060"/>
                </a:solidFill>
              </a:rPr>
              <a:t>Once you have submitted your application, you will be at the Review screen and it will look like this.</a:t>
            </a:r>
          </a:p>
          <a:p>
            <a:pPr algn="ctr"/>
            <a:r>
              <a:rPr lang="en-US" dirty="0">
                <a:solidFill>
                  <a:srgbClr val="002060"/>
                </a:solidFill>
              </a:rPr>
              <a:t>Simply click “Save for Later”.  </a:t>
            </a:r>
          </a:p>
        </p:txBody>
      </p:sp>
      <p:sp>
        <p:nvSpPr>
          <p:cNvPr id="4" name="Title 3"/>
          <p:cNvSpPr>
            <a:spLocks noGrp="1"/>
          </p:cNvSpPr>
          <p:nvPr>
            <p:ph type="title"/>
          </p:nvPr>
        </p:nvSpPr>
        <p:spPr>
          <a:xfrm>
            <a:off x="569469" y="1128148"/>
            <a:ext cx="4531638" cy="868430"/>
          </a:xfrm>
        </p:spPr>
        <p:txBody>
          <a:bodyPr/>
          <a:lstStyle/>
          <a:p>
            <a:r>
              <a:rPr lang="en-US" dirty="0"/>
              <a:t>REVIEW</a:t>
            </a:r>
          </a:p>
        </p:txBody>
      </p:sp>
      <p:sp>
        <p:nvSpPr>
          <p:cNvPr id="13" name="Oval 12"/>
          <p:cNvSpPr/>
          <p:nvPr/>
        </p:nvSpPr>
        <p:spPr>
          <a:xfrm>
            <a:off x="1950093" y="4070555"/>
            <a:ext cx="1540359" cy="678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98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ADDITIONAL INFORMATION</a:t>
            </a:r>
            <a:br>
              <a:rPr lang="en-US" sz="3000" b="0" dirty="0"/>
            </a:br>
            <a:r>
              <a:rPr lang="en-US" sz="3000" b="0" dirty="0"/>
              <a:t>TO KNOW</a:t>
            </a:r>
          </a:p>
        </p:txBody>
      </p:sp>
    </p:spTree>
    <p:extLst>
      <p:ext uri="{BB962C8B-B14F-4D97-AF65-F5344CB8AC3E}">
        <p14:creationId xmlns:p14="http://schemas.microsoft.com/office/powerpoint/2010/main" val="80314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normAutofit/>
          </a:bodyPr>
          <a:lstStyle/>
          <a:p>
            <a:r>
              <a:rPr lang="en-US" sz="2500" dirty="0"/>
              <a:t>WHAT HAPPENS AFTER YOU SUBMIT YOUR APPLICATION</a:t>
            </a:r>
          </a:p>
        </p:txBody>
      </p:sp>
      <p:sp>
        <p:nvSpPr>
          <p:cNvPr id="4" name="Text Placeholder 3"/>
          <p:cNvSpPr>
            <a:spLocks noGrp="1"/>
          </p:cNvSpPr>
          <p:nvPr>
            <p:ph type="body" idx="10"/>
          </p:nvPr>
        </p:nvSpPr>
        <p:spPr>
          <a:xfrm>
            <a:off x="566928" y="2185416"/>
            <a:ext cx="10602517" cy="3732425"/>
          </a:xfrm>
        </p:spPr>
        <p:txBody>
          <a:bodyPr/>
          <a:lstStyle/>
          <a:p>
            <a:r>
              <a:rPr lang="en-US" dirty="0">
                <a:solidFill>
                  <a:schemeClr val="tx1">
                    <a:lumMod val="50000"/>
                  </a:schemeClr>
                </a:solidFill>
              </a:rPr>
              <a:t>After you submit your application, you will be prompted to remit the </a:t>
            </a:r>
            <a:r>
              <a:rPr lang="en-US" b="1" dirty="0">
                <a:solidFill>
                  <a:schemeClr val="tx1">
                    <a:lumMod val="50000"/>
                  </a:schemeClr>
                </a:solidFill>
              </a:rPr>
              <a:t>$50 application fee</a:t>
            </a:r>
            <a:r>
              <a:rPr lang="en-US" dirty="0">
                <a:solidFill>
                  <a:schemeClr val="tx1">
                    <a:lumMod val="50000"/>
                  </a:schemeClr>
                </a:solidFill>
              </a:rPr>
              <a:t>.  There will be a link for you to click to remit payment.</a:t>
            </a:r>
          </a:p>
          <a:p>
            <a:r>
              <a:rPr lang="en-US" dirty="0">
                <a:solidFill>
                  <a:schemeClr val="tx1">
                    <a:lumMod val="50000"/>
                  </a:schemeClr>
                </a:solidFill>
              </a:rPr>
              <a:t>It can take anywhere from 2 – 24 hours for supplemental materials that you have uploaded to appear in your checklist.</a:t>
            </a:r>
          </a:p>
          <a:p>
            <a:r>
              <a:rPr lang="en-US" dirty="0">
                <a:solidFill>
                  <a:schemeClr val="tx1">
                    <a:lumMod val="50000"/>
                  </a:schemeClr>
                </a:solidFill>
              </a:rPr>
              <a:t>If you have submitted your volunteer form early, or if you are reapplying and have requested that your volunteer hours brought forward, Jaclyn Levesque can upload your hours to your application.   You can email her at </a:t>
            </a:r>
            <a:r>
              <a:rPr lang="en-US" dirty="0">
                <a:solidFill>
                  <a:schemeClr val="tx1">
                    <a:lumMod val="50000"/>
                  </a:schemeClr>
                </a:solidFill>
                <a:hlinkClick r:id="rId3"/>
              </a:rPr>
              <a:t>jl388@buffalo.edu</a:t>
            </a:r>
            <a:r>
              <a:rPr lang="en-US" dirty="0">
                <a:solidFill>
                  <a:schemeClr val="tx1">
                    <a:lumMod val="50000"/>
                  </a:schemeClr>
                </a:solidFill>
              </a:rPr>
              <a:t>.  It can take up to 24 hours for that information be appear as having been received in your checklist.</a:t>
            </a:r>
          </a:p>
        </p:txBody>
      </p:sp>
    </p:spTree>
    <p:extLst>
      <p:ext uri="{BB962C8B-B14F-4D97-AF65-F5344CB8AC3E}">
        <p14:creationId xmlns:p14="http://schemas.microsoft.com/office/powerpoint/2010/main" val="383790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66928" y="1580101"/>
            <a:ext cx="10674813" cy="4134702"/>
          </a:xfrm>
        </p:spPr>
        <p:txBody>
          <a:bodyPr/>
          <a:lstStyle/>
          <a:p>
            <a:r>
              <a:rPr lang="en-US" dirty="0">
                <a:solidFill>
                  <a:schemeClr val="tx1">
                    <a:lumMod val="50000"/>
                  </a:schemeClr>
                </a:solidFill>
              </a:rPr>
              <a:t>12 prerequisites are required.</a:t>
            </a:r>
          </a:p>
          <a:p>
            <a:r>
              <a:rPr lang="en-US" dirty="0">
                <a:solidFill>
                  <a:schemeClr val="tx1">
                    <a:lumMod val="50000"/>
                  </a:schemeClr>
                </a:solidFill>
              </a:rPr>
              <a:t>Of those 12, 8 prerequisites MUST be completed before you apply.</a:t>
            </a:r>
          </a:p>
          <a:p>
            <a:r>
              <a:rPr lang="en-US" dirty="0">
                <a:solidFill>
                  <a:schemeClr val="tx1">
                    <a:lumMod val="50000"/>
                  </a:schemeClr>
                </a:solidFill>
              </a:rPr>
              <a:t>These 8 </a:t>
            </a:r>
            <a:r>
              <a:rPr lang="en-US" b="1" u="sng" dirty="0">
                <a:solidFill>
                  <a:schemeClr val="tx1">
                    <a:lumMod val="50000"/>
                  </a:schemeClr>
                </a:solidFill>
              </a:rPr>
              <a:t>must</a:t>
            </a:r>
            <a:r>
              <a:rPr lang="en-US" dirty="0">
                <a:solidFill>
                  <a:schemeClr val="tx1">
                    <a:lumMod val="50000"/>
                  </a:schemeClr>
                </a:solidFill>
              </a:rPr>
              <a:t> include:</a:t>
            </a:r>
          </a:p>
          <a:p>
            <a:pPr marL="1255713" lvl="2" indent="-342900" defTabSz="688975">
              <a:buFont typeface="Arial" panose="020B0604020202020204" pitchFamily="34" charset="0"/>
              <a:buChar char="•"/>
            </a:pPr>
            <a:r>
              <a:rPr lang="en-US" dirty="0">
                <a:solidFill>
                  <a:schemeClr val="tx1">
                    <a:lumMod val="50000"/>
                  </a:schemeClr>
                </a:solidFill>
              </a:rPr>
              <a:t>	ES 207 –Human Form/Function</a:t>
            </a:r>
          </a:p>
          <a:p>
            <a:pPr marL="1257277" lvl="2" indent="-342900" defTabSz="688975">
              <a:buFont typeface="Arial" panose="020B0604020202020204" pitchFamily="34" charset="0"/>
              <a:buChar char="•"/>
            </a:pPr>
            <a:r>
              <a:rPr lang="en-US" dirty="0">
                <a:solidFill>
                  <a:schemeClr val="tx1">
                    <a:lumMod val="50000"/>
                  </a:schemeClr>
                </a:solidFill>
              </a:rPr>
              <a:t>	OT 201 – Introduction to Occupational Therapy</a:t>
            </a:r>
          </a:p>
          <a:p>
            <a:pPr marL="1257277" lvl="2" indent="-342900" defTabSz="688975">
              <a:buFont typeface="Arial" panose="020B0604020202020204" pitchFamily="34" charset="0"/>
              <a:buChar char="•"/>
            </a:pPr>
            <a:r>
              <a:rPr lang="en-US" dirty="0">
                <a:solidFill>
                  <a:schemeClr val="tx1">
                    <a:lumMod val="50000"/>
                  </a:schemeClr>
                </a:solidFill>
              </a:rPr>
              <a:t>	PHY 101 – College Physics I</a:t>
            </a:r>
          </a:p>
          <a:p>
            <a:pPr marL="1257277" lvl="2" indent="-342900" defTabSz="688975">
              <a:buFont typeface="Arial" panose="020B0604020202020204" pitchFamily="34" charset="0"/>
              <a:buChar char="•"/>
            </a:pPr>
            <a:r>
              <a:rPr lang="en-US" dirty="0">
                <a:solidFill>
                  <a:schemeClr val="tx1">
                    <a:lumMod val="50000"/>
                  </a:schemeClr>
                </a:solidFill>
              </a:rPr>
              <a:t>	STA 119 (or PSY 207) – Statistical Methods</a:t>
            </a:r>
          </a:p>
          <a:p>
            <a:r>
              <a:rPr lang="en-US" dirty="0">
                <a:solidFill>
                  <a:schemeClr val="tx1">
                    <a:lumMod val="50000"/>
                  </a:schemeClr>
                </a:solidFill>
              </a:rPr>
              <a:t>Follow your advisor’s recommendations in determining your prerequisite course plan.</a:t>
            </a:r>
          </a:p>
          <a:p>
            <a:r>
              <a:rPr lang="en-US" dirty="0">
                <a:solidFill>
                  <a:schemeClr val="tx1">
                    <a:lumMod val="50000"/>
                  </a:schemeClr>
                </a:solidFill>
              </a:rPr>
              <a:t>Prerequisites taken over 5 years ago must be reviewed and approved by MaryAnn Venezia.  You will need to send her an email to tell her if any of your prerequisite courses are over 5 years old.</a:t>
            </a:r>
          </a:p>
          <a:p>
            <a:r>
              <a:rPr lang="en-US" dirty="0">
                <a:solidFill>
                  <a:schemeClr val="tx1">
                    <a:lumMod val="50000"/>
                  </a:schemeClr>
                </a:solidFill>
              </a:rPr>
              <a:t>If you are taking a prerequisite course outside of UB, be sure to let MaryAnn Venezia know.</a:t>
            </a:r>
          </a:p>
        </p:txBody>
      </p:sp>
      <p:sp>
        <p:nvSpPr>
          <p:cNvPr id="3" name="Title 2"/>
          <p:cNvSpPr>
            <a:spLocks noGrp="1"/>
          </p:cNvSpPr>
          <p:nvPr>
            <p:ph type="title"/>
          </p:nvPr>
        </p:nvSpPr>
        <p:spPr>
          <a:xfrm>
            <a:off x="566928" y="1041143"/>
            <a:ext cx="10515600" cy="538958"/>
          </a:xfrm>
        </p:spPr>
        <p:txBody>
          <a:bodyPr>
            <a:normAutofit/>
          </a:bodyPr>
          <a:lstStyle/>
          <a:p>
            <a:r>
              <a:rPr lang="en-US" sz="2700" dirty="0"/>
              <a:t>INFORMATION ON PREREQUISITES</a:t>
            </a:r>
          </a:p>
        </p:txBody>
      </p:sp>
    </p:spTree>
    <p:extLst>
      <p:ext uri="{BB962C8B-B14F-4D97-AF65-F5344CB8AC3E}">
        <p14:creationId xmlns:p14="http://schemas.microsoft.com/office/powerpoint/2010/main" val="2580258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2325071"/>
            <a:ext cx="7311256" cy="3507771"/>
          </a:xfrm>
        </p:spPr>
        <p:txBody>
          <a:bodyPr>
            <a:normAutofit/>
          </a:bodyPr>
          <a:lstStyle/>
          <a:p>
            <a:r>
              <a:rPr lang="en-US" sz="2000" dirty="0">
                <a:solidFill>
                  <a:schemeClr val="tx1">
                    <a:lumMod val="50000"/>
                  </a:schemeClr>
                </a:solidFill>
              </a:rPr>
              <a:t>What does this mean?</a:t>
            </a:r>
          </a:p>
          <a:p>
            <a:pPr marL="342900" indent="-342900">
              <a:buFont typeface="Arial" panose="020B0604020202020204" pitchFamily="34" charset="0"/>
              <a:buChar char="•"/>
            </a:pPr>
            <a:r>
              <a:rPr lang="en-US" sz="2000" dirty="0">
                <a:solidFill>
                  <a:schemeClr val="tx1">
                    <a:lumMod val="50000"/>
                  </a:schemeClr>
                </a:solidFill>
              </a:rPr>
              <a:t>Articulation refers to the process of comparing the content of the courses that are transferred between educational institutions and deciding if they are equivalent.</a:t>
            </a:r>
          </a:p>
          <a:p>
            <a:pPr marL="342900" indent="-342900">
              <a:buFont typeface="Arial" panose="020B0604020202020204" pitchFamily="34" charset="0"/>
              <a:buChar char="•"/>
            </a:pPr>
            <a:r>
              <a:rPr lang="en-US" sz="2000" dirty="0">
                <a:solidFill>
                  <a:schemeClr val="tx1">
                    <a:lumMod val="50000"/>
                  </a:schemeClr>
                </a:solidFill>
              </a:rPr>
              <a:t>A course MUST be articulated through UB to be used as a prerequisite.</a:t>
            </a:r>
            <a:endParaRPr lang="en-US" sz="600" dirty="0">
              <a:solidFill>
                <a:schemeClr val="tx1">
                  <a:lumMod val="50000"/>
                </a:schemeClr>
              </a:solidFill>
            </a:endParaRPr>
          </a:p>
          <a:p>
            <a:pPr lvl="1"/>
            <a:r>
              <a:rPr lang="en-US" sz="1600" dirty="0">
                <a:solidFill>
                  <a:schemeClr val="tx1">
                    <a:lumMod val="50000"/>
                  </a:schemeClr>
                </a:solidFill>
              </a:rPr>
              <a:t>OR</a:t>
            </a:r>
          </a:p>
          <a:p>
            <a:pPr marL="342900" indent="-342900">
              <a:buFont typeface="Arial" panose="020B0604020202020204" pitchFamily="34" charset="0"/>
              <a:buChar char="•"/>
            </a:pPr>
            <a:r>
              <a:rPr lang="en-US" sz="2000" dirty="0">
                <a:solidFill>
                  <a:schemeClr val="tx1">
                    <a:lumMod val="50000"/>
                  </a:schemeClr>
                </a:solidFill>
              </a:rPr>
              <a:t>The syllabus must be reviewed and accepted for program credit.</a:t>
            </a: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597866"/>
            <a:ext cx="6638544" cy="521017"/>
          </a:xfrm>
        </p:spPr>
        <p:txBody>
          <a:bodyPr>
            <a:noAutofit/>
          </a:bodyPr>
          <a:lstStyle/>
          <a:p>
            <a:pPr>
              <a:lnSpc>
                <a:spcPct val="100000"/>
              </a:lnSpc>
            </a:pPr>
            <a:r>
              <a:rPr lang="en-US" sz="3000" b="0" dirty="0"/>
              <a:t>TRANSFER COURSES:  ARTICULATING GRADES</a:t>
            </a:r>
          </a:p>
        </p:txBody>
      </p:sp>
    </p:spTree>
    <p:extLst>
      <p:ext uri="{BB962C8B-B14F-4D97-AF65-F5344CB8AC3E}">
        <p14:creationId xmlns:p14="http://schemas.microsoft.com/office/powerpoint/2010/main" val="25599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1751170"/>
            <a:ext cx="7212644" cy="4437529"/>
          </a:xfrm>
        </p:spPr>
        <p:txBody>
          <a:bodyPr>
            <a:normAutofit/>
          </a:bodyPr>
          <a:lstStyle/>
          <a:p>
            <a:endParaRPr lang="en-US" sz="900" dirty="0"/>
          </a:p>
          <a:p>
            <a:endParaRPr lang="en-US" sz="700" dirty="0">
              <a:solidFill>
                <a:schemeClr val="tx1">
                  <a:lumMod val="50000"/>
                </a:schemeClr>
              </a:solidFill>
            </a:endParaRPr>
          </a:p>
          <a:p>
            <a:pPr marL="800100" lvl="1" indent="-342900" algn="l">
              <a:buFont typeface="Arial" panose="020B0604020202020204" pitchFamily="34" charset="0"/>
              <a:buChar char="•"/>
            </a:pPr>
            <a:r>
              <a:rPr lang="en-US" sz="1800" dirty="0">
                <a:solidFill>
                  <a:schemeClr val="tx1">
                    <a:lumMod val="50000"/>
                  </a:schemeClr>
                </a:solidFill>
              </a:rPr>
              <a:t>You may repeat up to </a:t>
            </a:r>
            <a:r>
              <a:rPr lang="en-US" sz="1800" b="1" dirty="0">
                <a:solidFill>
                  <a:schemeClr val="tx1">
                    <a:lumMod val="50000"/>
                  </a:schemeClr>
                </a:solidFill>
              </a:rPr>
              <a:t>2</a:t>
            </a:r>
            <a:r>
              <a:rPr lang="en-US" sz="1800" dirty="0">
                <a:solidFill>
                  <a:schemeClr val="tx1">
                    <a:lumMod val="50000"/>
                  </a:schemeClr>
                </a:solidFill>
              </a:rPr>
              <a:t> prerequisite courses.</a:t>
            </a:r>
          </a:p>
          <a:p>
            <a:pPr marL="800100" lvl="1" indent="-342900" algn="l">
              <a:buFont typeface="Arial" panose="020B0604020202020204" pitchFamily="34" charset="0"/>
              <a:buChar char="•"/>
            </a:pPr>
            <a:r>
              <a:rPr lang="en-US" sz="1800" dirty="0">
                <a:solidFill>
                  <a:schemeClr val="tx1">
                    <a:lumMod val="50000"/>
                  </a:schemeClr>
                </a:solidFill>
              </a:rPr>
              <a:t>As stated in the UB Catalog, all second attempt grades will count as your official grade, </a:t>
            </a:r>
            <a:r>
              <a:rPr lang="en-US" sz="1800" b="1" dirty="0">
                <a:solidFill>
                  <a:schemeClr val="tx1">
                    <a:lumMod val="50000"/>
                  </a:schemeClr>
                </a:solidFill>
              </a:rPr>
              <a:t>regardless whether it is better or worse</a:t>
            </a:r>
            <a:r>
              <a:rPr lang="en-US" sz="1800" dirty="0">
                <a:solidFill>
                  <a:schemeClr val="tx1">
                    <a:lumMod val="50000"/>
                  </a:schemeClr>
                </a:solidFill>
              </a:rPr>
              <a:t>.  The second grade that you earn will be the one that we look at.</a:t>
            </a:r>
          </a:p>
          <a:p>
            <a:pPr marL="800100" lvl="1" indent="-342900" algn="l">
              <a:buFont typeface="Arial" panose="020B0604020202020204" pitchFamily="34" charset="0"/>
              <a:buChar char="•"/>
            </a:pPr>
            <a:r>
              <a:rPr lang="en-US" sz="1800" dirty="0">
                <a:solidFill>
                  <a:schemeClr val="tx1">
                    <a:lumMod val="50000"/>
                  </a:schemeClr>
                </a:solidFill>
              </a:rPr>
              <a:t>If you received lower than a C- in a course, but will be retaking the course this Spring, email us to let us know.  </a:t>
            </a:r>
          </a:p>
          <a:p>
            <a:pPr marL="800100" lvl="1" indent="-342900" algn="l">
              <a:buFont typeface="Arial" panose="020B0604020202020204" pitchFamily="34" charset="0"/>
              <a:buChar char="•"/>
            </a:pPr>
            <a:r>
              <a:rPr lang="en-US" sz="1800" dirty="0">
                <a:solidFill>
                  <a:schemeClr val="tx1">
                    <a:lumMod val="50000"/>
                  </a:schemeClr>
                </a:solidFill>
              </a:rPr>
              <a:t>To learn more about the repeat policy on courses, click this link:</a:t>
            </a:r>
          </a:p>
          <a:p>
            <a:pPr lvl="2" algn="l"/>
            <a:r>
              <a:rPr lang="en-US" dirty="0">
                <a:solidFill>
                  <a:srgbClr val="333399"/>
                </a:solidFill>
                <a:sym typeface="Wingdings" pitchFamily="2" charset="2"/>
                <a:hlinkClick r:id="rId3"/>
              </a:rPr>
              <a:t>https://catalog.buffalo.edu/policies/repeat.html</a:t>
            </a:r>
            <a:endParaRPr lang="en-US" dirty="0">
              <a:solidFill>
                <a:srgbClr val="333399"/>
              </a:solidFill>
              <a:sym typeface="Wingdings" pitchFamily="2" charset="2"/>
            </a:endParaRPr>
          </a:p>
          <a:p>
            <a:pPr lvl="2" algn="l"/>
            <a:endParaRPr lang="en-US" sz="2000" dirty="0"/>
          </a:p>
          <a:p>
            <a:pPr marL="800100" lvl="1" indent="-342900" algn="l">
              <a:buFont typeface="Arial" panose="020B0604020202020204" pitchFamily="34" charset="0"/>
              <a:buChar char="•"/>
            </a:pPr>
            <a:endParaRPr lang="en-US" sz="12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490661"/>
            <a:ext cx="6638544" cy="521017"/>
          </a:xfrm>
        </p:spPr>
        <p:txBody>
          <a:bodyPr>
            <a:noAutofit/>
          </a:bodyPr>
          <a:lstStyle/>
          <a:p>
            <a:pPr>
              <a:lnSpc>
                <a:spcPct val="100000"/>
              </a:lnSpc>
            </a:pPr>
            <a:r>
              <a:rPr lang="en-US" sz="3000" b="0" dirty="0"/>
              <a:t>RETAKING COURSES</a:t>
            </a:r>
          </a:p>
        </p:txBody>
      </p:sp>
    </p:spTree>
    <p:extLst>
      <p:ext uri="{BB962C8B-B14F-4D97-AF65-F5344CB8AC3E}">
        <p14:creationId xmlns:p14="http://schemas.microsoft.com/office/powerpoint/2010/main" val="412570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4388" y="3802076"/>
            <a:ext cx="10726061" cy="778055"/>
          </a:xfrm>
        </p:spPr>
        <p:txBody>
          <a:bodyPr/>
          <a:lstStyle/>
          <a:p>
            <a:pPr marL="285750" indent="-285750">
              <a:buFont typeface="Arial" panose="020B0604020202020204" pitchFamily="34" charset="0"/>
              <a:buChar char="•"/>
            </a:pPr>
            <a:r>
              <a:rPr lang="en-US" dirty="0">
                <a:solidFill>
                  <a:schemeClr val="tx1">
                    <a:lumMod val="50000"/>
                  </a:schemeClr>
                </a:solidFill>
              </a:rPr>
              <a:t>The application system opens November 25</a:t>
            </a:r>
            <a:r>
              <a:rPr lang="en-US" baseline="30000" dirty="0">
                <a:solidFill>
                  <a:schemeClr val="tx1">
                    <a:lumMod val="50000"/>
                  </a:schemeClr>
                </a:solidFill>
              </a:rPr>
              <a:t>th</a:t>
            </a:r>
            <a:r>
              <a:rPr lang="en-US" dirty="0">
                <a:solidFill>
                  <a:schemeClr val="tx1">
                    <a:lumMod val="50000"/>
                  </a:schemeClr>
                </a:solidFill>
              </a:rPr>
              <a:t> 2019 and closes January 6</a:t>
            </a:r>
            <a:r>
              <a:rPr lang="en-US" baseline="30000" dirty="0">
                <a:solidFill>
                  <a:schemeClr val="tx1">
                    <a:lumMod val="50000"/>
                  </a:schemeClr>
                </a:solidFill>
              </a:rPr>
              <a:t>th</a:t>
            </a:r>
            <a:r>
              <a:rPr lang="en-US" dirty="0">
                <a:solidFill>
                  <a:schemeClr val="tx1">
                    <a:lumMod val="50000"/>
                  </a:schemeClr>
                </a:solidFill>
              </a:rPr>
              <a:t> 2020.</a:t>
            </a:r>
          </a:p>
        </p:txBody>
      </p:sp>
      <p:sp>
        <p:nvSpPr>
          <p:cNvPr id="3" name="Title 2"/>
          <p:cNvSpPr>
            <a:spLocks noGrp="1"/>
          </p:cNvSpPr>
          <p:nvPr>
            <p:ph type="title"/>
          </p:nvPr>
        </p:nvSpPr>
        <p:spPr>
          <a:xfrm>
            <a:off x="460427" y="2978434"/>
            <a:ext cx="10515600" cy="868430"/>
          </a:xfrm>
        </p:spPr>
        <p:txBody>
          <a:bodyPr/>
          <a:lstStyle/>
          <a:p>
            <a:r>
              <a:rPr lang="en-US" dirty="0"/>
              <a:t>WHEN CAN I APPLY?</a:t>
            </a:r>
          </a:p>
        </p:txBody>
      </p:sp>
      <p:sp>
        <p:nvSpPr>
          <p:cNvPr id="4" name="Title 2"/>
          <p:cNvSpPr txBox="1">
            <a:spLocks/>
          </p:cNvSpPr>
          <p:nvPr/>
        </p:nvSpPr>
        <p:spPr>
          <a:xfrm>
            <a:off x="569468" y="4236291"/>
            <a:ext cx="10515600" cy="8684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WHERE CAN I FIND THE APPLICATION?</a:t>
            </a:r>
          </a:p>
        </p:txBody>
      </p:sp>
      <p:sp>
        <p:nvSpPr>
          <p:cNvPr id="5" name="Text Placeholder 1"/>
          <p:cNvSpPr txBox="1">
            <a:spLocks/>
          </p:cNvSpPr>
          <p:nvPr/>
        </p:nvSpPr>
        <p:spPr>
          <a:xfrm>
            <a:off x="564388" y="5104721"/>
            <a:ext cx="10201935" cy="77805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rgbClr val="828383"/>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chemeClr val="tx1">
                    <a:lumMod val="50000"/>
                  </a:schemeClr>
                </a:solidFill>
              </a:rPr>
              <a:t>The application can be found online through this link:  </a:t>
            </a:r>
            <a:r>
              <a:rPr lang="en-US" dirty="0">
                <a:hlinkClick r:id="rId3"/>
              </a:rPr>
              <a:t>https://grad.buffalo.edu/programs/occupational-science-bs-occupational-therapy-ms.html</a:t>
            </a:r>
            <a:endParaRPr lang="en-US" dirty="0">
              <a:latin typeface="+mj-lt"/>
            </a:endParaRPr>
          </a:p>
          <a:p>
            <a:endParaRPr lang="en-US" dirty="0"/>
          </a:p>
        </p:txBody>
      </p:sp>
      <p:sp>
        <p:nvSpPr>
          <p:cNvPr id="6" name="Text Placeholder 1"/>
          <p:cNvSpPr txBox="1">
            <a:spLocks/>
          </p:cNvSpPr>
          <p:nvPr/>
        </p:nvSpPr>
        <p:spPr>
          <a:xfrm>
            <a:off x="569468" y="1830398"/>
            <a:ext cx="9538093" cy="642426"/>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rgbClr val="828383"/>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a:solidFill>
                  <a:schemeClr val="tx1">
                    <a:lumMod val="50000"/>
                  </a:schemeClr>
                </a:solidFill>
              </a:rPr>
              <a:t>Undergraduate students currently enrolled in UB.</a:t>
            </a:r>
          </a:p>
          <a:p>
            <a:pPr marL="342900" indent="-342900">
              <a:buFont typeface="Arial" panose="020B0604020202020204" pitchFamily="34" charset="0"/>
              <a:buChar char="•"/>
            </a:pPr>
            <a:r>
              <a:rPr lang="en-US" dirty="0">
                <a:solidFill>
                  <a:schemeClr val="tx1">
                    <a:lumMod val="50000"/>
                  </a:schemeClr>
                </a:solidFill>
              </a:rPr>
              <a:t>Those who have successfully completed all prerequisite courses with a minimum prerequisite GPA of </a:t>
            </a:r>
            <a:r>
              <a:rPr lang="en-US" b="1" u="sng" dirty="0">
                <a:solidFill>
                  <a:schemeClr val="tx1">
                    <a:lumMod val="50000"/>
                  </a:schemeClr>
                </a:solidFill>
              </a:rPr>
              <a:t>2.8</a:t>
            </a:r>
            <a:r>
              <a:rPr lang="en-US" dirty="0">
                <a:solidFill>
                  <a:schemeClr val="tx1">
                    <a:lumMod val="50000"/>
                  </a:schemeClr>
                </a:solidFill>
              </a:rPr>
              <a:t> or higher by the end of the fall semester.</a:t>
            </a:r>
          </a:p>
          <a:p>
            <a:endParaRPr lang="en-US" dirty="0">
              <a:solidFill>
                <a:schemeClr val="tx1">
                  <a:lumMod val="50000"/>
                </a:schemeClr>
              </a:solidFill>
            </a:endParaRPr>
          </a:p>
        </p:txBody>
      </p:sp>
      <p:sp>
        <p:nvSpPr>
          <p:cNvPr id="7" name="Title 2"/>
          <p:cNvSpPr txBox="1">
            <a:spLocks/>
          </p:cNvSpPr>
          <p:nvPr/>
        </p:nvSpPr>
        <p:spPr>
          <a:xfrm>
            <a:off x="564388" y="1071723"/>
            <a:ext cx="10515600" cy="7160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WHO CAN APPLY?</a:t>
            </a:r>
          </a:p>
        </p:txBody>
      </p:sp>
    </p:spTree>
    <p:extLst>
      <p:ext uri="{BB962C8B-B14F-4D97-AF65-F5344CB8AC3E}">
        <p14:creationId xmlns:p14="http://schemas.microsoft.com/office/powerpoint/2010/main" val="832364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326488" y="2541465"/>
            <a:ext cx="10370087" cy="3278309"/>
          </a:xfrm>
        </p:spPr>
        <p:txBody>
          <a:bodyPr>
            <a:normAutofit/>
          </a:bodyPr>
          <a:lstStyle/>
          <a:p>
            <a:pPr marL="342900" indent="-342900">
              <a:lnSpc>
                <a:spcPct val="100000"/>
              </a:lnSpc>
              <a:buFont typeface="Arial" panose="020B0604020202020204" pitchFamily="34" charset="0"/>
              <a:buChar char="•"/>
            </a:pPr>
            <a:r>
              <a:rPr lang="en-US" sz="1800" dirty="0">
                <a:solidFill>
                  <a:schemeClr val="tx1">
                    <a:lumMod val="50000"/>
                  </a:schemeClr>
                </a:solidFill>
              </a:rPr>
              <a:t>Students must either have:</a:t>
            </a:r>
          </a:p>
          <a:p>
            <a:pPr marL="800077" lvl="2" indent="-342900">
              <a:lnSpc>
                <a:spcPct val="100000"/>
              </a:lnSpc>
              <a:buFont typeface="Arial" panose="020B0604020202020204" pitchFamily="34" charset="0"/>
              <a:buChar char="•"/>
            </a:pPr>
            <a:r>
              <a:rPr lang="en-US" b="1" u="sng" dirty="0">
                <a:solidFill>
                  <a:schemeClr val="tx1">
                    <a:lumMod val="50000"/>
                  </a:schemeClr>
                </a:solidFill>
              </a:rPr>
              <a:t>All</a:t>
            </a:r>
            <a:r>
              <a:rPr lang="en-US" b="1" dirty="0">
                <a:solidFill>
                  <a:schemeClr val="tx1">
                    <a:lumMod val="50000"/>
                  </a:schemeClr>
                </a:solidFill>
              </a:rPr>
              <a:t> </a:t>
            </a:r>
            <a:r>
              <a:rPr lang="en-US" dirty="0">
                <a:solidFill>
                  <a:schemeClr val="tx1">
                    <a:lumMod val="50000"/>
                  </a:schemeClr>
                </a:solidFill>
              </a:rPr>
              <a:t>general education requirements completed before entering the program/before beginning PAS 407.</a:t>
            </a:r>
          </a:p>
          <a:p>
            <a:pPr marL="457177" lvl="2" algn="ctr">
              <a:lnSpc>
                <a:spcPct val="100000"/>
              </a:lnSpc>
            </a:pPr>
            <a:r>
              <a:rPr lang="en-US" b="1" dirty="0">
                <a:solidFill>
                  <a:schemeClr val="tx1">
                    <a:lumMod val="50000"/>
                  </a:schemeClr>
                </a:solidFill>
              </a:rPr>
              <a:t>OR</a:t>
            </a:r>
          </a:p>
          <a:p>
            <a:pPr marL="800077" lvl="2" indent="-342900">
              <a:lnSpc>
                <a:spcPct val="100000"/>
              </a:lnSpc>
              <a:buFont typeface="Arial" panose="020B0604020202020204" pitchFamily="34" charset="0"/>
              <a:buChar char="•"/>
            </a:pPr>
            <a:r>
              <a:rPr lang="en-US" dirty="0">
                <a:solidFill>
                  <a:schemeClr val="tx1">
                    <a:lumMod val="50000"/>
                  </a:schemeClr>
                </a:solidFill>
              </a:rPr>
              <a:t> They must have their UB curriculum courses completed.</a:t>
            </a:r>
          </a:p>
          <a:p>
            <a:pPr marL="800077" lvl="2" indent="-342900">
              <a:lnSpc>
                <a:spcPct val="100000"/>
              </a:lnSpc>
              <a:buFont typeface="Arial" panose="020B0604020202020204" pitchFamily="34" charset="0"/>
              <a:buChar char="•"/>
            </a:pPr>
            <a:endParaRPr lang="en-US" dirty="0">
              <a:solidFill>
                <a:schemeClr val="tx1">
                  <a:lumMod val="50000"/>
                </a:schemeClr>
              </a:solidFill>
            </a:endParaRPr>
          </a:p>
          <a:p>
            <a:pPr marL="0" indent="0">
              <a:lnSpc>
                <a:spcPct val="100000"/>
              </a:lnSpc>
              <a:buNone/>
            </a:pPr>
            <a:r>
              <a:rPr lang="en-US" sz="1800" dirty="0">
                <a:solidFill>
                  <a:schemeClr val="tx1">
                    <a:lumMod val="50000"/>
                  </a:schemeClr>
                </a:solidFill>
              </a:rPr>
              <a:t>The </a:t>
            </a:r>
            <a:r>
              <a:rPr lang="en-US" sz="1800" b="1" u="sng" dirty="0">
                <a:solidFill>
                  <a:schemeClr val="tx1">
                    <a:lumMod val="50000"/>
                  </a:schemeClr>
                </a:solidFill>
              </a:rPr>
              <a:t>only</a:t>
            </a:r>
            <a:r>
              <a:rPr lang="en-US" sz="1800" dirty="0">
                <a:solidFill>
                  <a:schemeClr val="tx1">
                    <a:lumMod val="50000"/>
                  </a:schemeClr>
                </a:solidFill>
              </a:rPr>
              <a:t> UB curriculum course completed in the Professional Program is UBE 399 (Capstone).   It is taken in the spring semester of the first year of the professional program.   All other UB curriculum courses must be completed.</a:t>
            </a:r>
          </a:p>
          <a:p>
            <a:pPr marL="342900" indent="-342900">
              <a:lnSpc>
                <a:spcPct val="100000"/>
              </a:lnSpc>
              <a:buFont typeface="Arial" panose="020B0604020202020204" pitchFamily="34" charset="0"/>
              <a:buChar char="•"/>
            </a:pPr>
            <a:endParaRPr lang="en-US" sz="1500" dirty="0">
              <a:solidFill>
                <a:schemeClr val="tx1">
                  <a:lumMod val="50000"/>
                </a:schemeClr>
              </a:solidFill>
            </a:endParaRPr>
          </a:p>
        </p:txBody>
      </p:sp>
      <p:sp>
        <p:nvSpPr>
          <p:cNvPr id="2" name="TextBox 1"/>
          <p:cNvSpPr txBox="1"/>
          <p:nvPr/>
        </p:nvSpPr>
        <p:spPr>
          <a:xfrm>
            <a:off x="239733" y="1313941"/>
            <a:ext cx="11572568" cy="1015663"/>
          </a:xfrm>
          <a:prstGeom prst="rect">
            <a:avLst/>
          </a:prstGeom>
          <a:noFill/>
        </p:spPr>
        <p:txBody>
          <a:bodyPr wrap="square" rtlCol="0">
            <a:spAutoFit/>
          </a:bodyPr>
          <a:lstStyle/>
          <a:p>
            <a:r>
              <a:rPr lang="en-US" sz="3000" dirty="0">
                <a:solidFill>
                  <a:srgbClr val="005BBB"/>
                </a:solidFill>
              </a:rPr>
              <a:t>GENERAL EDUCATION OR </a:t>
            </a:r>
          </a:p>
          <a:p>
            <a:r>
              <a:rPr lang="en-US" sz="3000" dirty="0">
                <a:solidFill>
                  <a:srgbClr val="005BBB"/>
                </a:solidFill>
              </a:rPr>
              <a:t>UB CURRICULUM REQUIREMENTS</a:t>
            </a:r>
          </a:p>
        </p:txBody>
      </p:sp>
    </p:spTree>
    <p:extLst>
      <p:ext uri="{BB962C8B-B14F-4D97-AF65-F5344CB8AC3E}">
        <p14:creationId xmlns:p14="http://schemas.microsoft.com/office/powerpoint/2010/main" val="4267783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2450577"/>
            <a:ext cx="6638544" cy="3507771"/>
          </a:xfrm>
        </p:spPr>
        <p:txBody>
          <a:bodyPr>
            <a:normAutofit/>
          </a:bodyPr>
          <a:lstStyle/>
          <a:p>
            <a:r>
              <a:rPr lang="en-US" sz="2000" dirty="0">
                <a:solidFill>
                  <a:schemeClr val="tx1">
                    <a:lumMod val="50000"/>
                  </a:schemeClr>
                </a:solidFill>
              </a:rPr>
              <a:t>Failure to provide the </a:t>
            </a:r>
            <a:r>
              <a:rPr lang="en-US" sz="2000" b="1" dirty="0">
                <a:solidFill>
                  <a:schemeClr val="tx1">
                    <a:lumMod val="50000"/>
                  </a:schemeClr>
                </a:solidFill>
              </a:rPr>
              <a:t>required and accurate </a:t>
            </a:r>
            <a:r>
              <a:rPr lang="en-US" sz="2000" dirty="0">
                <a:solidFill>
                  <a:schemeClr val="tx1">
                    <a:lumMod val="50000"/>
                  </a:schemeClr>
                </a:solidFill>
              </a:rPr>
              <a:t>information may prevent your application from being processed.</a:t>
            </a:r>
          </a:p>
          <a:p>
            <a:endParaRPr lang="en-US" sz="2000" dirty="0">
              <a:solidFill>
                <a:schemeClr val="tx1">
                  <a:lumMod val="50000"/>
                </a:schemeClr>
              </a:solidFill>
            </a:endParaRPr>
          </a:p>
          <a:p>
            <a:r>
              <a:rPr lang="en-US" sz="2000" dirty="0">
                <a:solidFill>
                  <a:schemeClr val="tx1">
                    <a:lumMod val="50000"/>
                  </a:schemeClr>
                </a:solidFill>
              </a:rPr>
              <a:t>Check your email on a regular basis.  </a:t>
            </a:r>
            <a:r>
              <a:rPr lang="en-US" sz="2000" b="1" dirty="0">
                <a:solidFill>
                  <a:schemeClr val="tx1">
                    <a:lumMod val="50000"/>
                  </a:schemeClr>
                </a:solidFill>
              </a:rPr>
              <a:t>You are responsible for the information and notices sent to your UB email address.</a:t>
            </a:r>
          </a:p>
          <a:p>
            <a:endParaRPr lang="en-US" sz="2000" dirty="0"/>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751171"/>
            <a:ext cx="6638544" cy="521017"/>
          </a:xfrm>
        </p:spPr>
        <p:txBody>
          <a:bodyPr>
            <a:noAutofit/>
          </a:bodyPr>
          <a:lstStyle/>
          <a:p>
            <a:pPr>
              <a:lnSpc>
                <a:spcPct val="100000"/>
              </a:lnSpc>
            </a:pPr>
            <a:r>
              <a:rPr lang="en-US" sz="3000" b="0" dirty="0"/>
              <a:t>Reminder:</a:t>
            </a:r>
          </a:p>
        </p:txBody>
      </p:sp>
    </p:spTree>
    <p:extLst>
      <p:ext uri="{BB962C8B-B14F-4D97-AF65-F5344CB8AC3E}">
        <p14:creationId xmlns:p14="http://schemas.microsoft.com/office/powerpoint/2010/main" val="4220219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552245" y="2070848"/>
            <a:ext cx="10843342" cy="4778188"/>
          </a:xfrm>
        </p:spPr>
        <p:txBody>
          <a:bodyPr>
            <a:normAutofit/>
          </a:bodyPr>
          <a:lstStyle/>
          <a:p>
            <a:r>
              <a:rPr lang="en-US" dirty="0">
                <a:solidFill>
                  <a:schemeClr val="tx1">
                    <a:lumMod val="50000"/>
                  </a:schemeClr>
                </a:solidFill>
              </a:rPr>
              <a:t>All applicants must be enrolled as an undergraduate student at UB when applying to the program.</a:t>
            </a:r>
          </a:p>
          <a:p>
            <a:r>
              <a:rPr lang="en-US" dirty="0">
                <a:solidFill>
                  <a:schemeClr val="tx1">
                    <a:lumMod val="50000"/>
                  </a:schemeClr>
                </a:solidFill>
              </a:rPr>
              <a:t>If you are taking any courses in Fall 2019, Winter 2019 or Spring 2020 semesters </a:t>
            </a:r>
            <a:r>
              <a:rPr lang="en-US" u="sng" dirty="0">
                <a:solidFill>
                  <a:schemeClr val="tx1">
                    <a:lumMod val="50000"/>
                  </a:schemeClr>
                </a:solidFill>
              </a:rPr>
              <a:t>outside of UB</a:t>
            </a:r>
            <a:r>
              <a:rPr lang="en-US" dirty="0">
                <a:solidFill>
                  <a:schemeClr val="tx1">
                    <a:lumMod val="50000"/>
                  </a:schemeClr>
                </a:solidFill>
              </a:rPr>
              <a:t>, you must send your</a:t>
            </a:r>
            <a:r>
              <a:rPr lang="en-US" b="1" dirty="0">
                <a:solidFill>
                  <a:schemeClr val="tx1">
                    <a:lumMod val="50000"/>
                  </a:schemeClr>
                </a:solidFill>
              </a:rPr>
              <a:t> official </a:t>
            </a:r>
            <a:r>
              <a:rPr lang="en-US" dirty="0">
                <a:solidFill>
                  <a:schemeClr val="tx1">
                    <a:lumMod val="50000"/>
                  </a:schemeClr>
                </a:solidFill>
              </a:rPr>
              <a:t>transcripts to:</a:t>
            </a:r>
          </a:p>
          <a:p>
            <a:pPr lvl="1"/>
            <a:endParaRPr lang="en-US" dirty="0">
              <a:solidFill>
                <a:schemeClr val="tx1">
                  <a:lumMod val="50000"/>
                </a:schemeClr>
              </a:solidFill>
            </a:endParaRPr>
          </a:p>
          <a:p>
            <a:pPr lvl="1" algn="ctr"/>
            <a:r>
              <a:rPr lang="en-US" dirty="0">
                <a:solidFill>
                  <a:schemeClr val="tx1">
                    <a:lumMod val="50000"/>
                  </a:schemeClr>
                </a:solidFill>
              </a:rPr>
              <a:t>MaryAnn Venezia, Coordinator for Professional Programs</a:t>
            </a:r>
          </a:p>
          <a:p>
            <a:pPr lvl="1" algn="ctr"/>
            <a:r>
              <a:rPr lang="en-US" dirty="0">
                <a:solidFill>
                  <a:schemeClr val="tx1">
                    <a:lumMod val="50000"/>
                  </a:schemeClr>
                </a:solidFill>
              </a:rPr>
              <a:t>Department of Rehabilitation Science</a:t>
            </a:r>
          </a:p>
          <a:p>
            <a:pPr lvl="1" algn="ctr"/>
            <a:r>
              <a:rPr lang="en-US" dirty="0">
                <a:solidFill>
                  <a:schemeClr val="tx1">
                    <a:lumMod val="50000"/>
                  </a:schemeClr>
                </a:solidFill>
              </a:rPr>
              <a:t>SUNY at Buffalo, South Campus</a:t>
            </a:r>
          </a:p>
          <a:p>
            <a:pPr lvl="1" algn="ctr"/>
            <a:r>
              <a:rPr lang="en-US" dirty="0">
                <a:solidFill>
                  <a:schemeClr val="tx1">
                    <a:lumMod val="50000"/>
                  </a:schemeClr>
                </a:solidFill>
              </a:rPr>
              <a:t>3435 Main Street</a:t>
            </a:r>
          </a:p>
          <a:p>
            <a:pPr lvl="1" algn="ctr"/>
            <a:r>
              <a:rPr lang="en-US" dirty="0">
                <a:solidFill>
                  <a:schemeClr val="tx1">
                    <a:lumMod val="50000"/>
                  </a:schemeClr>
                </a:solidFill>
              </a:rPr>
              <a:t>523 Kimball Tower</a:t>
            </a:r>
          </a:p>
          <a:p>
            <a:pPr lvl="1" algn="ctr"/>
            <a:r>
              <a:rPr lang="en-US" dirty="0">
                <a:solidFill>
                  <a:schemeClr val="tx1">
                    <a:lumMod val="50000"/>
                  </a:schemeClr>
                </a:solidFill>
              </a:rPr>
              <a:t>Buffalo, NY  14214</a:t>
            </a:r>
            <a:br>
              <a:rPr lang="en-US" dirty="0"/>
            </a:br>
            <a:endParaRPr lang="en-US" dirty="0"/>
          </a:p>
        </p:txBody>
      </p:sp>
      <p:sp>
        <p:nvSpPr>
          <p:cNvPr id="4" name="Title 3"/>
          <p:cNvSpPr>
            <a:spLocks noGrp="1"/>
          </p:cNvSpPr>
          <p:nvPr>
            <p:ph type="title"/>
          </p:nvPr>
        </p:nvSpPr>
        <p:spPr>
          <a:xfrm>
            <a:off x="566928" y="1251150"/>
            <a:ext cx="10515600" cy="868430"/>
          </a:xfrm>
        </p:spPr>
        <p:txBody>
          <a:bodyPr>
            <a:normAutofit fontScale="90000"/>
          </a:bodyPr>
          <a:lstStyle/>
          <a:p>
            <a:pPr>
              <a:lnSpc>
                <a:spcPct val="100000"/>
              </a:lnSpc>
            </a:pPr>
            <a:r>
              <a:rPr lang="en-US" dirty="0"/>
              <a:t>OFFICIAL TRANSCRIPTS FOR COURSES NOT TAKEN AT UB</a:t>
            </a:r>
            <a:br>
              <a:rPr lang="en-US" sz="2500" dirty="0"/>
            </a:br>
            <a:endParaRPr lang="en-US" sz="2500" dirty="0"/>
          </a:p>
        </p:txBody>
      </p:sp>
    </p:spTree>
    <p:extLst>
      <p:ext uri="{BB962C8B-B14F-4D97-AF65-F5344CB8AC3E}">
        <p14:creationId xmlns:p14="http://schemas.microsoft.com/office/powerpoint/2010/main" val="349821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694331"/>
            <a:ext cx="10730337" cy="4823011"/>
          </a:xfrm>
        </p:spPr>
        <p:txBody>
          <a:bodyPr/>
          <a:lstStyle/>
          <a:p>
            <a:pPr marL="50800" indent="0">
              <a:buNone/>
            </a:pPr>
            <a:r>
              <a:rPr lang="en-US" u="sng" dirty="0">
                <a:solidFill>
                  <a:schemeClr val="tx1">
                    <a:lumMod val="50000"/>
                  </a:schemeClr>
                </a:solidFill>
              </a:rPr>
              <a:t>Decision</a:t>
            </a:r>
            <a:r>
              <a:rPr lang="en-US" dirty="0">
                <a:solidFill>
                  <a:schemeClr val="tx1">
                    <a:lumMod val="50000"/>
                  </a:schemeClr>
                </a:solidFill>
              </a:rPr>
              <a:t> letters will be sent out by the </a:t>
            </a:r>
            <a:r>
              <a:rPr lang="en-US" b="1" dirty="0">
                <a:solidFill>
                  <a:schemeClr val="tx1">
                    <a:lumMod val="50000"/>
                  </a:schemeClr>
                </a:solidFill>
              </a:rPr>
              <a:t>end of March. </a:t>
            </a:r>
            <a:r>
              <a:rPr lang="en-US" dirty="0">
                <a:solidFill>
                  <a:schemeClr val="tx1">
                    <a:lumMod val="50000"/>
                  </a:schemeClr>
                </a:solidFill>
              </a:rPr>
              <a:t>Everyone will be notified at the same time.  You will either be accepted, offered a place on the wait list or your application will be declined/rejected.</a:t>
            </a:r>
          </a:p>
          <a:p>
            <a:pPr marL="50800" indent="0">
              <a:buNone/>
            </a:pPr>
            <a:r>
              <a:rPr lang="en-US" sz="2000" b="1" dirty="0">
                <a:solidFill>
                  <a:schemeClr val="tx1">
                    <a:lumMod val="50000"/>
                  </a:schemeClr>
                </a:solidFill>
              </a:rPr>
              <a:t>ACCEPTANCE</a:t>
            </a:r>
          </a:p>
          <a:p>
            <a:pPr>
              <a:lnSpc>
                <a:spcPct val="100000"/>
              </a:lnSpc>
              <a:buFont typeface="Arial" panose="020B0604020202020204" pitchFamily="34" charset="0"/>
              <a:buChar char="•"/>
            </a:pPr>
            <a:r>
              <a:rPr lang="en-US" sz="1600" dirty="0">
                <a:solidFill>
                  <a:schemeClr val="tx1">
                    <a:lumMod val="50000"/>
                  </a:schemeClr>
                </a:solidFill>
              </a:rPr>
              <a:t>If you receive an </a:t>
            </a:r>
            <a:r>
              <a:rPr lang="en-US" sz="1600" u="sng" dirty="0">
                <a:solidFill>
                  <a:schemeClr val="tx1">
                    <a:lumMod val="50000"/>
                  </a:schemeClr>
                </a:solidFill>
              </a:rPr>
              <a:t>acceptance letter</a:t>
            </a:r>
            <a:r>
              <a:rPr lang="en-US" sz="1600" dirty="0">
                <a:solidFill>
                  <a:schemeClr val="tx1">
                    <a:lumMod val="50000"/>
                  </a:schemeClr>
                </a:solidFill>
              </a:rPr>
              <a:t>, you must respond by accepting or declining your spot in the program by the stated deadline found in the letter.</a:t>
            </a:r>
          </a:p>
          <a:p>
            <a:pPr>
              <a:lnSpc>
                <a:spcPct val="100000"/>
              </a:lnSpc>
              <a:buFont typeface="Arial" panose="020B0604020202020204" pitchFamily="34" charset="0"/>
              <a:buChar char="•"/>
            </a:pPr>
            <a:r>
              <a:rPr lang="en-US" sz="1600" u="sng" dirty="0">
                <a:solidFill>
                  <a:schemeClr val="tx1">
                    <a:lumMod val="50000"/>
                  </a:schemeClr>
                </a:solidFill>
              </a:rPr>
              <a:t>Acceptance is conditional </a:t>
            </a:r>
            <a:r>
              <a:rPr lang="en-US" sz="1600" dirty="0">
                <a:solidFill>
                  <a:schemeClr val="tx1">
                    <a:lumMod val="50000"/>
                  </a:schemeClr>
                </a:solidFill>
              </a:rPr>
              <a:t>and is based on the successful completion of all prerequisite courses in the spring semester. Grades will be checked at the end of the semester. </a:t>
            </a:r>
          </a:p>
          <a:p>
            <a:pPr marL="50800" indent="0">
              <a:buNone/>
            </a:pPr>
            <a:r>
              <a:rPr lang="en-US" sz="1800" b="1" dirty="0">
                <a:solidFill>
                  <a:schemeClr val="tx1">
                    <a:lumMod val="50000"/>
                  </a:schemeClr>
                </a:solidFill>
              </a:rPr>
              <a:t>WAIT LIST</a:t>
            </a:r>
          </a:p>
          <a:p>
            <a:pPr>
              <a:buFont typeface="Arial" panose="020B0604020202020204" pitchFamily="34" charset="0"/>
              <a:buChar char="•"/>
            </a:pPr>
            <a:r>
              <a:rPr lang="en-US" sz="1600" dirty="0">
                <a:solidFill>
                  <a:schemeClr val="tx1">
                    <a:lumMod val="50000"/>
                  </a:schemeClr>
                </a:solidFill>
              </a:rPr>
              <a:t>Some students who are not initially accepted into the program may be invited to be placed on a wait list. </a:t>
            </a:r>
          </a:p>
          <a:p>
            <a:pPr>
              <a:lnSpc>
                <a:spcPct val="100000"/>
              </a:lnSpc>
              <a:buFont typeface="Arial" panose="020B0604020202020204" pitchFamily="34" charset="0"/>
              <a:buChar char="•"/>
            </a:pPr>
            <a:r>
              <a:rPr lang="en-US" sz="1600" dirty="0">
                <a:solidFill>
                  <a:schemeClr val="tx1">
                    <a:lumMod val="50000"/>
                  </a:schemeClr>
                </a:solidFill>
              </a:rPr>
              <a:t>If you receive an </a:t>
            </a:r>
            <a:r>
              <a:rPr lang="en-US" sz="1600" u="sng" dirty="0">
                <a:solidFill>
                  <a:schemeClr val="tx1">
                    <a:lumMod val="50000"/>
                  </a:schemeClr>
                </a:solidFill>
              </a:rPr>
              <a:t>wait list letter</a:t>
            </a:r>
            <a:r>
              <a:rPr lang="en-US" sz="1600" dirty="0">
                <a:solidFill>
                  <a:schemeClr val="tx1">
                    <a:lumMod val="50000"/>
                  </a:schemeClr>
                </a:solidFill>
              </a:rPr>
              <a:t>, you must respond by accepting or declining your spot in the program by the stated deadline found in the letter.</a:t>
            </a:r>
          </a:p>
          <a:p>
            <a:pPr>
              <a:lnSpc>
                <a:spcPct val="100000"/>
              </a:lnSpc>
              <a:buFont typeface="Arial" panose="020B0604020202020204" pitchFamily="34" charset="0"/>
              <a:buChar char="•"/>
            </a:pPr>
            <a:r>
              <a:rPr lang="en-US" sz="1600" dirty="0">
                <a:solidFill>
                  <a:schemeClr val="tx1">
                    <a:lumMod val="50000"/>
                  </a:schemeClr>
                </a:solidFill>
              </a:rPr>
              <a:t>Waitlisted students MUST take PAS 407, Human Gross Anatomy in Summer 2020.</a:t>
            </a:r>
          </a:p>
          <a:p>
            <a:pPr>
              <a:lnSpc>
                <a:spcPct val="100000"/>
              </a:lnSpc>
              <a:buFont typeface="Arial" panose="020B0604020202020204" pitchFamily="34" charset="0"/>
              <a:buChar char="•"/>
            </a:pPr>
            <a:endParaRPr lang="en-US" sz="1700" dirty="0">
              <a:solidFill>
                <a:schemeClr val="tx1">
                  <a:lumMod val="50000"/>
                </a:schemeClr>
              </a:solidFill>
            </a:endParaRPr>
          </a:p>
        </p:txBody>
      </p:sp>
      <p:sp>
        <p:nvSpPr>
          <p:cNvPr id="4" name="Title 3"/>
          <p:cNvSpPr>
            <a:spLocks noGrp="1"/>
          </p:cNvSpPr>
          <p:nvPr>
            <p:ph type="title"/>
          </p:nvPr>
        </p:nvSpPr>
        <p:spPr>
          <a:xfrm>
            <a:off x="566928" y="1092619"/>
            <a:ext cx="10515600" cy="583782"/>
          </a:xfrm>
        </p:spPr>
        <p:txBody>
          <a:bodyPr>
            <a:normAutofit/>
          </a:bodyPr>
          <a:lstStyle/>
          <a:p>
            <a:r>
              <a:rPr lang="en-US" sz="2700" dirty="0"/>
              <a:t>DECISION LETTERS</a:t>
            </a:r>
          </a:p>
        </p:txBody>
      </p:sp>
    </p:spTree>
    <p:extLst>
      <p:ext uri="{BB962C8B-B14F-4D97-AF65-F5344CB8AC3E}">
        <p14:creationId xmlns:p14="http://schemas.microsoft.com/office/powerpoint/2010/main" val="255271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922349"/>
            <a:ext cx="10730337" cy="4264545"/>
          </a:xfrm>
        </p:spPr>
        <p:txBody>
          <a:bodyPr/>
          <a:lstStyle/>
          <a:p>
            <a:pPr>
              <a:buFont typeface="Arial" panose="020B0604020202020204" pitchFamily="34" charset="0"/>
              <a:buChar char="•"/>
            </a:pPr>
            <a:r>
              <a:rPr lang="en-US" sz="2400" dirty="0">
                <a:solidFill>
                  <a:schemeClr val="tx1">
                    <a:lumMod val="50000"/>
                  </a:schemeClr>
                </a:solidFill>
              </a:rPr>
              <a:t>Schedule a follow-up meeting with the Office for Academic and Student Affairs (OASA)</a:t>
            </a:r>
          </a:p>
          <a:p>
            <a:pPr lvl="2"/>
            <a:r>
              <a:rPr lang="en-US" sz="2000" dirty="0">
                <a:solidFill>
                  <a:schemeClr val="tx1">
                    <a:lumMod val="50000"/>
                  </a:schemeClr>
                </a:solidFill>
              </a:rPr>
              <a:t>104B Kimball Tower</a:t>
            </a:r>
          </a:p>
          <a:p>
            <a:pPr lvl="2"/>
            <a:r>
              <a:rPr lang="en-US" sz="2000" dirty="0">
                <a:solidFill>
                  <a:schemeClr val="tx1">
                    <a:lumMod val="50000"/>
                  </a:schemeClr>
                </a:solidFill>
              </a:rPr>
              <a:t>716-829-5000 (call or email for an appointment)</a:t>
            </a:r>
          </a:p>
          <a:p>
            <a:pPr lvl="2"/>
            <a:r>
              <a:rPr lang="en-US" sz="2000" dirty="0">
                <a:solidFill>
                  <a:srgbClr val="666666"/>
                </a:solidFill>
                <a:hlinkClick r:id="rId3"/>
              </a:rPr>
              <a:t>sphhp-oasa@buffalo.edu</a:t>
            </a:r>
            <a:endParaRPr lang="en-US" sz="2000" dirty="0">
              <a:solidFill>
                <a:srgbClr val="666666"/>
              </a:solidFill>
            </a:endParaRPr>
          </a:p>
          <a:p>
            <a:pPr marL="594360" lvl="2"/>
            <a:endParaRPr lang="en-US" sz="2400" dirty="0">
              <a:solidFill>
                <a:srgbClr val="666666"/>
              </a:solidFill>
            </a:endParaRPr>
          </a:p>
          <a:p>
            <a:pPr lvl="1"/>
            <a:r>
              <a:rPr lang="en-US" sz="2400" dirty="0">
                <a:solidFill>
                  <a:schemeClr val="tx1">
                    <a:lumMod val="50000"/>
                  </a:schemeClr>
                </a:solidFill>
              </a:rPr>
              <a:t>Career Services</a:t>
            </a:r>
          </a:p>
          <a:p>
            <a:pPr lvl="2"/>
            <a:r>
              <a:rPr lang="en-US" sz="2000" dirty="0">
                <a:solidFill>
                  <a:schemeClr val="tx1">
                    <a:lumMod val="50000"/>
                  </a:schemeClr>
                </a:solidFill>
              </a:rPr>
              <a:t>Call 716-645-2231 to make an appointment.</a:t>
            </a:r>
          </a:p>
          <a:p>
            <a:endParaRPr lang="en-US" sz="2400" dirty="0">
              <a:solidFill>
                <a:schemeClr val="tx1">
                  <a:lumMod val="50000"/>
                </a:schemeClr>
              </a:solidFill>
            </a:endParaRPr>
          </a:p>
          <a:p>
            <a:pPr>
              <a:buFont typeface="Arial" panose="020B0604020202020204" pitchFamily="34" charset="0"/>
              <a:buChar char="•"/>
            </a:pPr>
            <a:r>
              <a:rPr lang="en-US" sz="2400" dirty="0">
                <a:solidFill>
                  <a:schemeClr val="tx1">
                    <a:lumMod val="50000"/>
                  </a:schemeClr>
                </a:solidFill>
              </a:rPr>
              <a:t>Students are strongly encouraged to schedule appointments with these offices to discuss their future plans. </a:t>
            </a:r>
          </a:p>
        </p:txBody>
      </p:sp>
      <p:sp>
        <p:nvSpPr>
          <p:cNvPr id="4" name="Title 3"/>
          <p:cNvSpPr>
            <a:spLocks noGrp="1"/>
          </p:cNvSpPr>
          <p:nvPr>
            <p:ph type="title"/>
          </p:nvPr>
        </p:nvSpPr>
        <p:spPr>
          <a:xfrm>
            <a:off x="566928" y="992271"/>
            <a:ext cx="10515600" cy="868430"/>
          </a:xfrm>
        </p:spPr>
        <p:txBody>
          <a:bodyPr>
            <a:normAutofit/>
          </a:bodyPr>
          <a:lstStyle/>
          <a:p>
            <a:r>
              <a:rPr lang="en-US" sz="2700" dirty="0"/>
              <a:t>IF I DON’T GET ACCEPTED, WHAT DO I DO?</a:t>
            </a:r>
          </a:p>
        </p:txBody>
      </p:sp>
    </p:spTree>
    <p:extLst>
      <p:ext uri="{BB962C8B-B14F-4D97-AF65-F5344CB8AC3E}">
        <p14:creationId xmlns:p14="http://schemas.microsoft.com/office/powerpoint/2010/main" val="1420060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forms or application procedures,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application process and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310655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848" y="1355660"/>
            <a:ext cx="7239537" cy="5145740"/>
          </a:xfrm>
        </p:spPr>
        <p:txBody>
          <a:bodyPr>
            <a:normAutofit/>
          </a:bodyPr>
          <a:lstStyle/>
          <a:p>
            <a:endParaRPr lang="en-US" sz="2000" dirty="0"/>
          </a:p>
          <a:p>
            <a:pPr algn="ctr"/>
            <a:r>
              <a:rPr lang="en-US" sz="1900" dirty="0">
                <a:solidFill>
                  <a:schemeClr val="tx1">
                    <a:lumMod val="50000"/>
                  </a:schemeClr>
                </a:solidFill>
              </a:rPr>
              <a:t>It is important to </a:t>
            </a:r>
            <a:r>
              <a:rPr lang="en-US" sz="1900" b="1" dirty="0">
                <a:solidFill>
                  <a:schemeClr val="tx1">
                    <a:lumMod val="50000"/>
                  </a:schemeClr>
                </a:solidFill>
              </a:rPr>
              <a:t>read </a:t>
            </a:r>
            <a:r>
              <a:rPr lang="en-US" sz="1900" dirty="0">
                <a:solidFill>
                  <a:schemeClr val="tx1">
                    <a:lumMod val="50000"/>
                  </a:schemeClr>
                </a:solidFill>
              </a:rPr>
              <a:t>and </a:t>
            </a:r>
            <a:r>
              <a:rPr lang="en-US" sz="1900" b="1" dirty="0">
                <a:solidFill>
                  <a:schemeClr val="tx1">
                    <a:lumMod val="50000"/>
                  </a:schemeClr>
                </a:solidFill>
              </a:rPr>
              <a:t>understand </a:t>
            </a:r>
            <a:r>
              <a:rPr lang="en-US" sz="1900" dirty="0">
                <a:solidFill>
                  <a:schemeClr val="tx1">
                    <a:lumMod val="50000"/>
                  </a:schemeClr>
                </a:solidFill>
              </a:rPr>
              <a:t>the Technical Standards prior to applying to the Occupational Therapy program.</a:t>
            </a:r>
          </a:p>
          <a:p>
            <a:r>
              <a:rPr lang="en-US" sz="1900" dirty="0">
                <a:solidFill>
                  <a:schemeClr val="tx1">
                    <a:lumMod val="50000"/>
                  </a:schemeClr>
                </a:solidFill>
              </a:rPr>
              <a:t>You will need to submit your understanding of the Technical Standards TWICE:  Once in your application and again as a separate document.</a:t>
            </a:r>
          </a:p>
          <a:p>
            <a:r>
              <a:rPr lang="en-US" sz="1900" dirty="0">
                <a:solidFill>
                  <a:schemeClr val="tx1">
                    <a:lumMod val="50000"/>
                  </a:schemeClr>
                </a:solidFill>
              </a:rPr>
              <a:t>Be sure to </a:t>
            </a:r>
            <a:r>
              <a:rPr lang="en-US" sz="1900" b="1" dirty="0">
                <a:solidFill>
                  <a:schemeClr val="tx1">
                    <a:lumMod val="50000"/>
                  </a:schemeClr>
                </a:solidFill>
              </a:rPr>
              <a:t>read </a:t>
            </a:r>
            <a:r>
              <a:rPr lang="en-US" sz="1900" dirty="0">
                <a:solidFill>
                  <a:schemeClr val="tx1">
                    <a:lumMod val="50000"/>
                  </a:schemeClr>
                </a:solidFill>
              </a:rPr>
              <a:t>the Technical Standards Form.  You can access this information in the Pre-Major Handbook which can be found online at:  </a:t>
            </a:r>
          </a:p>
          <a:p>
            <a:pPr algn="ctr"/>
            <a:r>
              <a:rPr lang="en-US" sz="1900" dirty="0">
                <a:hlinkClick r:id="rId3"/>
              </a:rPr>
              <a:t>https://sphhp.buffalo.edu/content/dam/sphhp/rehabilitation-science/ot-premajor-handbook.pdf</a:t>
            </a:r>
            <a:endParaRPr lang="en-US" sz="1900" dirty="0"/>
          </a:p>
          <a:p>
            <a:r>
              <a:rPr lang="en-US" sz="1300" dirty="0">
                <a:solidFill>
                  <a:schemeClr val="tx1">
                    <a:lumMod val="50000"/>
                  </a:schemeClr>
                </a:solidFill>
              </a:rPr>
              <a:t>Signing the form indicates that you have </a:t>
            </a:r>
            <a:r>
              <a:rPr lang="en-US" sz="1300" u="sng" dirty="0">
                <a:solidFill>
                  <a:schemeClr val="tx1">
                    <a:lumMod val="50000"/>
                  </a:schemeClr>
                </a:solidFill>
              </a:rPr>
              <a:t>read</a:t>
            </a:r>
            <a:r>
              <a:rPr lang="en-US" sz="1300" dirty="0">
                <a:solidFill>
                  <a:schemeClr val="tx1">
                    <a:lumMod val="50000"/>
                  </a:schemeClr>
                </a:solidFill>
              </a:rPr>
              <a:t> the Technical Standards; it also indicates what    level of accommodations, if any, that you require.  Your signature means that you also agree to the requirements listed on page four of the Technical Standards.</a:t>
            </a:r>
          </a:p>
          <a:p>
            <a:r>
              <a:rPr lang="en-US" sz="1300" b="1" dirty="0">
                <a:solidFill>
                  <a:schemeClr val="tx1">
                    <a:lumMod val="50000"/>
                  </a:schemeClr>
                </a:solidFill>
              </a:rPr>
              <a:t>For application to the Occupational Therapy professional program, you must simply submit the form with your signature in the appropriate place.</a:t>
            </a:r>
            <a:endParaRPr lang="en-US" sz="1300" dirty="0">
              <a:solidFill>
                <a:schemeClr val="tx1">
                  <a:lumMod val="50000"/>
                </a:schemeClr>
              </a:solidFill>
            </a:endParaRPr>
          </a:p>
        </p:txBody>
      </p:sp>
      <p:sp>
        <p:nvSpPr>
          <p:cNvPr id="4" name="Title 3"/>
          <p:cNvSpPr>
            <a:spLocks noGrp="1"/>
          </p:cNvSpPr>
          <p:nvPr>
            <p:ph type="ctrTitle"/>
          </p:nvPr>
        </p:nvSpPr>
        <p:spPr>
          <a:xfrm>
            <a:off x="335638" y="1095151"/>
            <a:ext cx="6638544" cy="521017"/>
          </a:xfrm>
        </p:spPr>
        <p:txBody>
          <a:bodyPr>
            <a:noAutofit/>
          </a:bodyPr>
          <a:lstStyle/>
          <a:p>
            <a:pPr>
              <a:lnSpc>
                <a:spcPct val="100000"/>
              </a:lnSpc>
            </a:pPr>
            <a:r>
              <a:rPr lang="en-US" sz="3000" b="0" dirty="0"/>
              <a:t>TECHNICAL STANDARDS	</a:t>
            </a:r>
          </a:p>
        </p:txBody>
      </p:sp>
    </p:spTree>
    <p:extLst>
      <p:ext uri="{BB962C8B-B14F-4D97-AF65-F5344CB8AC3E}">
        <p14:creationId xmlns:p14="http://schemas.microsoft.com/office/powerpoint/2010/main" val="150251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2991" y="1568439"/>
            <a:ext cx="10305009" cy="4473465"/>
          </a:xfrm>
        </p:spPr>
        <p:txBody>
          <a:bodyPr/>
          <a:lstStyle/>
          <a:p>
            <a:pPr marL="342900" indent="-342900">
              <a:spcBef>
                <a:spcPts val="600"/>
              </a:spcBef>
              <a:buFont typeface="Arial" panose="020B0604020202020204" pitchFamily="34" charset="0"/>
              <a:buChar char="•"/>
            </a:pPr>
            <a:r>
              <a:rPr lang="en-US" sz="2000" dirty="0">
                <a:solidFill>
                  <a:schemeClr val="tx1">
                    <a:lumMod val="50000"/>
                  </a:schemeClr>
                </a:solidFill>
              </a:rPr>
              <a:t>The volunteer form can be found online at:  </a:t>
            </a:r>
          </a:p>
          <a:p>
            <a:pPr marL="261938" lvl="1" indent="79375" algn="ctr">
              <a:spcBef>
                <a:spcPts val="600"/>
              </a:spcBef>
            </a:pPr>
            <a:r>
              <a:rPr lang="en-US" sz="1500" dirty="0">
                <a:hlinkClick r:id="rId3"/>
              </a:rPr>
              <a:t>https://sphhp.buffalo.edu/content/dam/sphhp/rehabilitation-science/pdfs/OT-Volunteer-Hours-Form.pdf</a:t>
            </a:r>
            <a:endParaRPr lang="en-US" sz="1500" dirty="0"/>
          </a:p>
          <a:p>
            <a:pPr marL="342900" indent="-342900">
              <a:spcBef>
                <a:spcPts val="600"/>
              </a:spcBef>
              <a:buFont typeface="Arial" panose="020B0604020202020204" pitchFamily="34" charset="0"/>
              <a:buChar char="•"/>
            </a:pPr>
            <a:r>
              <a:rPr lang="en-US" sz="2000" dirty="0">
                <a:solidFill>
                  <a:schemeClr val="tx1">
                    <a:lumMod val="50000"/>
                  </a:schemeClr>
                </a:solidFill>
              </a:rPr>
              <a:t>Your volunteer form MUST be uploaded to your application by January 6</a:t>
            </a:r>
            <a:r>
              <a:rPr lang="en-US" sz="2000" baseline="30000" dirty="0">
                <a:solidFill>
                  <a:schemeClr val="tx1">
                    <a:lumMod val="50000"/>
                  </a:schemeClr>
                </a:solidFill>
              </a:rPr>
              <a:t>th</a:t>
            </a:r>
            <a:r>
              <a:rPr lang="en-US" sz="2000" dirty="0">
                <a:solidFill>
                  <a:schemeClr val="tx1">
                    <a:lumMod val="50000"/>
                  </a:schemeClr>
                </a:solidFill>
              </a:rPr>
              <a:t>.</a:t>
            </a:r>
          </a:p>
          <a:p>
            <a:pPr marL="342900" indent="-342900">
              <a:spcBef>
                <a:spcPts val="600"/>
              </a:spcBef>
              <a:buFont typeface="Arial" panose="020B0604020202020204" pitchFamily="34" charset="0"/>
              <a:buChar char="•"/>
            </a:pPr>
            <a:r>
              <a:rPr lang="en-US" sz="2000" dirty="0">
                <a:solidFill>
                  <a:schemeClr val="tx1">
                    <a:lumMod val="50000"/>
                  </a:schemeClr>
                </a:solidFill>
              </a:rPr>
              <a:t>If your volunteer form has already been submitted to our office, it will be uploaded to your application AFTER you submit it.</a:t>
            </a:r>
          </a:p>
          <a:p>
            <a:pPr marL="342900" indent="-342900">
              <a:spcBef>
                <a:spcPts val="600"/>
              </a:spcBef>
              <a:buFont typeface="Arial" panose="020B0604020202020204" pitchFamily="34" charset="0"/>
              <a:buChar char="•"/>
            </a:pPr>
            <a:r>
              <a:rPr lang="en-US" sz="2000" dirty="0">
                <a:solidFill>
                  <a:schemeClr val="tx1">
                    <a:lumMod val="50000"/>
                  </a:schemeClr>
                </a:solidFill>
              </a:rPr>
              <a:t>Your </a:t>
            </a:r>
            <a:r>
              <a:rPr lang="en-US" sz="1900" b="1" dirty="0">
                <a:solidFill>
                  <a:schemeClr val="tx1">
                    <a:lumMod val="50000"/>
                  </a:schemeClr>
                </a:solidFill>
              </a:rPr>
              <a:t>original completed volunteer form </a:t>
            </a:r>
            <a:r>
              <a:rPr lang="en-US" sz="2000" dirty="0">
                <a:solidFill>
                  <a:schemeClr val="tx1">
                    <a:lumMod val="50000"/>
                  </a:schemeClr>
                </a:solidFill>
              </a:rPr>
              <a:t>must be handed in to 532 Kimball by January 15</a:t>
            </a:r>
            <a:r>
              <a:rPr lang="en-US" sz="2000" baseline="30000" dirty="0">
                <a:solidFill>
                  <a:schemeClr val="tx1">
                    <a:lumMod val="50000"/>
                  </a:schemeClr>
                </a:solidFill>
              </a:rPr>
              <a:t>th</a:t>
            </a:r>
            <a:r>
              <a:rPr lang="en-US" sz="2000" dirty="0">
                <a:solidFill>
                  <a:schemeClr val="tx1">
                    <a:lumMod val="50000"/>
                  </a:schemeClr>
                </a:solidFill>
              </a:rPr>
              <a:t>.</a:t>
            </a:r>
          </a:p>
          <a:p>
            <a:pPr marL="342900" indent="-342900">
              <a:spcBef>
                <a:spcPts val="600"/>
              </a:spcBef>
              <a:buFont typeface="Arial" panose="020B0604020202020204" pitchFamily="34" charset="0"/>
              <a:buChar char="•"/>
            </a:pPr>
            <a:r>
              <a:rPr lang="en-US" sz="2000" dirty="0">
                <a:solidFill>
                  <a:schemeClr val="tx1">
                    <a:lumMod val="50000"/>
                  </a:schemeClr>
                </a:solidFill>
              </a:rPr>
              <a:t>If you have previously applied and submitted volunteer hours and would like them brought forward, </a:t>
            </a:r>
            <a:r>
              <a:rPr lang="en-US" sz="2000" b="1" dirty="0">
                <a:solidFill>
                  <a:schemeClr val="tx1">
                    <a:lumMod val="50000"/>
                  </a:schemeClr>
                </a:solidFill>
              </a:rPr>
              <a:t>send an email request </a:t>
            </a:r>
            <a:r>
              <a:rPr lang="en-US" sz="2000" dirty="0">
                <a:solidFill>
                  <a:schemeClr val="tx1">
                    <a:lumMod val="50000"/>
                  </a:schemeClr>
                </a:solidFill>
              </a:rPr>
              <a:t>to Jaclyn Levesque, Admissions Coordinator at: </a:t>
            </a:r>
            <a:r>
              <a:rPr lang="en-US" sz="2000" dirty="0">
                <a:solidFill>
                  <a:schemeClr val="tx1">
                    <a:lumMod val="50000"/>
                  </a:schemeClr>
                </a:solidFill>
                <a:hlinkClick r:id="rId4"/>
              </a:rPr>
              <a:t>jl388@buffalo.edu</a:t>
            </a:r>
            <a:r>
              <a:rPr lang="en-US" sz="2000" dirty="0">
                <a:solidFill>
                  <a:schemeClr val="tx1">
                    <a:lumMod val="50000"/>
                  </a:schemeClr>
                </a:solidFill>
              </a:rPr>
              <a:t>.  </a:t>
            </a:r>
          </a:p>
          <a:p>
            <a:pPr marL="342900" indent="-342900">
              <a:spcBef>
                <a:spcPts val="600"/>
              </a:spcBef>
              <a:buFont typeface="Arial" panose="020B0604020202020204" pitchFamily="34" charset="0"/>
              <a:buChar char="•"/>
              <a:tabLst>
                <a:tab pos="287338" algn="l"/>
              </a:tabLst>
            </a:pPr>
            <a:r>
              <a:rPr lang="en-US" sz="2000" dirty="0">
                <a:solidFill>
                  <a:schemeClr val="tx1">
                    <a:lumMod val="50000"/>
                  </a:schemeClr>
                </a:solidFill>
              </a:rPr>
              <a:t>Forms MUST be signed by an OTR or an OTR/L.  </a:t>
            </a:r>
            <a:r>
              <a:rPr lang="en-US" sz="2000" b="1" dirty="0">
                <a:solidFill>
                  <a:schemeClr val="tx1">
                    <a:lumMod val="50000"/>
                  </a:schemeClr>
                </a:solidFill>
              </a:rPr>
              <a:t>Forms WILL NOT BE ACCEPTED if they are signed by an OTA/COTA </a:t>
            </a:r>
            <a:r>
              <a:rPr lang="en-US" sz="2000" dirty="0">
                <a:solidFill>
                  <a:schemeClr val="tx1">
                    <a:lumMod val="50000"/>
                  </a:schemeClr>
                </a:solidFill>
              </a:rPr>
              <a:t>– even if your observation hours are </a:t>
            </a:r>
            <a:r>
              <a:rPr lang="en-US" sz="2000" i="1" dirty="0">
                <a:solidFill>
                  <a:schemeClr val="tx1">
                    <a:lumMod val="50000"/>
                  </a:schemeClr>
                </a:solidFill>
              </a:rPr>
              <a:t>with</a:t>
            </a:r>
            <a:r>
              <a:rPr lang="en-US" sz="2000" dirty="0">
                <a:solidFill>
                  <a:schemeClr val="tx1">
                    <a:lumMod val="50000"/>
                  </a:schemeClr>
                </a:solidFill>
              </a:rPr>
              <a:t> an OTA/COTA.  </a:t>
            </a:r>
          </a:p>
        </p:txBody>
      </p:sp>
      <p:sp>
        <p:nvSpPr>
          <p:cNvPr id="4" name="Title 3"/>
          <p:cNvSpPr>
            <a:spLocks noGrp="1"/>
          </p:cNvSpPr>
          <p:nvPr>
            <p:ph type="title"/>
          </p:nvPr>
        </p:nvSpPr>
        <p:spPr>
          <a:xfrm>
            <a:off x="362991" y="851585"/>
            <a:ext cx="10515600" cy="716084"/>
          </a:xfrm>
        </p:spPr>
        <p:txBody>
          <a:bodyPr/>
          <a:lstStyle/>
          <a:p>
            <a:r>
              <a:rPr lang="en-US" dirty="0"/>
              <a:t>VOLUNTEER FORMS</a:t>
            </a:r>
          </a:p>
        </p:txBody>
      </p:sp>
    </p:spTree>
    <p:extLst>
      <p:ext uri="{BB962C8B-B14F-4D97-AF65-F5344CB8AC3E}">
        <p14:creationId xmlns:p14="http://schemas.microsoft.com/office/powerpoint/2010/main" val="193888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102" y="972607"/>
            <a:ext cx="10515600" cy="868430"/>
          </a:xfrm>
        </p:spPr>
        <p:txBody>
          <a:bodyPr/>
          <a:lstStyle/>
          <a:p>
            <a:r>
              <a:rPr lang="en-US" dirty="0"/>
              <a:t>VOLUNTEER FORMS – Continued</a:t>
            </a:r>
          </a:p>
        </p:txBody>
      </p:sp>
      <p:sp>
        <p:nvSpPr>
          <p:cNvPr id="5" name="Text Placeholder 2"/>
          <p:cNvSpPr>
            <a:spLocks noGrp="1"/>
          </p:cNvSpPr>
          <p:nvPr>
            <p:ph type="body" idx="10"/>
          </p:nvPr>
        </p:nvSpPr>
        <p:spPr>
          <a:xfrm>
            <a:off x="566928" y="1948233"/>
            <a:ext cx="10863072" cy="3374966"/>
          </a:xfrm>
        </p:spPr>
        <p:txBody>
          <a:bodyPr/>
          <a:lstStyle/>
          <a:p>
            <a:pPr marL="342900" indent="-342900">
              <a:spcBef>
                <a:spcPts val="600"/>
              </a:spcBef>
              <a:buFont typeface="Arial" panose="020B0604020202020204" pitchFamily="34" charset="0"/>
              <a:buChar char="•"/>
            </a:pPr>
            <a:r>
              <a:rPr lang="en-US" sz="2000" dirty="0">
                <a:solidFill>
                  <a:schemeClr val="tx1">
                    <a:lumMod val="50000"/>
                  </a:schemeClr>
                </a:solidFill>
              </a:rPr>
              <a:t>If you are applying for 2020 admission, your volunteer hours must be completed between January 15, 2018 and January 6, 2020. </a:t>
            </a:r>
          </a:p>
          <a:p>
            <a:pPr marL="342900" indent="-342900">
              <a:spcBef>
                <a:spcPts val="600"/>
              </a:spcBef>
              <a:buFont typeface="Arial" panose="020B0604020202020204" pitchFamily="34" charset="0"/>
              <a:buChar char="•"/>
            </a:pPr>
            <a:r>
              <a:rPr lang="en-US" sz="2000" dirty="0">
                <a:solidFill>
                  <a:schemeClr val="tx1">
                    <a:lumMod val="50000"/>
                  </a:schemeClr>
                </a:solidFill>
              </a:rPr>
              <a:t>The Total Number of Hours MUST BE COMPLETELY FILLED IN.  This line CANNOT BE LEFT BLANK.</a:t>
            </a:r>
          </a:p>
          <a:p>
            <a:pPr algn="ctr">
              <a:spcBef>
                <a:spcPts val="600"/>
              </a:spcBef>
            </a:pPr>
            <a:r>
              <a:rPr lang="en-US" sz="2000" b="1" dirty="0">
                <a:solidFill>
                  <a:srgbClr val="FF0000"/>
                </a:solidFill>
              </a:rPr>
              <a:t>**No part of the volunteer form can be left blank or it will be considered incomplete.**</a:t>
            </a:r>
          </a:p>
          <a:p>
            <a:pPr marL="342900" indent="-342900">
              <a:spcBef>
                <a:spcPts val="600"/>
              </a:spcBef>
              <a:buFont typeface="Arial" panose="020B0604020202020204" pitchFamily="34" charset="0"/>
              <a:buChar char="•"/>
            </a:pPr>
            <a:r>
              <a:rPr lang="en-US" sz="2000" dirty="0">
                <a:solidFill>
                  <a:schemeClr val="tx1">
                    <a:lumMod val="50000"/>
                  </a:schemeClr>
                </a:solidFill>
              </a:rPr>
              <a:t>Supplemental paperwork attached to your volunteer form DOES NOT REPLACE the volunteer form.</a:t>
            </a:r>
          </a:p>
          <a:p>
            <a:pPr marL="342900" indent="-342900">
              <a:spcBef>
                <a:spcPts val="600"/>
              </a:spcBef>
              <a:buFont typeface="Arial" panose="020B0604020202020204" pitchFamily="34" charset="0"/>
              <a:buChar char="•"/>
            </a:pPr>
            <a:r>
              <a:rPr lang="en-US" sz="2000" b="1" dirty="0">
                <a:solidFill>
                  <a:schemeClr val="tx1">
                    <a:lumMod val="50000"/>
                  </a:schemeClr>
                </a:solidFill>
              </a:rPr>
              <a:t>70 hours </a:t>
            </a:r>
            <a:r>
              <a:rPr lang="en-US" sz="2000" dirty="0">
                <a:solidFill>
                  <a:schemeClr val="tx1">
                    <a:lumMod val="50000"/>
                  </a:schemeClr>
                </a:solidFill>
              </a:rPr>
              <a:t>must be completed.  </a:t>
            </a:r>
          </a:p>
          <a:p>
            <a:pPr marL="91440" indent="-285750">
              <a:spcBef>
                <a:spcPts val="600"/>
              </a:spcBef>
              <a:buFont typeface="Arial" panose="020B0604020202020204" pitchFamily="34" charset="0"/>
              <a:buChar char="•"/>
            </a:pPr>
            <a:r>
              <a:rPr lang="en-US" sz="2000" dirty="0">
                <a:solidFill>
                  <a:schemeClr val="tx1">
                    <a:lumMod val="50000"/>
                  </a:schemeClr>
                </a:solidFill>
              </a:rPr>
              <a:t>You may volunteer in </a:t>
            </a:r>
            <a:r>
              <a:rPr lang="en-US" sz="2000" u="sng" dirty="0">
                <a:solidFill>
                  <a:schemeClr val="tx1">
                    <a:lumMod val="50000"/>
                  </a:schemeClr>
                </a:solidFill>
              </a:rPr>
              <a:t>no more</a:t>
            </a:r>
            <a:r>
              <a:rPr lang="en-US" sz="2000" dirty="0">
                <a:solidFill>
                  <a:schemeClr val="tx1">
                    <a:lumMod val="50000"/>
                  </a:schemeClr>
                </a:solidFill>
              </a:rPr>
              <a:t> than </a:t>
            </a:r>
            <a:r>
              <a:rPr lang="en-US" sz="2000" b="1" dirty="0">
                <a:solidFill>
                  <a:schemeClr val="tx1">
                    <a:lumMod val="50000"/>
                  </a:schemeClr>
                </a:solidFill>
              </a:rPr>
              <a:t>2 sites </a:t>
            </a:r>
            <a:r>
              <a:rPr lang="en-US" sz="2000" dirty="0">
                <a:solidFill>
                  <a:schemeClr val="tx1">
                    <a:lumMod val="50000"/>
                  </a:schemeClr>
                </a:solidFill>
              </a:rPr>
              <a:t>to meet the 70 hour requirement.</a:t>
            </a:r>
          </a:p>
          <a:p>
            <a:pPr marL="342900" indent="-342900">
              <a:spcBef>
                <a:spcPts val="600"/>
              </a:spcBef>
              <a:buFont typeface="Arial" panose="020B0604020202020204" pitchFamily="34" charset="0"/>
              <a:buChar char="•"/>
            </a:pPr>
            <a:r>
              <a:rPr lang="en-US" sz="2000" dirty="0">
                <a:solidFill>
                  <a:schemeClr val="tx1">
                    <a:lumMod val="50000"/>
                  </a:schemeClr>
                </a:solidFill>
              </a:rPr>
              <a:t>If you volunteer in </a:t>
            </a:r>
            <a:r>
              <a:rPr lang="en-US" sz="2000" i="1" dirty="0">
                <a:solidFill>
                  <a:schemeClr val="tx1">
                    <a:lumMod val="50000"/>
                  </a:schemeClr>
                </a:solidFill>
              </a:rPr>
              <a:t>more</a:t>
            </a:r>
            <a:r>
              <a:rPr lang="en-US" sz="2000" dirty="0">
                <a:solidFill>
                  <a:schemeClr val="tx1">
                    <a:lumMod val="50000"/>
                  </a:schemeClr>
                </a:solidFill>
              </a:rPr>
              <a:t> than 2 sites for a total of 70 hours – the hours for the additional site(-s) WILL NOT be accepted.</a:t>
            </a:r>
          </a:p>
        </p:txBody>
      </p:sp>
    </p:spTree>
    <p:extLst>
      <p:ext uri="{BB962C8B-B14F-4D97-AF65-F5344CB8AC3E}">
        <p14:creationId xmlns:p14="http://schemas.microsoft.com/office/powerpoint/2010/main" val="232429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THE APPLICATION</a:t>
            </a:r>
          </a:p>
        </p:txBody>
      </p:sp>
    </p:spTree>
    <p:extLst>
      <p:ext uri="{BB962C8B-B14F-4D97-AF65-F5344CB8AC3E}">
        <p14:creationId xmlns:p14="http://schemas.microsoft.com/office/powerpoint/2010/main" val="306922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7" y="2189263"/>
            <a:ext cx="10806745" cy="4193608"/>
          </a:xfrm>
        </p:spPr>
        <p:txBody>
          <a:bodyPr/>
          <a:lstStyle/>
          <a:p>
            <a:pPr marL="285750" indent="-285750">
              <a:buFont typeface="Arial" panose="020B0604020202020204" pitchFamily="34" charset="0"/>
              <a:buChar char="•"/>
            </a:pPr>
            <a:r>
              <a:rPr lang="en-US" sz="2000" dirty="0">
                <a:solidFill>
                  <a:schemeClr val="tx1">
                    <a:lumMod val="50000"/>
                  </a:schemeClr>
                </a:solidFill>
              </a:rPr>
              <a:t>Use your @buffalo.edu email address in your application.</a:t>
            </a:r>
          </a:p>
          <a:p>
            <a:pPr marL="285750" indent="-285750">
              <a:buFont typeface="Arial" panose="020B0604020202020204" pitchFamily="34" charset="0"/>
              <a:buChar char="•"/>
            </a:pPr>
            <a:r>
              <a:rPr lang="en-US" sz="2000" dirty="0">
                <a:solidFill>
                  <a:schemeClr val="tx1">
                    <a:lumMod val="50000"/>
                  </a:schemeClr>
                </a:solidFill>
              </a:rPr>
              <a:t>Refer to this document for any questions you may have.  </a:t>
            </a:r>
          </a:p>
          <a:p>
            <a:pPr marL="285750" indent="-285750">
              <a:buFont typeface="Arial" panose="020B0604020202020204" pitchFamily="34" charset="0"/>
              <a:buChar char="•"/>
            </a:pPr>
            <a:r>
              <a:rPr lang="en-US" sz="2000" dirty="0">
                <a:solidFill>
                  <a:schemeClr val="tx1">
                    <a:lumMod val="50000"/>
                  </a:schemeClr>
                </a:solidFill>
              </a:rPr>
              <a:t>Be sure to review the information you input for accuracy.</a:t>
            </a:r>
          </a:p>
          <a:p>
            <a:pPr marL="285750" indent="-285750">
              <a:buFont typeface="Arial" panose="020B0604020202020204" pitchFamily="34" charset="0"/>
              <a:buChar char="•"/>
            </a:pPr>
            <a:r>
              <a:rPr lang="en-US" sz="2000" b="1" dirty="0">
                <a:solidFill>
                  <a:schemeClr val="tx1">
                    <a:lumMod val="50000"/>
                  </a:schemeClr>
                </a:solidFill>
              </a:rPr>
              <a:t>REMEMBER:  </a:t>
            </a:r>
            <a:r>
              <a:rPr lang="en-US" sz="2000" dirty="0">
                <a:solidFill>
                  <a:schemeClr val="tx1">
                    <a:lumMod val="50000"/>
                  </a:schemeClr>
                </a:solidFill>
              </a:rPr>
              <a:t>This is a PROFESSIONAL DOCUMENT for a PROFESSIONAL PROGRAM.  Capitalize appropriately.</a:t>
            </a:r>
          </a:p>
          <a:p>
            <a:pPr marL="285750" indent="-285750">
              <a:buFont typeface="Arial" panose="020B0604020202020204" pitchFamily="34" charset="0"/>
              <a:buChar char="•"/>
            </a:pPr>
            <a:r>
              <a:rPr lang="en-US" sz="2000" b="1" u="sng" dirty="0">
                <a:solidFill>
                  <a:srgbClr val="FF0000"/>
                </a:solidFill>
              </a:rPr>
              <a:t>Be sure to write down your assigned log in information</a:t>
            </a:r>
            <a:r>
              <a:rPr lang="en-US" sz="2000" dirty="0">
                <a:solidFill>
                  <a:schemeClr val="tx1">
                    <a:lumMod val="50000"/>
                  </a:schemeClr>
                </a:solidFill>
              </a:rPr>
              <a:t>.  This is a new application system that </a:t>
            </a:r>
            <a:r>
              <a:rPr lang="en-US" sz="2000" u="sng" dirty="0">
                <a:solidFill>
                  <a:schemeClr val="accent6"/>
                </a:solidFill>
              </a:rPr>
              <a:t>links directly to HUB</a:t>
            </a:r>
            <a:r>
              <a:rPr lang="en-US" sz="2000" dirty="0">
                <a:solidFill>
                  <a:schemeClr val="tx1">
                    <a:lumMod val="50000"/>
                  </a:schemeClr>
                </a:solidFill>
              </a:rPr>
              <a:t>. </a:t>
            </a:r>
            <a:r>
              <a:rPr lang="en-US" sz="2000" b="1" dirty="0">
                <a:solidFill>
                  <a:schemeClr val="tx1">
                    <a:lumMod val="50000"/>
                  </a:schemeClr>
                </a:solidFill>
              </a:rPr>
              <a:t>You will NOT be able to start multiple applications! </a:t>
            </a:r>
          </a:p>
          <a:p>
            <a:pPr marL="285750" indent="-285750">
              <a:buFont typeface="Arial" panose="020B0604020202020204" pitchFamily="34" charset="0"/>
              <a:buChar char="•"/>
            </a:pPr>
            <a:r>
              <a:rPr lang="en-US" sz="2000" dirty="0">
                <a:solidFill>
                  <a:schemeClr val="tx1">
                    <a:lumMod val="50000"/>
                  </a:schemeClr>
                </a:solidFill>
              </a:rPr>
              <a:t>Make sure your application is complete prior to submitting it.</a:t>
            </a:r>
          </a:p>
        </p:txBody>
      </p:sp>
      <p:sp>
        <p:nvSpPr>
          <p:cNvPr id="3" name="Title 2"/>
          <p:cNvSpPr>
            <a:spLocks noGrp="1"/>
          </p:cNvSpPr>
          <p:nvPr>
            <p:ph type="title"/>
          </p:nvPr>
        </p:nvSpPr>
        <p:spPr>
          <a:xfrm>
            <a:off x="566928" y="1092618"/>
            <a:ext cx="10515600" cy="868430"/>
          </a:xfrm>
        </p:spPr>
        <p:txBody>
          <a:bodyPr/>
          <a:lstStyle/>
          <a:p>
            <a:r>
              <a:rPr lang="en-US" dirty="0"/>
              <a:t>COMPLETING THE APPLICATION</a:t>
            </a:r>
          </a:p>
        </p:txBody>
      </p:sp>
    </p:spTree>
    <p:extLst>
      <p:ext uri="{BB962C8B-B14F-4D97-AF65-F5344CB8AC3E}">
        <p14:creationId xmlns:p14="http://schemas.microsoft.com/office/powerpoint/2010/main" val="4096815452"/>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19877</TotalTime>
  <Words>2700</Words>
  <Application>Microsoft Office PowerPoint</Application>
  <PresentationFormat>Widescreen</PresentationFormat>
  <Paragraphs>294</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Georgia</vt:lpstr>
      <vt:lpstr>LucidaGrande</vt:lpstr>
      <vt:lpstr>Wingdings</vt:lpstr>
      <vt:lpstr>UB Powerpoint Template</vt:lpstr>
      <vt:lpstr>GRADUATE SCHOOL APPLICATION MANAGER</vt:lpstr>
      <vt:lpstr>Important contact information</vt:lpstr>
      <vt:lpstr>APPLICANT TIPS:</vt:lpstr>
      <vt:lpstr>WHEN CAN I APPLY?</vt:lpstr>
      <vt:lpstr>TECHNICAL STANDARDS </vt:lpstr>
      <vt:lpstr>VOLUNTEER FORMS</vt:lpstr>
      <vt:lpstr>VOLUNTEER FORMS – Continued</vt:lpstr>
      <vt:lpstr>THE APPLICATION</vt:lpstr>
      <vt:lpstr>COMPLETING THE APPLICATION</vt:lpstr>
      <vt:lpstr>ACCESSING THE APPLICATION</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INFORMATION</vt:lpstr>
      <vt:lpstr>INTERNATIONAL  APPLICANTS</vt:lpstr>
      <vt:lpstr>ADDITIONAL BACKGROUND INFORMATION</vt:lpstr>
      <vt:lpstr>ACADEMIC BACKGROUND</vt:lpstr>
      <vt:lpstr>ACADEMIC BACKGROUND</vt:lpstr>
      <vt:lpstr>SCHOOL OF PUBLIC HEALTH QUESTIONS</vt:lpstr>
      <vt:lpstr>PERSONAL STATEMENT </vt:lpstr>
      <vt:lpstr>SCHOOL OF PUBLIC HEALTH QUESTIONS</vt:lpstr>
      <vt:lpstr>SCHOOL OF PUBLIC HEALTH QUESTIONS</vt:lpstr>
      <vt:lpstr>EMPLOYMENT HISTORY</vt:lpstr>
      <vt:lpstr>ACTIVITIES AND DISTINCTIONS</vt:lpstr>
      <vt:lpstr>RECOMMENDATIONS</vt:lpstr>
      <vt:lpstr>SIGNATURE</vt:lpstr>
      <vt:lpstr>REVIEW &amp; SUBMIT</vt:lpstr>
      <vt:lpstr>SUBMITTING your application</vt:lpstr>
      <vt:lpstr>REVIEW</vt:lpstr>
      <vt:lpstr>ADDITIONAL INFORMATION TO KNOW</vt:lpstr>
      <vt:lpstr>WHAT HAPPENS AFTER YOU SUBMIT YOUR APPLICATION</vt:lpstr>
      <vt:lpstr>INFORMATION ON PREREQUISITES</vt:lpstr>
      <vt:lpstr>TRANSFER COURSES:  ARTICULATING GRADES</vt:lpstr>
      <vt:lpstr>RETAKING COURSES</vt:lpstr>
      <vt:lpstr>PowerPoint Presentation</vt:lpstr>
      <vt:lpstr>Reminder:</vt:lpstr>
      <vt:lpstr>OFFICIAL TRANSCRIPTS FOR COURSES NOT TAKEN AT UB </vt:lpstr>
      <vt:lpstr>DECISION LETTERS</vt:lpstr>
      <vt:lpstr>IF I DON’T GET ACCEPTED, WHAT DO I DO?</vt:lpstr>
      <vt:lpstr>Important 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Frye, Douglas</cp:lastModifiedBy>
  <cp:revision>303</cp:revision>
  <cp:lastPrinted>2019-11-19T15:42:38Z</cp:lastPrinted>
  <dcterms:created xsi:type="dcterms:W3CDTF">2016-06-28T14:05:07Z</dcterms:created>
  <dcterms:modified xsi:type="dcterms:W3CDTF">2019-11-19T16:13:26Z</dcterms:modified>
  <cp:category/>
</cp:coreProperties>
</file>