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1" r:id="rId3"/>
    <p:sldId id="257" r:id="rId4"/>
    <p:sldId id="262" r:id="rId5"/>
    <p:sldId id="274" r:id="rId6"/>
    <p:sldId id="271" r:id="rId7"/>
    <p:sldId id="277" r:id="rId8"/>
    <p:sldId id="264" r:id="rId9"/>
    <p:sldId id="273" r:id="rId10"/>
    <p:sldId id="278" r:id="rId11"/>
    <p:sldId id="265" r:id="rId12"/>
    <p:sldId id="275" r:id="rId13"/>
    <p:sldId id="276" r:id="rId14"/>
    <p:sldId id="283" r:id="rId15"/>
    <p:sldId id="284" r:id="rId16"/>
    <p:sldId id="285" r:id="rId17"/>
    <p:sldId id="286" r:id="rId18"/>
    <p:sldId id="287" r:id="rId19"/>
    <p:sldId id="288" r:id="rId20"/>
    <p:sldId id="280" r:id="rId21"/>
    <p:sldId id="282" r:id="rId22"/>
    <p:sldId id="289" r:id="rId23"/>
    <p:sldId id="269" r:id="rId24"/>
    <p:sldId id="290"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B"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46" autoAdjust="0"/>
  </p:normalViewPr>
  <p:slideViewPr>
    <p:cSldViewPr>
      <p:cViewPr varScale="1">
        <p:scale>
          <a:sx n="64" d="100"/>
          <a:sy n="64" d="100"/>
        </p:scale>
        <p:origin x="78"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BBA08-888E-41D8-8ED8-397C4169B44A}"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BBA08-888E-41D8-8ED8-397C4169B44A}"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BBA08-888E-41D8-8ED8-397C4169B44A}"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BBA08-888E-41D8-8ED8-397C4169B44A}"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BBA08-888E-41D8-8ED8-397C4169B44A}"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BBA08-888E-41D8-8ED8-397C4169B44A}"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BBA08-888E-41D8-8ED8-397C4169B44A}" type="datetimeFigureOut">
              <a:rPr lang="en-US" smtClean="0"/>
              <a:pPr/>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BBA08-888E-41D8-8ED8-397C4169B44A}" type="datetimeFigureOut">
              <a:rPr lang="en-US" smtClean="0"/>
              <a:pPr/>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BBA08-888E-41D8-8ED8-397C4169B44A}" type="datetimeFigureOut">
              <a:rPr lang="en-US" smtClean="0"/>
              <a:pPr/>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BBA08-888E-41D8-8ED8-397C4169B44A}"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BBA08-888E-41D8-8ED8-397C4169B44A}"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307EC-F699-4C1A-9B8A-71985BC406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BBA08-888E-41D8-8ED8-397C4169B44A}" type="datetimeFigureOut">
              <a:rPr lang="en-US" smtClean="0"/>
              <a:pPr/>
              <a:t>6/1/2018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307EC-F699-4C1A-9B8A-71985BC406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hp.buffalo.edu/cat/kt4tt.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ppmarketingcompanie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hhp.buffalo.edu/cat/kt4tt.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3.goeshow.com/atia/orlando/2018/handouts.cfm" TargetMode="External"/><Relationship Id="rId2" Type="http://schemas.openxmlformats.org/officeDocument/2006/relationships/hyperlink" Target="https://www.atia.org/conference/education-program/ce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nounproject.com/term/question/138842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thenounproject.com/term/mobile-testing/1282311"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henounproject.com/term/user-research/1401998" TargetMode="External"/><Relationship Id="rId1" Type="http://schemas.openxmlformats.org/officeDocument/2006/relationships/slideLayout" Target="../slideLayouts/slideLayout2.xml"/><Relationship Id="rId6" Type="http://schemas.openxmlformats.org/officeDocument/2006/relationships/hyperlink" Target="https://thenounproject.com/term/user/1265672" TargetMode="External"/><Relationship Id="rId5" Type="http://schemas.openxmlformats.org/officeDocument/2006/relationships/image" Target="../media/image4.png"/><Relationship Id="rId4" Type="http://schemas.openxmlformats.org/officeDocument/2006/relationships/hyperlink" Target="https://thenounproject.com/term/science/807836"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600200"/>
            <a:ext cx="8229600" cy="1143000"/>
          </a:xfrm>
        </p:spPr>
        <p:txBody>
          <a:bodyPr>
            <a:normAutofit/>
          </a:bodyPr>
          <a:lstStyle/>
          <a:p>
            <a:r>
              <a:rPr lang="en-US" sz="5400" dirty="0" smtClean="0">
                <a:solidFill>
                  <a:srgbClr val="1F497D"/>
                </a:solidFill>
                <a:latin typeface="Tw Cen MT Condensed" panose="020B0606020104020203" pitchFamily="34" charset="0"/>
              </a:rPr>
              <a:t>HOW TO MARKET AN APP:</a:t>
            </a:r>
            <a:endParaRPr lang="en-US" sz="5400" dirty="0">
              <a:solidFill>
                <a:srgbClr val="1F497D"/>
              </a:solidFill>
              <a:latin typeface="Tw Cen MT Condensed" panose="020B0606020104020203" pitchFamily="34" charset="0"/>
            </a:endParaRPr>
          </a:p>
        </p:txBody>
      </p:sp>
      <p:sp>
        <p:nvSpPr>
          <p:cNvPr id="20" name="Title 1" title="What you need to know"/>
          <p:cNvSpPr txBox="1">
            <a:spLocks/>
          </p:cNvSpPr>
          <p:nvPr/>
        </p:nvSpPr>
        <p:spPr>
          <a:xfrm>
            <a:off x="381000" y="2438400"/>
            <a:ext cx="8305800" cy="773612"/>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600" dirty="0" smtClean="0">
                <a:solidFill>
                  <a:schemeClr val="tx2"/>
                </a:solidFill>
                <a:latin typeface="Tw Cen MT Condensed" pitchFamily="34" charset="0"/>
                <a:ea typeface="Verdana" pitchFamily="34" charset="0"/>
                <a:cs typeface="Verdana" pitchFamily="34" charset="0"/>
              </a:rPr>
              <a:t>WHAT YOU NEED TO KNOW</a:t>
            </a:r>
            <a:endParaRPr lang="en-US" sz="3600" dirty="0">
              <a:solidFill>
                <a:schemeClr val="tx2"/>
              </a:solidFill>
              <a:latin typeface="Tw Cen MT Condensed" pitchFamily="34" charset="0"/>
              <a:ea typeface="Verdana" pitchFamily="34" charset="0"/>
              <a:cs typeface="Verdana" pitchFamily="34" charset="0"/>
            </a:endParaRPr>
          </a:p>
        </p:txBody>
      </p:sp>
      <p:grpSp>
        <p:nvGrpSpPr>
          <p:cNvPr id="19" name="Group 18" title="alt=&quot;&quot;"/>
          <p:cNvGrpSpPr/>
          <p:nvPr/>
        </p:nvGrpSpPr>
        <p:grpSpPr>
          <a:xfrm>
            <a:off x="381000" y="2514600"/>
            <a:ext cx="83058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
        <p:nvSpPr>
          <p:cNvPr id="22" name="Rectangle 11"/>
          <p:cNvSpPr>
            <a:spLocks noChangeArrowheads="1"/>
          </p:cNvSpPr>
          <p:nvPr/>
        </p:nvSpPr>
        <p:spPr bwMode="auto">
          <a:xfrm>
            <a:off x="2514600" y="4038600"/>
            <a:ext cx="4191000" cy="914400"/>
          </a:xfrm>
          <a:prstGeom prst="rect">
            <a:avLst/>
          </a:prstGeom>
          <a:noFill/>
          <a:ln w="9525">
            <a:noFill/>
            <a:miter lim="800000"/>
            <a:headEnd/>
            <a:tailEnd/>
          </a:ln>
          <a:effectLst/>
        </p:spPr>
        <p:txBody>
          <a:bodyPr/>
          <a:lstStyle/>
          <a:p>
            <a:pPr marL="342900" indent="-342900" algn="ctr" eaLnBrk="1" hangingPunct="1"/>
            <a:r>
              <a:rPr lang="en-US" sz="2400" b="1" dirty="0" smtClean="0">
                <a:solidFill>
                  <a:schemeClr val="tx2"/>
                </a:solidFill>
                <a:latin typeface="Tw Cen MT Condensed" pitchFamily="34" charset="0"/>
              </a:rPr>
              <a:t>James A. Leahy</a:t>
            </a:r>
          </a:p>
          <a:p>
            <a:pPr marL="342900" indent="-342900" algn="ctr" eaLnBrk="1" hangingPunct="1"/>
            <a:r>
              <a:rPr lang="en-US" sz="1600" dirty="0" smtClean="0">
                <a:solidFill>
                  <a:schemeClr val="tx2"/>
                </a:solidFill>
                <a:latin typeface="Tw Cen MT" panose="020B0602020104020603" pitchFamily="34" charset="0"/>
              </a:rPr>
              <a:t>KT4TT Center, University at </a:t>
            </a:r>
            <a:r>
              <a:rPr lang="en-US" sz="1600" dirty="0">
                <a:solidFill>
                  <a:schemeClr val="tx2"/>
                </a:solidFill>
                <a:latin typeface="Tw Cen MT" panose="020B0602020104020603" pitchFamily="34" charset="0"/>
              </a:rPr>
              <a:t>Buffalo </a:t>
            </a:r>
          </a:p>
          <a:p>
            <a:pPr marL="342900" indent="-342900" algn="ctr"/>
            <a:r>
              <a:rPr lang="en-US" sz="1600" u="sng" dirty="0" smtClean="0">
                <a:solidFill>
                  <a:schemeClr val="tx2"/>
                </a:solidFill>
                <a:latin typeface="Tw Cen MT" panose="020B0602020104020603" pitchFamily="34" charset="0"/>
                <a:hlinkClick r:id="rId2" tooltip="KT4TT website"/>
              </a:rPr>
              <a:t>http://sphhp.buffalo.edu/cat/kt4tt.html</a:t>
            </a:r>
            <a:endParaRPr lang="en-US" sz="1600" u="sng" dirty="0" smtClean="0">
              <a:solidFill>
                <a:schemeClr val="tx2"/>
              </a:solidFill>
              <a:latin typeface="Tw Cen MT" panose="020B0602020104020603" pitchFamily="34" charset="0"/>
            </a:endParaRPr>
          </a:p>
          <a:p>
            <a:pPr marL="342900" indent="-342900" algn="ctr"/>
            <a:endParaRPr lang="en-US" sz="1400" u="sng" dirty="0">
              <a:solidFill>
                <a:schemeClr val="tx2"/>
              </a:solidFill>
              <a:latin typeface="Tw Cen MT Condensed" pitchFamily="34" charset="0"/>
            </a:endParaRPr>
          </a:p>
        </p:txBody>
      </p:sp>
      <p:sp>
        <p:nvSpPr>
          <p:cNvPr id="25" name="TextBox 24"/>
          <p:cNvSpPr txBox="1"/>
          <p:nvPr/>
        </p:nvSpPr>
        <p:spPr>
          <a:xfrm>
            <a:off x="2819400" y="5029200"/>
            <a:ext cx="3657600" cy="738664"/>
          </a:xfrm>
          <a:prstGeom prst="rect">
            <a:avLst/>
          </a:prstGeom>
          <a:noFill/>
        </p:spPr>
        <p:txBody>
          <a:bodyPr wrap="square" rtlCol="0">
            <a:spAutoFit/>
          </a:bodyPr>
          <a:lstStyle/>
          <a:p>
            <a:pPr algn="ctr"/>
            <a:r>
              <a:rPr lang="en-US" sz="1400" b="1" dirty="0" smtClean="0">
                <a:solidFill>
                  <a:schemeClr val="tx2"/>
                </a:solidFill>
                <a:latin typeface="Tw Cen MT" panose="020B0602020104020603" pitchFamily="34" charset="0"/>
              </a:rPr>
              <a:t>1:00 </a:t>
            </a:r>
            <a:r>
              <a:rPr lang="en-US" sz="1400" b="1" dirty="0">
                <a:solidFill>
                  <a:schemeClr val="tx2"/>
                </a:solidFill>
                <a:latin typeface="Tw Cen MT" panose="020B0602020104020603" pitchFamily="34" charset="0"/>
              </a:rPr>
              <a:t>– </a:t>
            </a:r>
            <a:r>
              <a:rPr lang="en-US" sz="1400" b="1" dirty="0" smtClean="0">
                <a:solidFill>
                  <a:schemeClr val="tx2"/>
                </a:solidFill>
                <a:latin typeface="Tw Cen MT" panose="020B0602020104020603" pitchFamily="34" charset="0"/>
              </a:rPr>
              <a:t>2:00 p.m</a:t>
            </a:r>
            <a:r>
              <a:rPr lang="en-US" sz="1400" b="1" dirty="0">
                <a:solidFill>
                  <a:schemeClr val="tx2"/>
                </a:solidFill>
                <a:latin typeface="Tw Cen MT" panose="020B0602020104020603" pitchFamily="34" charset="0"/>
              </a:rPr>
              <a:t>.</a:t>
            </a:r>
          </a:p>
          <a:p>
            <a:pPr algn="ctr"/>
            <a:r>
              <a:rPr lang="en-US" sz="1400" b="1" dirty="0" smtClean="0">
                <a:solidFill>
                  <a:schemeClr val="tx2"/>
                </a:solidFill>
                <a:latin typeface="Tw Cen MT" panose="020B0602020104020603" pitchFamily="34" charset="0"/>
              </a:rPr>
              <a:t>February 2, 2018</a:t>
            </a:r>
            <a:r>
              <a:rPr lang="en-US" sz="1400" dirty="0" smtClean="0">
                <a:solidFill>
                  <a:schemeClr val="tx2"/>
                </a:solidFill>
                <a:latin typeface="Tw Cen MT" panose="020B0602020104020603" pitchFamily="34" charset="0"/>
              </a:rPr>
              <a:t> </a:t>
            </a:r>
            <a:endParaRPr lang="en-US" sz="1400" dirty="0">
              <a:solidFill>
                <a:schemeClr val="tx2"/>
              </a:solidFill>
              <a:latin typeface="Tw Cen MT" panose="020B0602020104020603" pitchFamily="34" charset="0"/>
            </a:endParaRPr>
          </a:p>
          <a:p>
            <a:pPr algn="ctr"/>
            <a:r>
              <a:rPr lang="en-US" sz="1400" dirty="0" smtClean="0">
                <a:solidFill>
                  <a:schemeClr val="tx2"/>
                </a:solidFill>
                <a:latin typeface="Tw Cen MT" panose="020B0602020104020603" pitchFamily="34" charset="0"/>
              </a:rPr>
              <a:t>ATIA, Orlando Florida</a:t>
            </a:r>
            <a:endParaRPr lang="en-US" sz="1400" dirty="0">
              <a:solidFill>
                <a:schemeClr val="tx2"/>
              </a:solidFill>
              <a:latin typeface="Tw Cen MT" panose="020B0602020104020603" pitchFamily="34" charset="0"/>
            </a:endParaRPr>
          </a:p>
        </p:txBody>
      </p:sp>
      <p:sp>
        <p:nvSpPr>
          <p:cNvPr id="23" name="Rectangle 22" title="ALT=&quot;&quot;"/>
          <p:cNvSpPr/>
          <p:nvPr/>
        </p:nvSpPr>
        <p:spPr>
          <a:xfrm rot="16200000">
            <a:off x="-140208" y="25024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4" name="Rectangle 23" title="ALT=&quot;&quot;"/>
          <p:cNvSpPr/>
          <p:nvPr/>
        </p:nvSpPr>
        <p:spPr>
          <a:xfrm rot="16200000">
            <a:off x="8470392" y="25024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2050" name="Picture 2" descr="KT4TT, CAT, UB, NIDILRR" title="logos"/>
          <p:cNvPicPr>
            <a:picLocks noChangeAspect="1" noChangeArrowheads="1"/>
          </p:cNvPicPr>
          <p:nvPr/>
        </p:nvPicPr>
        <p:blipFill>
          <a:blip r:embed="rId3" cstate="print"/>
          <a:srcRect/>
          <a:stretch>
            <a:fillRect/>
          </a:stretch>
        </p:blipFill>
        <p:spPr bwMode="auto">
          <a:xfrm>
            <a:off x="762000" y="5867400"/>
            <a:ext cx="760095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MARKETING </a:t>
            </a:r>
            <a:r>
              <a:rPr lang="en-US" sz="3600" dirty="0" smtClean="0">
                <a:solidFill>
                  <a:srgbClr val="1F497D"/>
                </a:solidFill>
                <a:latin typeface="Tw Cen MT Condensed" pitchFamily="34" charset="0"/>
                <a:ea typeface="Verdana" pitchFamily="34" charset="0"/>
                <a:cs typeface="Verdana" pitchFamily="34" charset="0"/>
              </a:rPr>
              <a:t>STRATEGIES</a:t>
            </a:r>
            <a:endParaRPr lang="en-US" dirty="0"/>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2" name="Group 16" title="number 1"/>
          <p:cNvGrpSpPr/>
          <p:nvPr/>
        </p:nvGrpSpPr>
        <p:grpSpPr>
          <a:xfrm>
            <a:off x="609600" y="1600200"/>
            <a:ext cx="530352" cy="712056"/>
            <a:chOff x="609600" y="2133600"/>
            <a:chExt cx="530352" cy="712056"/>
          </a:xfrm>
        </p:grpSpPr>
        <p:sp>
          <p:nvSpPr>
            <p:cNvPr id="11" name="Rectangle 1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1</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8" name="TextBox 27"/>
          <p:cNvSpPr txBox="1"/>
          <p:nvPr/>
        </p:nvSpPr>
        <p:spPr>
          <a:xfrm>
            <a:off x="1143000" y="16764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Affiliate Marketing</a:t>
            </a:r>
            <a:endParaRPr lang="en-US" sz="2800" dirty="0">
              <a:solidFill>
                <a:schemeClr val="tx2"/>
              </a:solidFill>
              <a:latin typeface="Tw Cen MT" panose="020B0602020104020603" pitchFamily="34" charset="0"/>
            </a:endParaRPr>
          </a:p>
        </p:txBody>
      </p:sp>
      <p:grpSp>
        <p:nvGrpSpPr>
          <p:cNvPr id="3" name="Group 17" title="number 2"/>
          <p:cNvGrpSpPr/>
          <p:nvPr/>
        </p:nvGrpSpPr>
        <p:grpSpPr>
          <a:xfrm>
            <a:off x="609600" y="2514600"/>
            <a:ext cx="530352" cy="712056"/>
            <a:chOff x="609600" y="2133600"/>
            <a:chExt cx="530352" cy="712056"/>
          </a:xfrm>
        </p:grpSpPr>
        <p:sp>
          <p:nvSpPr>
            <p:cNvPr id="19" name="Rectangle 18"/>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0"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2</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9" name="TextBox 28"/>
          <p:cNvSpPr txBox="1"/>
          <p:nvPr/>
        </p:nvSpPr>
        <p:spPr>
          <a:xfrm>
            <a:off x="1143000" y="2617056"/>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App Store Optimization</a:t>
            </a:r>
            <a:endParaRPr lang="en-US" sz="2800" dirty="0">
              <a:solidFill>
                <a:schemeClr val="tx2"/>
              </a:solidFill>
              <a:latin typeface="Tw Cen MT" panose="020B0602020104020603" pitchFamily="34" charset="0"/>
            </a:endParaRPr>
          </a:p>
        </p:txBody>
      </p:sp>
      <p:grpSp>
        <p:nvGrpSpPr>
          <p:cNvPr id="5" name="Group 20" title="number 3"/>
          <p:cNvGrpSpPr/>
          <p:nvPr/>
        </p:nvGrpSpPr>
        <p:grpSpPr>
          <a:xfrm>
            <a:off x="609600" y="3429000"/>
            <a:ext cx="530352" cy="712056"/>
            <a:chOff x="609600" y="2133600"/>
            <a:chExt cx="530352" cy="712056"/>
          </a:xfrm>
        </p:grpSpPr>
        <p:sp>
          <p:nvSpPr>
            <p:cNvPr id="22" name="Rectangle 21"/>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3"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3</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30" name="TextBox 29"/>
          <p:cNvSpPr txBox="1"/>
          <p:nvPr/>
        </p:nvSpPr>
        <p:spPr>
          <a:xfrm>
            <a:off x="1143000" y="3505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Blogs and Multimedia</a:t>
            </a:r>
            <a:endParaRPr lang="en-US" sz="2800" dirty="0">
              <a:solidFill>
                <a:schemeClr val="tx2"/>
              </a:solidFill>
              <a:latin typeface="Tw Cen MT" panose="020B0602020104020603" pitchFamily="34" charset="0"/>
            </a:endParaRPr>
          </a:p>
        </p:txBody>
      </p:sp>
      <p:grpSp>
        <p:nvGrpSpPr>
          <p:cNvPr id="9" name="Group 23" title="number 4"/>
          <p:cNvGrpSpPr/>
          <p:nvPr/>
        </p:nvGrpSpPr>
        <p:grpSpPr>
          <a:xfrm>
            <a:off x="609600" y="4343400"/>
            <a:ext cx="530352" cy="712056"/>
            <a:chOff x="609600" y="2133600"/>
            <a:chExt cx="530352" cy="712056"/>
          </a:xfrm>
        </p:grpSpPr>
        <p:sp>
          <p:nvSpPr>
            <p:cNvPr id="25" name="Rectangle 24"/>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6"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4</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31" name="TextBox 30"/>
          <p:cNvSpPr txBox="1"/>
          <p:nvPr/>
        </p:nvSpPr>
        <p:spPr>
          <a:xfrm>
            <a:off x="1143000" y="44196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Internet Forums</a:t>
            </a:r>
            <a:endParaRPr lang="en-US" sz="2800" dirty="0">
              <a:solidFill>
                <a:schemeClr val="tx2"/>
              </a:solidFill>
              <a:latin typeface="Tw Cen MT" panose="020B0602020104020603" pitchFamily="34" charset="0"/>
            </a:endParaRPr>
          </a:p>
        </p:txBody>
      </p:sp>
      <p:grpSp>
        <p:nvGrpSpPr>
          <p:cNvPr id="10" name="Group 23" title="number 5"/>
          <p:cNvGrpSpPr/>
          <p:nvPr/>
        </p:nvGrpSpPr>
        <p:grpSpPr>
          <a:xfrm>
            <a:off x="609600" y="5257800"/>
            <a:ext cx="530352" cy="712056"/>
            <a:chOff x="609600" y="2133600"/>
            <a:chExt cx="530352" cy="712056"/>
          </a:xfrm>
        </p:grpSpPr>
        <p:sp>
          <p:nvSpPr>
            <p:cNvPr id="21" name="Rectangle 2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4"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5</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32" name="TextBox 31"/>
          <p:cNvSpPr txBox="1"/>
          <p:nvPr/>
        </p:nvSpPr>
        <p:spPr>
          <a:xfrm>
            <a:off x="1143000" y="5360256"/>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Loyalty Programs</a:t>
            </a:r>
            <a:endParaRPr lang="en-US" sz="2800" dirty="0">
              <a:solidFill>
                <a:schemeClr val="tx2"/>
              </a:solidFill>
              <a:latin typeface="Tw Cen MT" panose="020B0602020104020603" pitchFamily="34" charset="0"/>
            </a:endParaRPr>
          </a:p>
        </p:txBody>
      </p:sp>
      <p:pic>
        <p:nvPicPr>
          <p:cNvPr id="17412" name="Picture 4" descr="Image result for marketing images"/>
          <p:cNvPicPr>
            <a:picLocks noChangeAspect="1" noChangeArrowheads="1"/>
          </p:cNvPicPr>
          <p:nvPr/>
        </p:nvPicPr>
        <p:blipFill>
          <a:blip r:embed="rId2" cstate="print"/>
          <a:srcRect l="7446" r="9153"/>
          <a:stretch>
            <a:fillRect/>
          </a:stretch>
        </p:blipFill>
        <p:spPr bwMode="auto">
          <a:xfrm>
            <a:off x="4267200" y="1981200"/>
            <a:ext cx="4267200" cy="40957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MARKETING </a:t>
            </a:r>
            <a:r>
              <a:rPr lang="en-US" sz="3600" dirty="0" smtClean="0">
                <a:solidFill>
                  <a:srgbClr val="1F497D"/>
                </a:solidFill>
                <a:latin typeface="Tw Cen MT Condensed" pitchFamily="34" charset="0"/>
                <a:ea typeface="Verdana" pitchFamily="34" charset="0"/>
                <a:cs typeface="Verdana" pitchFamily="34" charset="0"/>
              </a:rPr>
              <a:t>STRATEGIES</a:t>
            </a:r>
            <a:endParaRPr lang="en-US" dirty="0"/>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2" name="Group 16" title="number 6"/>
          <p:cNvGrpSpPr/>
          <p:nvPr/>
        </p:nvGrpSpPr>
        <p:grpSpPr>
          <a:xfrm>
            <a:off x="609600" y="2514600"/>
            <a:ext cx="530352" cy="712056"/>
            <a:chOff x="609600" y="2133600"/>
            <a:chExt cx="530352" cy="712056"/>
          </a:xfrm>
        </p:grpSpPr>
        <p:sp>
          <p:nvSpPr>
            <p:cNvPr id="11" name="Rectangle 1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6</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8" name="TextBox 27"/>
          <p:cNvSpPr txBox="1"/>
          <p:nvPr/>
        </p:nvSpPr>
        <p:spPr>
          <a:xfrm>
            <a:off x="1143000" y="25908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Paid Advertising</a:t>
            </a:r>
            <a:endParaRPr lang="en-US" sz="2800" dirty="0">
              <a:solidFill>
                <a:schemeClr val="tx2"/>
              </a:solidFill>
              <a:latin typeface="Tw Cen MT" panose="020B0602020104020603" pitchFamily="34" charset="0"/>
            </a:endParaRPr>
          </a:p>
        </p:txBody>
      </p:sp>
      <p:grpSp>
        <p:nvGrpSpPr>
          <p:cNvPr id="3" name="Group 17" title="number 7"/>
          <p:cNvGrpSpPr/>
          <p:nvPr/>
        </p:nvGrpSpPr>
        <p:grpSpPr>
          <a:xfrm>
            <a:off x="609600" y="3429000"/>
            <a:ext cx="530352" cy="712056"/>
            <a:chOff x="609600" y="2133600"/>
            <a:chExt cx="530352" cy="712056"/>
          </a:xfrm>
        </p:grpSpPr>
        <p:sp>
          <p:nvSpPr>
            <p:cNvPr id="19" name="Rectangle 18"/>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0"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7</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7" name="TextBox 26"/>
          <p:cNvSpPr txBox="1"/>
          <p:nvPr/>
        </p:nvSpPr>
        <p:spPr>
          <a:xfrm>
            <a:off x="1143000" y="3505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Ratings and Reviews</a:t>
            </a:r>
            <a:endParaRPr lang="en-US" sz="2800" dirty="0">
              <a:solidFill>
                <a:schemeClr val="tx2"/>
              </a:solidFill>
              <a:latin typeface="Tw Cen MT" panose="020B0602020104020603" pitchFamily="34" charset="0"/>
            </a:endParaRPr>
          </a:p>
        </p:txBody>
      </p:sp>
      <p:grpSp>
        <p:nvGrpSpPr>
          <p:cNvPr id="5" name="Group 20" title="number 8"/>
          <p:cNvGrpSpPr/>
          <p:nvPr/>
        </p:nvGrpSpPr>
        <p:grpSpPr>
          <a:xfrm>
            <a:off x="609600" y="4343400"/>
            <a:ext cx="530352" cy="712056"/>
            <a:chOff x="609600" y="2133600"/>
            <a:chExt cx="530352" cy="712056"/>
          </a:xfrm>
        </p:grpSpPr>
        <p:sp>
          <p:nvSpPr>
            <p:cNvPr id="22" name="Rectangle 21"/>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3"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8</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4" name="TextBox 23"/>
          <p:cNvSpPr txBox="1"/>
          <p:nvPr/>
        </p:nvSpPr>
        <p:spPr>
          <a:xfrm>
            <a:off x="1143000" y="44196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Social Media</a:t>
            </a:r>
            <a:endParaRPr lang="en-US" sz="2800" dirty="0">
              <a:solidFill>
                <a:schemeClr val="tx2"/>
              </a:solidFill>
              <a:latin typeface="Tw Cen MT" panose="020B0602020104020603" pitchFamily="34" charset="0"/>
            </a:endParaRPr>
          </a:p>
        </p:txBody>
      </p:sp>
      <p:grpSp>
        <p:nvGrpSpPr>
          <p:cNvPr id="9" name="Group 23" title="number 9"/>
          <p:cNvGrpSpPr/>
          <p:nvPr/>
        </p:nvGrpSpPr>
        <p:grpSpPr>
          <a:xfrm>
            <a:off x="609600" y="5257800"/>
            <a:ext cx="530352" cy="712056"/>
            <a:chOff x="609600" y="2133600"/>
            <a:chExt cx="530352" cy="712056"/>
          </a:xfrm>
        </p:grpSpPr>
        <p:sp>
          <p:nvSpPr>
            <p:cNvPr id="25" name="Rectangle 24"/>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6"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9</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1" name="TextBox 20"/>
          <p:cNvSpPr txBox="1"/>
          <p:nvPr/>
        </p:nvSpPr>
        <p:spPr>
          <a:xfrm>
            <a:off x="1143000" y="53340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Public Relations (Press)</a:t>
            </a:r>
            <a:endParaRPr lang="en-US" sz="2800" dirty="0">
              <a:solidFill>
                <a:schemeClr val="tx2"/>
              </a:solidFill>
              <a:latin typeface="Tw Cen MT" panose="020B0602020104020603" pitchFamily="34" charset="0"/>
            </a:endParaRPr>
          </a:p>
        </p:txBody>
      </p:sp>
      <p:pic>
        <p:nvPicPr>
          <p:cNvPr id="29" name="Picture 4" descr="Image result for marketing images"/>
          <p:cNvPicPr>
            <a:picLocks noChangeAspect="1" noChangeArrowheads="1"/>
          </p:cNvPicPr>
          <p:nvPr/>
        </p:nvPicPr>
        <p:blipFill>
          <a:blip r:embed="rId2" cstate="print"/>
          <a:srcRect l="7446" r="9153"/>
          <a:stretch>
            <a:fillRect/>
          </a:stretch>
        </p:blipFill>
        <p:spPr bwMode="auto">
          <a:xfrm>
            <a:off x="4419600" y="1981200"/>
            <a:ext cx="4267200" cy="40957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1143000"/>
          </a:xfrm>
        </p:spPr>
        <p:txBody>
          <a:bodyPr>
            <a:normAutofit/>
          </a:bodyPr>
          <a:lstStyle/>
          <a:p>
            <a:pPr lvl="0">
              <a:spcBef>
                <a:spcPts val="0"/>
              </a:spcBef>
            </a:pPr>
            <a:r>
              <a:rPr lang="en-US" sz="5400" dirty="0">
                <a:solidFill>
                  <a:srgbClr val="1F497D"/>
                </a:solidFill>
                <a:latin typeface="Tw Cen MT Condensed" pitchFamily="34" charset="0"/>
                <a:ea typeface="Verdana" pitchFamily="34" charset="0"/>
                <a:cs typeface="Verdana" pitchFamily="34" charset="0"/>
              </a:rPr>
              <a:t>FIVE KEY </a:t>
            </a:r>
            <a:r>
              <a:rPr lang="en-US" sz="5400" dirty="0" smtClean="0">
                <a:solidFill>
                  <a:srgbClr val="1F497D"/>
                </a:solidFill>
                <a:latin typeface="Tw Cen MT Condensed" pitchFamily="34" charset="0"/>
                <a:ea typeface="Verdana" pitchFamily="34" charset="0"/>
                <a:cs typeface="Verdana" pitchFamily="34" charset="0"/>
              </a:rPr>
              <a:t>FACTORS</a:t>
            </a:r>
            <a:endParaRPr lang="en-US" dirty="0"/>
          </a:p>
        </p:txBody>
      </p:sp>
      <p:sp>
        <p:nvSpPr>
          <p:cNvPr id="20" name="Title 1"/>
          <p:cNvSpPr txBox="1">
            <a:spLocks/>
          </p:cNvSpPr>
          <p:nvPr/>
        </p:nvSpPr>
        <p:spPr>
          <a:xfrm>
            <a:off x="381000" y="3200400"/>
            <a:ext cx="8305800" cy="773612"/>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600" dirty="0" smtClean="0">
                <a:solidFill>
                  <a:schemeClr val="tx2"/>
                </a:solidFill>
                <a:latin typeface="Tw Cen MT Condensed" pitchFamily="34" charset="0"/>
                <a:ea typeface="Verdana" pitchFamily="34" charset="0"/>
                <a:cs typeface="Verdana" pitchFamily="34" charset="0"/>
              </a:rPr>
              <a:t>IN DEVELOPING A BUDGET</a:t>
            </a:r>
            <a:endParaRPr lang="en-US" sz="3600" dirty="0">
              <a:solidFill>
                <a:schemeClr val="tx2"/>
              </a:solidFill>
              <a:latin typeface="Tw Cen MT Condensed" pitchFamily="34" charset="0"/>
              <a:ea typeface="Verdana" pitchFamily="34" charset="0"/>
              <a:cs typeface="Verdana" pitchFamily="34" charset="0"/>
            </a:endParaRPr>
          </a:p>
        </p:txBody>
      </p:sp>
      <p:grpSp>
        <p:nvGrpSpPr>
          <p:cNvPr id="3" name="Group 18" title="alt=&quot;&quot;"/>
          <p:cNvGrpSpPr/>
          <p:nvPr/>
        </p:nvGrpSpPr>
        <p:grpSpPr>
          <a:xfrm>
            <a:off x="381000" y="3276600"/>
            <a:ext cx="83058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smtClean="0">
                <a:solidFill>
                  <a:srgbClr val="1F497D"/>
                </a:solidFill>
                <a:latin typeface="Tw Cen MT Condensed" pitchFamily="34" charset="0"/>
                <a:ea typeface="Verdana" pitchFamily="34" charset="0"/>
                <a:cs typeface="Verdana" pitchFamily="34" charset="0"/>
              </a:rPr>
              <a:t>BUDGETING</a:t>
            </a:r>
            <a:endParaRPr lang="en-US" dirty="0"/>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30" name="Group 16" title="number 1"/>
          <p:cNvGrpSpPr/>
          <p:nvPr/>
        </p:nvGrpSpPr>
        <p:grpSpPr>
          <a:xfrm>
            <a:off x="457200" y="1905000"/>
            <a:ext cx="530352" cy="712056"/>
            <a:chOff x="609600" y="2133600"/>
            <a:chExt cx="530352" cy="712056"/>
          </a:xfrm>
        </p:grpSpPr>
        <p:sp>
          <p:nvSpPr>
            <p:cNvPr id="31" name="Rectangle 3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1</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71" name="Title 1"/>
          <p:cNvSpPr txBox="1">
            <a:spLocks/>
          </p:cNvSpPr>
          <p:nvPr/>
        </p:nvSpPr>
        <p:spPr>
          <a:xfrm>
            <a:off x="838200" y="1921132"/>
            <a:ext cx="72390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Development Priorities: Quality, Cost, Speed</a:t>
            </a:r>
            <a:endParaRPr lang="en-US" sz="2800" dirty="0">
              <a:solidFill>
                <a:schemeClr val="tx2"/>
              </a:solidFill>
              <a:latin typeface="Tw Cen MT" panose="020B0602020104020603" pitchFamily="34" charset="0"/>
              <a:ea typeface="Verdana" pitchFamily="34" charset="0"/>
              <a:cs typeface="Verdana" pitchFamily="34" charset="0"/>
            </a:endParaRPr>
          </a:p>
        </p:txBody>
      </p:sp>
      <p:grpSp>
        <p:nvGrpSpPr>
          <p:cNvPr id="74" name="Group 16" title="number 2"/>
          <p:cNvGrpSpPr/>
          <p:nvPr/>
        </p:nvGrpSpPr>
        <p:grpSpPr>
          <a:xfrm>
            <a:off x="457200" y="2895600"/>
            <a:ext cx="530352" cy="712056"/>
            <a:chOff x="609600" y="2133600"/>
            <a:chExt cx="530352" cy="712056"/>
          </a:xfrm>
        </p:grpSpPr>
        <p:sp>
          <p:nvSpPr>
            <p:cNvPr id="76" name="Rectangle 75"/>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7"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2</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75" name="Title 1"/>
          <p:cNvSpPr txBox="1">
            <a:spLocks/>
          </p:cNvSpPr>
          <p:nvPr/>
        </p:nvSpPr>
        <p:spPr>
          <a:xfrm>
            <a:off x="838200" y="2911732"/>
            <a:ext cx="57150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In-House vs. Offshore Development</a:t>
            </a:r>
            <a:endParaRPr lang="en-US" sz="2800" dirty="0">
              <a:solidFill>
                <a:schemeClr val="tx2"/>
              </a:solidFill>
              <a:latin typeface="Tw Cen MT" panose="020B0602020104020603" pitchFamily="34" charset="0"/>
              <a:ea typeface="Verdana" pitchFamily="34" charset="0"/>
              <a:cs typeface="Verdana" pitchFamily="34" charset="0"/>
            </a:endParaRPr>
          </a:p>
        </p:txBody>
      </p:sp>
      <p:grpSp>
        <p:nvGrpSpPr>
          <p:cNvPr id="79" name="Group 16" title="number 3"/>
          <p:cNvGrpSpPr/>
          <p:nvPr/>
        </p:nvGrpSpPr>
        <p:grpSpPr>
          <a:xfrm>
            <a:off x="457200" y="3889233"/>
            <a:ext cx="530352" cy="712056"/>
            <a:chOff x="609600" y="2133600"/>
            <a:chExt cx="530352" cy="712056"/>
          </a:xfrm>
        </p:grpSpPr>
        <p:sp>
          <p:nvSpPr>
            <p:cNvPr id="81" name="Rectangle 8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3</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80" name="Title 1"/>
          <p:cNvSpPr txBox="1">
            <a:spLocks/>
          </p:cNvSpPr>
          <p:nvPr/>
        </p:nvSpPr>
        <p:spPr>
          <a:xfrm>
            <a:off x="838200" y="3905365"/>
            <a:ext cx="66294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Waterfall vs. Agile Development Process</a:t>
            </a:r>
            <a:endParaRPr lang="en-US" sz="2800" dirty="0">
              <a:solidFill>
                <a:schemeClr val="tx2"/>
              </a:solidFill>
              <a:latin typeface="Tw Cen MT" panose="020B0602020104020603" pitchFamily="34" charset="0"/>
              <a:ea typeface="Verdana" pitchFamily="34" charset="0"/>
              <a:cs typeface="Verdana" pitchFamily="34" charset="0"/>
            </a:endParaRPr>
          </a:p>
        </p:txBody>
      </p:sp>
      <p:grpSp>
        <p:nvGrpSpPr>
          <p:cNvPr id="84" name="Group 16" title="number 4"/>
          <p:cNvGrpSpPr/>
          <p:nvPr/>
        </p:nvGrpSpPr>
        <p:grpSpPr>
          <a:xfrm>
            <a:off x="457200" y="4879833"/>
            <a:ext cx="530352" cy="712056"/>
            <a:chOff x="609600" y="2133600"/>
            <a:chExt cx="530352" cy="712056"/>
          </a:xfrm>
        </p:grpSpPr>
        <p:sp>
          <p:nvSpPr>
            <p:cNvPr id="86" name="Rectangle 85"/>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7"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4</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85" name="Title 1"/>
          <p:cNvSpPr txBox="1">
            <a:spLocks/>
          </p:cNvSpPr>
          <p:nvPr/>
        </p:nvSpPr>
        <p:spPr>
          <a:xfrm>
            <a:off x="838200" y="4895965"/>
            <a:ext cx="63246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Fixed-Fee vs. Time-and-Materials Cost</a:t>
            </a:r>
            <a:endParaRPr lang="en-US" sz="2800" dirty="0">
              <a:solidFill>
                <a:schemeClr val="tx2"/>
              </a:solidFill>
              <a:latin typeface="Tw Cen MT" panose="020B0602020104020603" pitchFamily="34" charset="0"/>
              <a:ea typeface="Verdana" pitchFamily="34" charset="0"/>
              <a:cs typeface="Verdana" pitchFamily="34" charset="0"/>
            </a:endParaRPr>
          </a:p>
        </p:txBody>
      </p:sp>
      <p:grpSp>
        <p:nvGrpSpPr>
          <p:cNvPr id="89" name="Group 16" title="number 5"/>
          <p:cNvGrpSpPr/>
          <p:nvPr/>
        </p:nvGrpSpPr>
        <p:grpSpPr>
          <a:xfrm>
            <a:off x="457200" y="5841144"/>
            <a:ext cx="530352" cy="712056"/>
            <a:chOff x="609600" y="2133600"/>
            <a:chExt cx="530352" cy="712056"/>
          </a:xfrm>
        </p:grpSpPr>
        <p:sp>
          <p:nvSpPr>
            <p:cNvPr id="91" name="Rectangle 9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9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5</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90" name="Title 1"/>
          <p:cNvSpPr txBox="1">
            <a:spLocks/>
          </p:cNvSpPr>
          <p:nvPr/>
        </p:nvSpPr>
        <p:spPr>
          <a:xfrm>
            <a:off x="838200" y="5857277"/>
            <a:ext cx="35052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Estimate Creation</a:t>
            </a:r>
            <a:endParaRPr lang="en-US" sz="2800" dirty="0">
              <a:solidFill>
                <a:schemeClr val="tx2"/>
              </a:solidFill>
              <a:latin typeface="Tw Cen MT" panose="020B0602020104020603"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1143000"/>
          </a:xfrm>
        </p:spPr>
        <p:txBody>
          <a:bodyPr>
            <a:normAutofit/>
          </a:bodyPr>
          <a:lstStyle/>
          <a:p>
            <a:pPr lvl="0">
              <a:spcBef>
                <a:spcPts val="0"/>
              </a:spcBef>
            </a:pPr>
            <a:r>
              <a:rPr lang="en-US" sz="5400" dirty="0">
                <a:solidFill>
                  <a:srgbClr val="1F497D"/>
                </a:solidFill>
                <a:latin typeface="Tw Cen MT Condensed" pitchFamily="34" charset="0"/>
                <a:ea typeface="Verdana" pitchFamily="34" charset="0"/>
                <a:cs typeface="Verdana" pitchFamily="34" charset="0"/>
              </a:rPr>
              <a:t>PRICE </a:t>
            </a:r>
            <a:r>
              <a:rPr lang="en-US" sz="5400" dirty="0" smtClean="0">
                <a:solidFill>
                  <a:srgbClr val="1F497D"/>
                </a:solidFill>
                <a:latin typeface="Tw Cen MT Condensed" pitchFamily="34" charset="0"/>
                <a:ea typeface="Verdana" pitchFamily="34" charset="0"/>
                <a:cs typeface="Verdana" pitchFamily="34" charset="0"/>
              </a:rPr>
              <a:t>STRATEGY</a:t>
            </a:r>
            <a:endParaRPr lang="en-US" dirty="0"/>
          </a:p>
        </p:txBody>
      </p:sp>
      <p:sp>
        <p:nvSpPr>
          <p:cNvPr id="20" name="Title 1"/>
          <p:cNvSpPr txBox="1">
            <a:spLocks/>
          </p:cNvSpPr>
          <p:nvPr/>
        </p:nvSpPr>
        <p:spPr>
          <a:xfrm>
            <a:off x="381000" y="3200400"/>
            <a:ext cx="8305800" cy="773612"/>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600" dirty="0" smtClean="0">
                <a:solidFill>
                  <a:schemeClr val="tx2"/>
                </a:solidFill>
                <a:latin typeface="Tw Cen MT Condensed" pitchFamily="34" charset="0"/>
                <a:ea typeface="Verdana" pitchFamily="34" charset="0"/>
                <a:cs typeface="Verdana" pitchFamily="34" charset="0"/>
              </a:rPr>
              <a:t>CONSIDERATIONS AND OPTIONS</a:t>
            </a:r>
            <a:endParaRPr lang="en-US" sz="3600" dirty="0">
              <a:solidFill>
                <a:schemeClr val="tx2"/>
              </a:solidFill>
              <a:latin typeface="Tw Cen MT Condensed" pitchFamily="34" charset="0"/>
              <a:ea typeface="Verdana" pitchFamily="34" charset="0"/>
              <a:cs typeface="Verdana" pitchFamily="34" charset="0"/>
            </a:endParaRPr>
          </a:p>
        </p:txBody>
      </p:sp>
      <p:grpSp>
        <p:nvGrpSpPr>
          <p:cNvPr id="3" name="Group 18" title="alt=&quot;&quot;"/>
          <p:cNvGrpSpPr/>
          <p:nvPr/>
        </p:nvGrpSpPr>
        <p:grpSpPr>
          <a:xfrm>
            <a:off x="381000" y="3276600"/>
            <a:ext cx="83058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PRICE </a:t>
            </a:r>
            <a:r>
              <a:rPr lang="en-US" sz="3600" dirty="0" smtClean="0">
                <a:solidFill>
                  <a:srgbClr val="1F497D"/>
                </a:solidFill>
                <a:latin typeface="Tw Cen MT Condensed" pitchFamily="34" charset="0"/>
                <a:ea typeface="Verdana" pitchFamily="34" charset="0"/>
                <a:cs typeface="Verdana" pitchFamily="34" charset="0"/>
              </a:rPr>
              <a:t>STRATEGIES</a:t>
            </a:r>
            <a:endParaRPr lang="en-US" dirty="0"/>
          </a:p>
        </p:txBody>
      </p:sp>
      <p:sp>
        <p:nvSpPr>
          <p:cNvPr id="34" name="Title 1"/>
          <p:cNvSpPr txBox="1">
            <a:spLocks/>
          </p:cNvSpPr>
          <p:nvPr/>
        </p:nvSpPr>
        <p:spPr>
          <a:xfrm>
            <a:off x="2362200" y="1676400"/>
            <a:ext cx="43434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800" b="1" u="sng" dirty="0" smtClean="0">
                <a:solidFill>
                  <a:schemeClr val="tx2"/>
                </a:solidFill>
                <a:latin typeface="Tw Cen MT" panose="020B0602020104020603" pitchFamily="34" charset="0"/>
                <a:ea typeface="Verdana" pitchFamily="34" charset="0"/>
                <a:cs typeface="Verdana" pitchFamily="34" charset="0"/>
              </a:rPr>
              <a:t>FACTORS TO CONSIDER</a:t>
            </a:r>
            <a:r>
              <a:rPr lang="en-US" sz="2800" b="1" dirty="0" smtClean="0">
                <a:solidFill>
                  <a:schemeClr val="tx2"/>
                </a:solidFill>
                <a:latin typeface="Tw Cen MT" panose="020B0602020104020603" pitchFamily="34" charset="0"/>
                <a:ea typeface="Verdana" pitchFamily="34" charset="0"/>
                <a:cs typeface="Verdana" pitchFamily="34" charset="0"/>
              </a:rPr>
              <a:t>:</a:t>
            </a:r>
            <a:endParaRPr lang="en-US" sz="2800" b="1" dirty="0">
              <a:solidFill>
                <a:schemeClr val="tx2"/>
              </a:solidFill>
              <a:latin typeface="Tw Cen MT" panose="020B0602020104020603" pitchFamily="34" charset="0"/>
              <a:ea typeface="Verdana" pitchFamily="34" charset="0"/>
              <a:cs typeface="Verdana" pitchFamily="34" charset="0"/>
            </a:endParaRPr>
          </a:p>
        </p:txBody>
      </p:sp>
      <p:grpSp>
        <p:nvGrpSpPr>
          <p:cNvPr id="55" name="Group 54" title="1, purpose of the app"/>
          <p:cNvGrpSpPr/>
          <p:nvPr/>
        </p:nvGrpSpPr>
        <p:grpSpPr>
          <a:xfrm>
            <a:off x="381000" y="2344579"/>
            <a:ext cx="2667000" cy="1081388"/>
            <a:chOff x="381000" y="2420779"/>
            <a:chExt cx="2667000" cy="1081388"/>
          </a:xfrm>
        </p:grpSpPr>
        <p:sp>
          <p:nvSpPr>
            <p:cNvPr id="36" name="Title 1"/>
            <p:cNvSpPr txBox="1">
              <a:spLocks/>
            </p:cNvSpPr>
            <p:nvPr/>
          </p:nvSpPr>
          <p:spPr>
            <a:xfrm>
              <a:off x="457200" y="2420779"/>
              <a:ext cx="2590800" cy="1081388"/>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800" dirty="0" smtClean="0">
                  <a:solidFill>
                    <a:schemeClr val="tx2"/>
                  </a:solidFill>
                  <a:latin typeface="Tw Cen MT" panose="020B0602020104020603" pitchFamily="34" charset="0"/>
                  <a:ea typeface="Verdana" pitchFamily="34" charset="0"/>
                  <a:cs typeface="Verdana" pitchFamily="34" charset="0"/>
                </a:rPr>
                <a:t>Purpose of</a:t>
              </a:r>
              <a:br>
                <a:rPr lang="en-US" sz="2800" dirty="0" smtClean="0">
                  <a:solidFill>
                    <a:schemeClr val="tx2"/>
                  </a:solidFill>
                  <a:latin typeface="Tw Cen MT" panose="020B0602020104020603" pitchFamily="34" charset="0"/>
                  <a:ea typeface="Verdana" pitchFamily="34" charset="0"/>
                  <a:cs typeface="Verdana" pitchFamily="34" charset="0"/>
                </a:rPr>
              </a:br>
              <a:r>
                <a:rPr lang="en-US" sz="2800" dirty="0" smtClean="0">
                  <a:solidFill>
                    <a:schemeClr val="tx2"/>
                  </a:solidFill>
                  <a:latin typeface="Tw Cen MT" panose="020B0602020104020603" pitchFamily="34" charset="0"/>
                  <a:ea typeface="Verdana" pitchFamily="34" charset="0"/>
                  <a:cs typeface="Verdana" pitchFamily="34" charset="0"/>
                </a:rPr>
                <a:t>the app</a:t>
              </a:r>
              <a:endParaRPr lang="en-US" sz="2800" dirty="0">
                <a:solidFill>
                  <a:schemeClr val="tx2"/>
                </a:solidFill>
                <a:latin typeface="Tw Cen MT" panose="020B0602020104020603" pitchFamily="34" charset="0"/>
                <a:ea typeface="Verdana" pitchFamily="34" charset="0"/>
                <a:cs typeface="Verdana" pitchFamily="34" charset="0"/>
              </a:endParaRPr>
            </a:p>
          </p:txBody>
        </p:sp>
        <p:grpSp>
          <p:nvGrpSpPr>
            <p:cNvPr id="44" name="Group 43"/>
            <p:cNvGrpSpPr/>
            <p:nvPr/>
          </p:nvGrpSpPr>
          <p:grpSpPr>
            <a:xfrm>
              <a:off x="381000" y="2667000"/>
              <a:ext cx="530352" cy="588946"/>
              <a:chOff x="457200" y="1890354"/>
              <a:chExt cx="530352" cy="588946"/>
            </a:xfrm>
          </p:grpSpPr>
          <p:sp>
            <p:nvSpPr>
              <p:cNvPr id="42" name="Rectangle 41"/>
              <p:cNvSpPr/>
              <p:nvPr/>
            </p:nvSpPr>
            <p:spPr>
              <a:xfrm rot="16200000">
                <a:off x="655320" y="2164080"/>
                <a:ext cx="563880"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sz="1400" dirty="0">
                  <a:solidFill>
                    <a:schemeClr val="accent2"/>
                  </a:solidFill>
                  <a:latin typeface="Open Sans Light"/>
                </a:endParaRPr>
              </a:p>
            </p:txBody>
          </p:sp>
          <p:sp>
            <p:nvSpPr>
              <p:cNvPr id="43" name="Title 1"/>
              <p:cNvSpPr txBox="1">
                <a:spLocks/>
              </p:cNvSpPr>
              <p:nvPr/>
            </p:nvSpPr>
            <p:spPr>
              <a:xfrm>
                <a:off x="457200" y="18903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1</a:t>
                </a:r>
                <a:endParaRPr lang="en-US" sz="2400" dirty="0">
                  <a:solidFill>
                    <a:schemeClr val="tx2"/>
                  </a:solidFill>
                  <a:latin typeface="Tw Cen MT Condensed" pitchFamily="34" charset="0"/>
                  <a:ea typeface="Verdana" pitchFamily="34" charset="0"/>
                  <a:cs typeface="Verdana" pitchFamily="34" charset="0"/>
                </a:endParaRPr>
              </a:p>
            </p:txBody>
          </p:sp>
        </p:grpSp>
      </p:grpSp>
      <p:grpSp>
        <p:nvGrpSpPr>
          <p:cNvPr id="53" name="Group 52" title="2, cost of creating the app"/>
          <p:cNvGrpSpPr/>
          <p:nvPr/>
        </p:nvGrpSpPr>
        <p:grpSpPr>
          <a:xfrm>
            <a:off x="2971800" y="2344579"/>
            <a:ext cx="3276600" cy="1081388"/>
            <a:chOff x="2971800" y="2420779"/>
            <a:chExt cx="3276600" cy="1081388"/>
          </a:xfrm>
        </p:grpSpPr>
        <p:sp>
          <p:nvSpPr>
            <p:cNvPr id="35" name="Title 1"/>
            <p:cNvSpPr txBox="1">
              <a:spLocks/>
            </p:cNvSpPr>
            <p:nvPr/>
          </p:nvSpPr>
          <p:spPr>
            <a:xfrm>
              <a:off x="3124200" y="2420779"/>
              <a:ext cx="3124200" cy="1081388"/>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800" dirty="0" smtClean="0">
                  <a:solidFill>
                    <a:schemeClr val="tx2"/>
                  </a:solidFill>
                  <a:latin typeface="Tw Cen MT" panose="020B0602020104020603" pitchFamily="34" charset="0"/>
                  <a:ea typeface="Verdana" pitchFamily="34" charset="0"/>
                  <a:cs typeface="Verdana" pitchFamily="34" charset="0"/>
                </a:rPr>
                <a:t>Cost of creating</a:t>
              </a:r>
              <a:br>
                <a:rPr lang="en-US" sz="2800" dirty="0" smtClean="0">
                  <a:solidFill>
                    <a:schemeClr val="tx2"/>
                  </a:solidFill>
                  <a:latin typeface="Tw Cen MT" panose="020B0602020104020603" pitchFamily="34" charset="0"/>
                  <a:ea typeface="Verdana" pitchFamily="34" charset="0"/>
                  <a:cs typeface="Verdana" pitchFamily="34" charset="0"/>
                </a:rPr>
              </a:br>
              <a:r>
                <a:rPr lang="en-US" sz="2800" dirty="0" smtClean="0">
                  <a:solidFill>
                    <a:schemeClr val="tx2"/>
                  </a:solidFill>
                  <a:latin typeface="Tw Cen MT" panose="020B0602020104020603" pitchFamily="34" charset="0"/>
                  <a:ea typeface="Verdana" pitchFamily="34" charset="0"/>
                  <a:cs typeface="Verdana" pitchFamily="34" charset="0"/>
                </a:rPr>
                <a:t>the app</a:t>
              </a:r>
              <a:endParaRPr lang="en-US" sz="2800" dirty="0">
                <a:solidFill>
                  <a:schemeClr val="tx2"/>
                </a:solidFill>
                <a:latin typeface="Tw Cen MT" panose="020B0602020104020603" pitchFamily="34" charset="0"/>
                <a:ea typeface="Verdana" pitchFamily="34" charset="0"/>
                <a:cs typeface="Verdana" pitchFamily="34" charset="0"/>
              </a:endParaRPr>
            </a:p>
          </p:txBody>
        </p:sp>
        <p:grpSp>
          <p:nvGrpSpPr>
            <p:cNvPr id="45" name="Group 44"/>
            <p:cNvGrpSpPr/>
            <p:nvPr/>
          </p:nvGrpSpPr>
          <p:grpSpPr>
            <a:xfrm>
              <a:off x="2971800" y="2667000"/>
              <a:ext cx="530352" cy="588946"/>
              <a:chOff x="457200" y="1890354"/>
              <a:chExt cx="530352" cy="588946"/>
            </a:xfrm>
          </p:grpSpPr>
          <p:sp>
            <p:nvSpPr>
              <p:cNvPr id="46" name="Rectangle 45"/>
              <p:cNvSpPr/>
              <p:nvPr/>
            </p:nvSpPr>
            <p:spPr>
              <a:xfrm rot="16200000">
                <a:off x="655320" y="2164080"/>
                <a:ext cx="563880"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sz="1400" dirty="0">
                  <a:solidFill>
                    <a:schemeClr val="accent2"/>
                  </a:solidFill>
                  <a:latin typeface="Open Sans Light"/>
                </a:endParaRPr>
              </a:p>
            </p:txBody>
          </p:sp>
          <p:sp>
            <p:nvSpPr>
              <p:cNvPr id="47" name="Title 1"/>
              <p:cNvSpPr txBox="1">
                <a:spLocks/>
              </p:cNvSpPr>
              <p:nvPr/>
            </p:nvSpPr>
            <p:spPr>
              <a:xfrm>
                <a:off x="457200" y="18903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2</a:t>
                </a:r>
                <a:endParaRPr lang="en-US" sz="2400" dirty="0">
                  <a:solidFill>
                    <a:schemeClr val="tx2"/>
                  </a:solidFill>
                  <a:latin typeface="Tw Cen MT Condensed" pitchFamily="34" charset="0"/>
                  <a:ea typeface="Verdana" pitchFamily="34" charset="0"/>
                  <a:cs typeface="Verdana" pitchFamily="34" charset="0"/>
                </a:endParaRPr>
              </a:p>
            </p:txBody>
          </p:sp>
        </p:grpSp>
      </p:grpSp>
      <p:grpSp>
        <p:nvGrpSpPr>
          <p:cNvPr id="54" name="Group 53" title="3, competitors apps"/>
          <p:cNvGrpSpPr/>
          <p:nvPr/>
        </p:nvGrpSpPr>
        <p:grpSpPr>
          <a:xfrm>
            <a:off x="5943600" y="2344579"/>
            <a:ext cx="2743200" cy="1081388"/>
            <a:chOff x="5943600" y="2420779"/>
            <a:chExt cx="2743200" cy="1081388"/>
          </a:xfrm>
        </p:grpSpPr>
        <p:sp>
          <p:nvSpPr>
            <p:cNvPr id="38" name="Title 1"/>
            <p:cNvSpPr txBox="1">
              <a:spLocks/>
            </p:cNvSpPr>
            <p:nvPr/>
          </p:nvSpPr>
          <p:spPr>
            <a:xfrm>
              <a:off x="6324600" y="2420779"/>
              <a:ext cx="2362200" cy="1081388"/>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800" dirty="0" smtClean="0">
                  <a:solidFill>
                    <a:schemeClr val="tx2"/>
                  </a:solidFill>
                  <a:latin typeface="Tw Cen MT" panose="020B0602020104020603" pitchFamily="34" charset="0"/>
                  <a:ea typeface="Verdana" pitchFamily="34" charset="0"/>
                  <a:cs typeface="Verdana" pitchFamily="34" charset="0"/>
                </a:rPr>
                <a:t>Competitors apps</a:t>
              </a:r>
              <a:endParaRPr lang="en-US" sz="2800" dirty="0">
                <a:solidFill>
                  <a:schemeClr val="tx2"/>
                </a:solidFill>
                <a:latin typeface="Tw Cen MT" panose="020B0602020104020603" pitchFamily="34" charset="0"/>
                <a:ea typeface="Verdana" pitchFamily="34" charset="0"/>
                <a:cs typeface="Verdana" pitchFamily="34" charset="0"/>
              </a:endParaRPr>
            </a:p>
          </p:txBody>
        </p:sp>
        <p:grpSp>
          <p:nvGrpSpPr>
            <p:cNvPr id="48" name="Group 47"/>
            <p:cNvGrpSpPr/>
            <p:nvPr/>
          </p:nvGrpSpPr>
          <p:grpSpPr>
            <a:xfrm>
              <a:off x="5943600" y="2667000"/>
              <a:ext cx="685800" cy="588946"/>
              <a:chOff x="457200" y="1890354"/>
              <a:chExt cx="530352" cy="588946"/>
            </a:xfrm>
          </p:grpSpPr>
          <p:sp>
            <p:nvSpPr>
              <p:cNvPr id="49" name="Rectangle 48"/>
              <p:cNvSpPr/>
              <p:nvPr/>
            </p:nvSpPr>
            <p:spPr>
              <a:xfrm rot="16200000">
                <a:off x="655320" y="2164080"/>
                <a:ext cx="563880"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sz="1400" dirty="0">
                  <a:solidFill>
                    <a:schemeClr val="accent2"/>
                  </a:solidFill>
                  <a:latin typeface="Open Sans Light"/>
                </a:endParaRPr>
              </a:p>
            </p:txBody>
          </p:sp>
          <p:sp>
            <p:nvSpPr>
              <p:cNvPr id="50" name="Title 1"/>
              <p:cNvSpPr txBox="1">
                <a:spLocks/>
              </p:cNvSpPr>
              <p:nvPr/>
            </p:nvSpPr>
            <p:spPr>
              <a:xfrm>
                <a:off x="457200" y="18903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3</a:t>
                </a:r>
                <a:endParaRPr lang="en-US" sz="2400" dirty="0">
                  <a:solidFill>
                    <a:schemeClr val="tx2"/>
                  </a:solidFill>
                  <a:latin typeface="Tw Cen MT Condensed" pitchFamily="34" charset="0"/>
                  <a:ea typeface="Verdana" pitchFamily="34" charset="0"/>
                  <a:cs typeface="Verdana" pitchFamily="34" charset="0"/>
                </a:endParaRPr>
              </a:p>
            </p:txBody>
          </p:sp>
        </p:grpSp>
      </p:grpSp>
      <p:sp>
        <p:nvSpPr>
          <p:cNvPr id="51" name="Down Arrow 50" title="alt=&quot;&quot;"/>
          <p:cNvSpPr/>
          <p:nvPr/>
        </p:nvSpPr>
        <p:spPr>
          <a:xfrm>
            <a:off x="4343400" y="3581400"/>
            <a:ext cx="381000" cy="609600"/>
          </a:xfrm>
          <a:prstGeom prst="downArrow">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1" title="1, free"/>
          <p:cNvGrpSpPr/>
          <p:nvPr/>
        </p:nvGrpSpPr>
        <p:grpSpPr>
          <a:xfrm>
            <a:off x="914400" y="5334000"/>
            <a:ext cx="1524000" cy="712056"/>
            <a:chOff x="1219200" y="1981200"/>
            <a:chExt cx="1524000" cy="712056"/>
          </a:xfrm>
        </p:grpSpPr>
        <p:grpSp>
          <p:nvGrpSpPr>
            <p:cNvPr id="3" name="Group 16"/>
            <p:cNvGrpSpPr/>
            <p:nvPr/>
          </p:nvGrpSpPr>
          <p:grpSpPr>
            <a:xfrm>
              <a:off x="1219200" y="1981200"/>
              <a:ext cx="530352" cy="712056"/>
              <a:chOff x="609600" y="2133600"/>
              <a:chExt cx="530352" cy="712056"/>
            </a:xfrm>
          </p:grpSpPr>
          <p:sp>
            <p:nvSpPr>
              <p:cNvPr id="31" name="Rectangle 3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1</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71" name="Title 1"/>
            <p:cNvSpPr txBox="1">
              <a:spLocks/>
            </p:cNvSpPr>
            <p:nvPr/>
          </p:nvSpPr>
          <p:spPr>
            <a:xfrm>
              <a:off x="1600200" y="2016499"/>
              <a:ext cx="11430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FREE</a:t>
              </a:r>
              <a:endParaRPr lang="en-US" sz="2800" dirty="0">
                <a:solidFill>
                  <a:schemeClr val="tx2"/>
                </a:solidFill>
                <a:latin typeface="Tw Cen MT" panose="020B0602020104020603" pitchFamily="34" charset="0"/>
                <a:ea typeface="Verdana" pitchFamily="34" charset="0"/>
                <a:cs typeface="Verdana" pitchFamily="34" charset="0"/>
              </a:endParaRPr>
            </a:p>
          </p:txBody>
        </p:sp>
      </p:grpSp>
      <p:grpSp>
        <p:nvGrpSpPr>
          <p:cNvPr id="5" name="Group 72" title="2, freemium"/>
          <p:cNvGrpSpPr/>
          <p:nvPr/>
        </p:nvGrpSpPr>
        <p:grpSpPr>
          <a:xfrm>
            <a:off x="2514600" y="5334000"/>
            <a:ext cx="2496312" cy="712056"/>
            <a:chOff x="1219200" y="1981200"/>
            <a:chExt cx="2496312" cy="712056"/>
          </a:xfrm>
        </p:grpSpPr>
        <p:grpSp>
          <p:nvGrpSpPr>
            <p:cNvPr id="9" name="Group 16"/>
            <p:cNvGrpSpPr/>
            <p:nvPr/>
          </p:nvGrpSpPr>
          <p:grpSpPr>
            <a:xfrm>
              <a:off x="1219200" y="1981200"/>
              <a:ext cx="530352" cy="712056"/>
              <a:chOff x="609600" y="2133600"/>
              <a:chExt cx="530352" cy="712056"/>
            </a:xfrm>
          </p:grpSpPr>
          <p:sp>
            <p:nvSpPr>
              <p:cNvPr id="76" name="Rectangle 75"/>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7"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2</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75" name="Title 1"/>
            <p:cNvSpPr txBox="1">
              <a:spLocks/>
            </p:cNvSpPr>
            <p:nvPr/>
          </p:nvSpPr>
          <p:spPr>
            <a:xfrm>
              <a:off x="1600200" y="2016499"/>
              <a:ext cx="2115312"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FREEMIUM</a:t>
              </a:r>
              <a:endParaRPr lang="en-US" sz="2800" dirty="0">
                <a:solidFill>
                  <a:schemeClr val="tx2"/>
                </a:solidFill>
                <a:latin typeface="Tw Cen MT" panose="020B0602020104020603" pitchFamily="34" charset="0"/>
                <a:ea typeface="Verdana" pitchFamily="34" charset="0"/>
                <a:cs typeface="Verdana" pitchFamily="34" charset="0"/>
              </a:endParaRPr>
            </a:p>
          </p:txBody>
        </p:sp>
      </p:grpSp>
      <p:grpSp>
        <p:nvGrpSpPr>
          <p:cNvPr id="10" name="Group 77" title="3, paid"/>
          <p:cNvGrpSpPr/>
          <p:nvPr/>
        </p:nvGrpSpPr>
        <p:grpSpPr>
          <a:xfrm>
            <a:off x="4648200" y="5334000"/>
            <a:ext cx="1661160" cy="712056"/>
            <a:chOff x="1219200" y="1981200"/>
            <a:chExt cx="1661160" cy="712056"/>
          </a:xfrm>
        </p:grpSpPr>
        <p:grpSp>
          <p:nvGrpSpPr>
            <p:cNvPr id="11" name="Group 16"/>
            <p:cNvGrpSpPr/>
            <p:nvPr/>
          </p:nvGrpSpPr>
          <p:grpSpPr>
            <a:xfrm>
              <a:off x="1219200" y="1981200"/>
              <a:ext cx="530352" cy="712056"/>
              <a:chOff x="609600" y="2133600"/>
              <a:chExt cx="530352" cy="712056"/>
            </a:xfrm>
          </p:grpSpPr>
          <p:sp>
            <p:nvSpPr>
              <p:cNvPr id="81" name="Rectangle 8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3</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80" name="Title 1"/>
            <p:cNvSpPr txBox="1">
              <a:spLocks/>
            </p:cNvSpPr>
            <p:nvPr/>
          </p:nvSpPr>
          <p:spPr>
            <a:xfrm>
              <a:off x="1600200" y="2016499"/>
              <a:ext cx="128016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PAID</a:t>
              </a:r>
              <a:endParaRPr lang="en-US" sz="2800" dirty="0">
                <a:solidFill>
                  <a:schemeClr val="tx2"/>
                </a:solidFill>
                <a:latin typeface="Tw Cen MT" panose="020B0602020104020603" pitchFamily="34" charset="0"/>
                <a:ea typeface="Verdana" pitchFamily="34" charset="0"/>
                <a:cs typeface="Verdana" pitchFamily="34" charset="0"/>
              </a:endParaRPr>
            </a:p>
          </p:txBody>
        </p:sp>
      </p:grpSp>
      <p:grpSp>
        <p:nvGrpSpPr>
          <p:cNvPr id="12" name="Group 82" title="4, paidmium"/>
          <p:cNvGrpSpPr/>
          <p:nvPr/>
        </p:nvGrpSpPr>
        <p:grpSpPr>
          <a:xfrm>
            <a:off x="6477000" y="5334000"/>
            <a:ext cx="2362200" cy="712056"/>
            <a:chOff x="1219200" y="1981200"/>
            <a:chExt cx="2362200" cy="712056"/>
          </a:xfrm>
        </p:grpSpPr>
        <p:grpSp>
          <p:nvGrpSpPr>
            <p:cNvPr id="13" name="Group 16"/>
            <p:cNvGrpSpPr/>
            <p:nvPr/>
          </p:nvGrpSpPr>
          <p:grpSpPr>
            <a:xfrm>
              <a:off x="1219200" y="1981200"/>
              <a:ext cx="530352" cy="712056"/>
              <a:chOff x="609600" y="2133600"/>
              <a:chExt cx="530352" cy="712056"/>
            </a:xfrm>
          </p:grpSpPr>
          <p:sp>
            <p:nvSpPr>
              <p:cNvPr id="86" name="Rectangle 85"/>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7"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4</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85" name="Title 1"/>
            <p:cNvSpPr txBox="1">
              <a:spLocks/>
            </p:cNvSpPr>
            <p:nvPr/>
          </p:nvSpPr>
          <p:spPr>
            <a:xfrm>
              <a:off x="1600200" y="2016499"/>
              <a:ext cx="19812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PAIDMIUM</a:t>
              </a:r>
              <a:endParaRPr lang="en-US" sz="2800" dirty="0">
                <a:solidFill>
                  <a:schemeClr val="tx2"/>
                </a:solidFill>
                <a:latin typeface="Tw Cen MT" panose="020B0602020104020603" pitchFamily="34" charset="0"/>
                <a:ea typeface="Verdana" pitchFamily="34" charset="0"/>
                <a:cs typeface="Verdana" pitchFamily="34" charset="0"/>
              </a:endParaRPr>
            </a:p>
          </p:txBody>
        </p:sp>
      </p:gr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52" name="Title 1"/>
          <p:cNvSpPr txBox="1">
            <a:spLocks/>
          </p:cNvSpPr>
          <p:nvPr/>
        </p:nvSpPr>
        <p:spPr>
          <a:xfrm>
            <a:off x="2590800" y="4343400"/>
            <a:ext cx="39624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800" b="1" u="sng" dirty="0" smtClean="0">
                <a:solidFill>
                  <a:schemeClr val="tx2"/>
                </a:solidFill>
                <a:latin typeface="Tw Cen MT" panose="020B0602020104020603" pitchFamily="34" charset="0"/>
                <a:ea typeface="Verdana" pitchFamily="34" charset="0"/>
                <a:cs typeface="Verdana" pitchFamily="34" charset="0"/>
              </a:rPr>
              <a:t>PRICING STRATEGIES</a:t>
            </a:r>
            <a:r>
              <a:rPr lang="en-US" sz="2800" b="1" dirty="0" smtClean="0">
                <a:solidFill>
                  <a:schemeClr val="tx2"/>
                </a:solidFill>
                <a:latin typeface="Tw Cen MT" panose="020B0602020104020603" pitchFamily="34" charset="0"/>
                <a:ea typeface="Verdana" pitchFamily="34" charset="0"/>
                <a:cs typeface="Verdana" pitchFamily="34" charset="0"/>
              </a:rPr>
              <a:t>:</a:t>
            </a:r>
            <a:endParaRPr lang="en-US" sz="2800" b="1" dirty="0">
              <a:solidFill>
                <a:schemeClr val="tx2"/>
              </a:solidFill>
              <a:latin typeface="Tw Cen MT" panose="020B0602020104020603"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APP HALF LIFE AND </a:t>
            </a:r>
            <a:r>
              <a:rPr lang="en-US" sz="3600" dirty="0" smtClean="0">
                <a:solidFill>
                  <a:srgbClr val="1F497D"/>
                </a:solidFill>
                <a:latin typeface="Tw Cen MT Condensed" pitchFamily="34" charset="0"/>
                <a:ea typeface="Verdana" pitchFamily="34" charset="0"/>
                <a:cs typeface="Verdana" pitchFamily="34" charset="0"/>
              </a:rPr>
              <a:t>DECAY</a:t>
            </a:r>
            <a:endParaRPr lang="en-US" dirty="0"/>
          </a:p>
        </p:txBody>
      </p:sp>
      <p:sp>
        <p:nvSpPr>
          <p:cNvPr id="32" name="Title 1"/>
          <p:cNvSpPr txBox="1">
            <a:spLocks/>
          </p:cNvSpPr>
          <p:nvPr/>
        </p:nvSpPr>
        <p:spPr>
          <a:xfrm>
            <a:off x="304800" y="1524000"/>
            <a:ext cx="8534400" cy="1081388"/>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800" b="1" dirty="0" smtClean="0">
                <a:solidFill>
                  <a:schemeClr val="tx2"/>
                </a:solidFill>
                <a:latin typeface="Tw Cen MT" panose="020B0602020104020603" pitchFamily="34" charset="0"/>
                <a:ea typeface="Verdana" pitchFamily="34" charset="0"/>
                <a:cs typeface="Verdana" pitchFamily="34" charset="0"/>
              </a:rPr>
              <a:t>Half life</a:t>
            </a:r>
            <a:r>
              <a:rPr lang="en-US" sz="2800" dirty="0" smtClean="0">
                <a:solidFill>
                  <a:schemeClr val="tx2"/>
                </a:solidFill>
                <a:latin typeface="Tw Cen MT" panose="020B0602020104020603" pitchFamily="34" charset="0"/>
                <a:ea typeface="Verdana" pitchFamily="34" charset="0"/>
                <a:cs typeface="Verdana" pitchFamily="34" charset="0"/>
              </a:rPr>
              <a:t>: Point where an app has lost 50% of its monthly active users from the time of its highest number of users</a:t>
            </a:r>
            <a:endParaRPr lang="en-US" sz="2800" dirty="0">
              <a:solidFill>
                <a:schemeClr val="tx2"/>
              </a:solidFill>
              <a:latin typeface="Tw Cen MT" panose="020B0602020104020603" pitchFamily="34" charset="0"/>
              <a:ea typeface="Verdana" pitchFamily="34" charset="0"/>
              <a:cs typeface="Verdana" pitchFamily="34" charset="0"/>
            </a:endParaRPr>
          </a:p>
        </p:txBody>
      </p:sp>
      <p:graphicFrame>
        <p:nvGraphicFramePr>
          <p:cNvPr id="33" name="Table 32" descr="News, 7 months.&#10;Hleath, fitness, medical, 6 months.&#10;Business and communication, 6 months.&#10;Tools, 5.5 months.&#10;Travel, 4 months.&#10;Lifestyle, 4 months.&#10;Media, 4 months.&#10;Shopping, 4 months.&#10;Social, 3 months.&#10;Games, 2 months." title="Half-lifetime for app in months"/>
          <p:cNvGraphicFramePr>
            <a:graphicFrameLocks noGrp="1"/>
          </p:cNvGraphicFramePr>
          <p:nvPr>
            <p:extLst>
              <p:ext uri="{D42A27DB-BD31-4B8C-83A1-F6EECF244321}">
                <p14:modId xmlns:p14="http://schemas.microsoft.com/office/powerpoint/2010/main" val="3869128119"/>
              </p:ext>
            </p:extLst>
          </p:nvPr>
        </p:nvGraphicFramePr>
        <p:xfrm>
          <a:off x="1371600" y="2590800"/>
          <a:ext cx="6934200" cy="4023360"/>
        </p:xfrm>
        <a:graphic>
          <a:graphicData uri="http://schemas.openxmlformats.org/drawingml/2006/table">
            <a:tbl>
              <a:tblPr firstRow="1" bandRow="1">
                <a:tableStyleId>{5C22544A-7EE6-4342-B048-85BDC9FD1C3A}</a:tableStyleId>
              </a:tblPr>
              <a:tblGrid>
                <a:gridCol w="2985558"/>
                <a:gridCol w="3948642"/>
              </a:tblGrid>
              <a:tr h="311727">
                <a:tc>
                  <a:txBody>
                    <a:bodyPr/>
                    <a:lstStyle/>
                    <a:p>
                      <a:pPr algn="ctr"/>
                      <a:r>
                        <a:rPr lang="en-US" sz="1800" dirty="0" smtClean="0">
                          <a:latin typeface="Tw Cen MT" panose="020B0602020104020603" pitchFamily="34" charset="0"/>
                        </a:rPr>
                        <a:t>Category</a:t>
                      </a:r>
                      <a:endParaRPr lang="en-US" sz="1800" dirty="0">
                        <a:latin typeface="Tw Cen MT" panose="020B0602020104020603" pitchFamily="34" charset="0"/>
                      </a:endParaRPr>
                    </a:p>
                  </a:txBody>
                  <a:tcPr>
                    <a:solidFill>
                      <a:srgbClr val="1F497D"/>
                    </a:solidFill>
                  </a:tcPr>
                </a:tc>
                <a:tc>
                  <a:txBody>
                    <a:bodyPr/>
                    <a:lstStyle/>
                    <a:p>
                      <a:pPr algn="ctr"/>
                      <a:r>
                        <a:rPr lang="en-US" sz="1800" dirty="0" smtClean="0">
                          <a:latin typeface="Tw Cen MT" panose="020B0602020104020603" pitchFamily="34" charset="0"/>
                        </a:rPr>
                        <a:t>Median Half-Lifetime</a:t>
                      </a:r>
                      <a:r>
                        <a:rPr lang="en-US" sz="1800" baseline="0" dirty="0" smtClean="0">
                          <a:latin typeface="Tw Cen MT" panose="020B0602020104020603" pitchFamily="34" charset="0"/>
                        </a:rPr>
                        <a:t> for App in months</a:t>
                      </a:r>
                      <a:endParaRPr lang="en-US" sz="1800" dirty="0">
                        <a:latin typeface="Tw Cen MT" panose="020B0602020104020603" pitchFamily="34" charset="0"/>
                      </a:endParaRPr>
                    </a:p>
                  </a:txBody>
                  <a:tcPr>
                    <a:solidFill>
                      <a:srgbClr val="1F497D"/>
                    </a:solidFill>
                  </a:tcPr>
                </a:tc>
              </a:tr>
              <a:tr h="311727">
                <a:tc>
                  <a:txBody>
                    <a:bodyPr/>
                    <a:lstStyle/>
                    <a:p>
                      <a:r>
                        <a:rPr lang="en-US" sz="1800" dirty="0" smtClean="0">
                          <a:solidFill>
                            <a:srgbClr val="1F497D"/>
                          </a:solidFill>
                          <a:latin typeface="Tw Cen MT" panose="020B0602020104020603" pitchFamily="34" charset="0"/>
                        </a:rPr>
                        <a:t>News</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7 </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Health, Fitness, Medical</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6 </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Business and Communication</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6 </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Tools</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5.5</a:t>
                      </a:r>
                      <a:r>
                        <a:rPr lang="en-US" sz="1800" baseline="0" dirty="0" smtClean="0">
                          <a:solidFill>
                            <a:srgbClr val="1F497D"/>
                          </a:solidFill>
                          <a:latin typeface="Tw Cen MT" panose="020B0602020104020603" pitchFamily="34" charset="0"/>
                        </a:rPr>
                        <a:t> </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Travel</a:t>
                      </a:r>
                    </a:p>
                  </a:txBody>
                  <a:tcPr/>
                </a:tc>
                <a:tc>
                  <a:txBody>
                    <a:bodyPr/>
                    <a:lstStyle/>
                    <a:p>
                      <a:r>
                        <a:rPr lang="en-US" sz="1800" dirty="0" smtClean="0">
                          <a:solidFill>
                            <a:srgbClr val="1F497D"/>
                          </a:solidFill>
                          <a:latin typeface="Tw Cen MT" panose="020B0602020104020603" pitchFamily="34" charset="0"/>
                        </a:rPr>
                        <a:t>4</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Lifestyle</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4</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Media</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4</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Shopping</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4</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Social</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3</a:t>
                      </a:r>
                      <a:endParaRPr lang="en-US" sz="1800" dirty="0">
                        <a:solidFill>
                          <a:srgbClr val="1F497D"/>
                        </a:solidFill>
                        <a:latin typeface="Tw Cen MT" panose="020B0602020104020603" pitchFamily="34" charset="0"/>
                      </a:endParaRPr>
                    </a:p>
                  </a:txBody>
                  <a:tcPr/>
                </a:tc>
              </a:tr>
              <a:tr h="311727">
                <a:tc>
                  <a:txBody>
                    <a:bodyPr/>
                    <a:lstStyle/>
                    <a:p>
                      <a:r>
                        <a:rPr lang="en-US" sz="1800" dirty="0" smtClean="0">
                          <a:solidFill>
                            <a:srgbClr val="1F497D"/>
                          </a:solidFill>
                          <a:latin typeface="Tw Cen MT" panose="020B0602020104020603" pitchFamily="34" charset="0"/>
                        </a:rPr>
                        <a:t>Games</a:t>
                      </a:r>
                      <a:endParaRPr lang="en-US" sz="1800" dirty="0">
                        <a:solidFill>
                          <a:srgbClr val="1F497D"/>
                        </a:solidFill>
                        <a:latin typeface="Tw Cen MT" panose="020B0602020104020603" pitchFamily="34" charset="0"/>
                      </a:endParaRPr>
                    </a:p>
                  </a:txBody>
                  <a:tcPr/>
                </a:tc>
                <a:tc>
                  <a:txBody>
                    <a:bodyPr/>
                    <a:lstStyle/>
                    <a:p>
                      <a:r>
                        <a:rPr lang="en-US" sz="1800" dirty="0" smtClean="0">
                          <a:solidFill>
                            <a:srgbClr val="1F497D"/>
                          </a:solidFill>
                          <a:latin typeface="Tw Cen MT" panose="020B0602020104020603" pitchFamily="34" charset="0"/>
                        </a:rPr>
                        <a:t>2</a:t>
                      </a:r>
                      <a:endParaRPr lang="en-US" sz="1800" dirty="0">
                        <a:solidFill>
                          <a:srgbClr val="1F497D"/>
                        </a:solidFill>
                        <a:latin typeface="Tw Cen MT" panose="020B0602020104020603" pitchFamily="34" charset="0"/>
                      </a:endParaRPr>
                    </a:p>
                  </a:txBody>
                  <a:tcPr/>
                </a:tc>
              </a:tr>
            </a:tbl>
          </a:graphicData>
        </a:graphic>
      </p:graphicFrame>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1143000"/>
          </a:xfrm>
        </p:spPr>
        <p:txBody>
          <a:bodyPr>
            <a:normAutofit/>
          </a:bodyPr>
          <a:lstStyle/>
          <a:p>
            <a:pPr lvl="0">
              <a:spcBef>
                <a:spcPts val="0"/>
              </a:spcBef>
            </a:pPr>
            <a:r>
              <a:rPr lang="en-US" sz="4800" dirty="0">
                <a:solidFill>
                  <a:srgbClr val="1F497D"/>
                </a:solidFill>
                <a:latin typeface="Tw Cen MT Condensed" pitchFamily="34" charset="0"/>
                <a:ea typeface="Verdana" pitchFamily="34" charset="0"/>
                <a:cs typeface="Verdana" pitchFamily="34" charset="0"/>
              </a:rPr>
              <a:t>WIRELESS INCLUSIVE TECHNOLOGIES </a:t>
            </a:r>
            <a:r>
              <a:rPr lang="en-US" sz="4800" dirty="0" smtClean="0">
                <a:solidFill>
                  <a:srgbClr val="1F497D"/>
                </a:solidFill>
                <a:latin typeface="Tw Cen MT Condensed" pitchFamily="34" charset="0"/>
                <a:ea typeface="Verdana" pitchFamily="34" charset="0"/>
                <a:cs typeface="Verdana" pitchFamily="34" charset="0"/>
              </a:rPr>
              <a:t>RERC</a:t>
            </a:r>
            <a:endParaRPr lang="en-US" dirty="0"/>
          </a:p>
        </p:txBody>
      </p:sp>
      <p:sp>
        <p:nvSpPr>
          <p:cNvPr id="20" name="Title 1"/>
          <p:cNvSpPr txBox="1">
            <a:spLocks/>
          </p:cNvSpPr>
          <p:nvPr/>
        </p:nvSpPr>
        <p:spPr>
          <a:xfrm>
            <a:off x="304800" y="3231178"/>
            <a:ext cx="8610600" cy="712056"/>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APP FACTORY</a:t>
            </a:r>
            <a:endParaRPr lang="en-US" sz="3200" dirty="0">
              <a:solidFill>
                <a:schemeClr val="tx2"/>
              </a:solidFill>
              <a:latin typeface="Tw Cen MT Condensed" pitchFamily="34" charset="0"/>
              <a:ea typeface="Verdana" pitchFamily="34" charset="0"/>
              <a:cs typeface="Verdana" pitchFamily="34" charset="0"/>
            </a:endParaRPr>
          </a:p>
        </p:txBody>
      </p:sp>
      <p:grpSp>
        <p:nvGrpSpPr>
          <p:cNvPr id="3" name="Group 18" title="alt=&quot;&quot;"/>
          <p:cNvGrpSpPr/>
          <p:nvPr/>
        </p:nvGrpSpPr>
        <p:grpSpPr>
          <a:xfrm>
            <a:off x="304800" y="3276600"/>
            <a:ext cx="86106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sz="1600"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sz="1600" dirty="0">
                <a:solidFill>
                  <a:schemeClr val="accent2"/>
                </a:solidFill>
                <a:latin typeface="Open Sans Light"/>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APP </a:t>
            </a:r>
            <a:r>
              <a:rPr lang="en-US" sz="3600" dirty="0" smtClean="0">
                <a:solidFill>
                  <a:srgbClr val="1F497D"/>
                </a:solidFill>
                <a:latin typeface="Tw Cen MT Condensed" pitchFamily="34" charset="0"/>
                <a:ea typeface="Verdana" pitchFamily="34" charset="0"/>
                <a:cs typeface="Verdana" pitchFamily="34" charset="0"/>
              </a:rPr>
              <a:t>FACTORY</a:t>
            </a:r>
            <a:endParaRPr lang="en-US" dirty="0"/>
          </a:p>
        </p:txBody>
      </p:sp>
      <p:grpSp>
        <p:nvGrpSpPr>
          <p:cNvPr id="2" name="Group 16" title="Number 1"/>
          <p:cNvGrpSpPr/>
          <p:nvPr/>
        </p:nvGrpSpPr>
        <p:grpSpPr>
          <a:xfrm>
            <a:off x="914400" y="3657600"/>
            <a:ext cx="530352" cy="712056"/>
            <a:chOff x="609600" y="2133600"/>
            <a:chExt cx="530352" cy="712056"/>
          </a:xfrm>
        </p:grpSpPr>
        <p:sp>
          <p:nvSpPr>
            <p:cNvPr id="34" name="Rectangle 33"/>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5"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1</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40" name="TextBox 39"/>
          <p:cNvSpPr txBox="1"/>
          <p:nvPr/>
        </p:nvSpPr>
        <p:spPr>
          <a:xfrm>
            <a:off x="1447800" y="3733800"/>
            <a:ext cx="7162800" cy="1384995"/>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Bring highly talented and prolific private-sector developers into the process of designing apps that address AT user needs</a:t>
            </a:r>
            <a:endParaRPr lang="en-US" sz="2800" dirty="0">
              <a:solidFill>
                <a:schemeClr val="tx2"/>
              </a:solidFill>
              <a:latin typeface="Tw Cen MT" panose="020B0602020104020603" pitchFamily="34" charset="0"/>
            </a:endParaRPr>
          </a:p>
        </p:txBody>
      </p:sp>
      <p:grpSp>
        <p:nvGrpSpPr>
          <p:cNvPr id="3" name="Group 17" title="Number 2"/>
          <p:cNvGrpSpPr/>
          <p:nvPr/>
        </p:nvGrpSpPr>
        <p:grpSpPr>
          <a:xfrm>
            <a:off x="914400" y="5244405"/>
            <a:ext cx="530352" cy="712056"/>
            <a:chOff x="609600" y="2133600"/>
            <a:chExt cx="530352" cy="712056"/>
          </a:xfrm>
        </p:grpSpPr>
        <p:sp>
          <p:nvSpPr>
            <p:cNvPr id="37" name="Rectangle 36"/>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8"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2</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39" name="TextBox 38"/>
          <p:cNvSpPr txBox="1"/>
          <p:nvPr/>
        </p:nvSpPr>
        <p:spPr>
          <a:xfrm>
            <a:off x="1447800" y="5244405"/>
            <a:ext cx="7162800" cy="1384995"/>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Establish a “pay for performance” mechanism to encourage successful commercialization of useful apps.</a:t>
            </a:r>
            <a:endParaRPr lang="en-US" sz="2800" dirty="0">
              <a:solidFill>
                <a:schemeClr val="tx2"/>
              </a:solidFill>
              <a:latin typeface="Tw Cen MT" panose="020B0602020104020603" pitchFamily="34" charset="0"/>
            </a:endParaRPr>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7" name="Rectangle 26"/>
          <p:cNvSpPr/>
          <p:nvPr/>
        </p:nvSpPr>
        <p:spPr>
          <a:xfrm>
            <a:off x="0" y="2057400"/>
            <a:ext cx="9144000" cy="1295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r>
              <a:rPr lang="en-US" sz="2400" dirty="0" smtClean="0">
                <a:solidFill>
                  <a:schemeClr val="bg1"/>
                </a:solidFill>
                <a:latin typeface="Tw Cen MT" panose="020B0602020104020603" pitchFamily="34" charset="0"/>
              </a:rPr>
              <a:t>“…promote access to and use of wireless technologies by people with disabilities and encourage the adoption of Universal Design approaches in future generations of wireless technologies”. </a:t>
            </a:r>
            <a:endParaRPr lang="en-US" sz="2400" dirty="0">
              <a:solidFill>
                <a:schemeClr val="bg1"/>
              </a:solidFill>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APP FACTORY </a:t>
            </a:r>
            <a:r>
              <a:rPr lang="en-US" sz="3600" dirty="0" smtClean="0">
                <a:solidFill>
                  <a:srgbClr val="1F497D"/>
                </a:solidFill>
                <a:latin typeface="Tw Cen MT Condensed" pitchFamily="34" charset="0"/>
                <a:ea typeface="Verdana" pitchFamily="34" charset="0"/>
                <a:cs typeface="Verdana" pitchFamily="34" charset="0"/>
              </a:rPr>
              <a:t>PROPOSAL</a:t>
            </a:r>
            <a:endParaRPr lang="en-US" dirty="0"/>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2" name="Group 16" title="Number 1"/>
          <p:cNvGrpSpPr/>
          <p:nvPr/>
        </p:nvGrpSpPr>
        <p:grpSpPr>
          <a:xfrm>
            <a:off x="228600" y="2057400"/>
            <a:ext cx="530352" cy="712056"/>
            <a:chOff x="609600" y="2133600"/>
            <a:chExt cx="530352" cy="712056"/>
          </a:xfrm>
        </p:grpSpPr>
        <p:sp>
          <p:nvSpPr>
            <p:cNvPr id="34" name="Rectangle 33"/>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5"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1</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40" name="TextBox 39"/>
          <p:cNvSpPr txBox="1"/>
          <p:nvPr/>
        </p:nvSpPr>
        <p:spPr>
          <a:xfrm>
            <a:off x="762000" y="1905000"/>
            <a:ext cx="8229600" cy="954107"/>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Must demonstrate a need that is not already addressed by an existing app</a:t>
            </a:r>
            <a:endParaRPr lang="en-US" sz="2800" dirty="0">
              <a:solidFill>
                <a:schemeClr val="tx2"/>
              </a:solidFill>
              <a:latin typeface="Tw Cen MT" panose="020B0602020104020603" pitchFamily="34" charset="0"/>
            </a:endParaRPr>
          </a:p>
        </p:txBody>
      </p:sp>
      <p:grpSp>
        <p:nvGrpSpPr>
          <p:cNvPr id="3" name="Group 16" title="Number 2"/>
          <p:cNvGrpSpPr/>
          <p:nvPr/>
        </p:nvGrpSpPr>
        <p:grpSpPr>
          <a:xfrm>
            <a:off x="228600" y="3555144"/>
            <a:ext cx="530352" cy="712056"/>
            <a:chOff x="609600" y="2133600"/>
            <a:chExt cx="530352" cy="712056"/>
          </a:xfrm>
        </p:grpSpPr>
        <p:sp>
          <p:nvSpPr>
            <p:cNvPr id="16" name="Rectangle 15"/>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7"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2</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18" name="TextBox 17"/>
          <p:cNvSpPr txBox="1"/>
          <p:nvPr/>
        </p:nvSpPr>
        <p:spPr>
          <a:xfrm>
            <a:off x="762000" y="3389293"/>
            <a:ext cx="8229600" cy="954107"/>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Developer must have the technical capacity to make it as well as have the available technology, time and money.</a:t>
            </a:r>
            <a:endParaRPr lang="en-US" sz="2800" dirty="0">
              <a:solidFill>
                <a:schemeClr val="tx2"/>
              </a:solidFill>
              <a:latin typeface="Tw Cen MT" panose="020B0602020104020603" pitchFamily="34" charset="0"/>
            </a:endParaRPr>
          </a:p>
        </p:txBody>
      </p:sp>
      <p:grpSp>
        <p:nvGrpSpPr>
          <p:cNvPr id="5" name="Group 16" title="Number 3"/>
          <p:cNvGrpSpPr/>
          <p:nvPr/>
        </p:nvGrpSpPr>
        <p:grpSpPr>
          <a:xfrm>
            <a:off x="228600" y="5079144"/>
            <a:ext cx="530352" cy="712056"/>
            <a:chOff x="609600" y="2133600"/>
            <a:chExt cx="530352" cy="712056"/>
          </a:xfrm>
        </p:grpSpPr>
        <p:sp>
          <p:nvSpPr>
            <p:cNvPr id="21" name="Rectangle 2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3</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19" name="TextBox 18"/>
          <p:cNvSpPr txBox="1"/>
          <p:nvPr/>
        </p:nvSpPr>
        <p:spPr>
          <a:xfrm>
            <a:off x="838200" y="4913293"/>
            <a:ext cx="8229600" cy="954107"/>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Show that the app is usable by the consumer, consumers like it and that it can have a lasting impact. </a:t>
            </a:r>
            <a:endParaRPr lang="en-US" sz="2800" dirty="0">
              <a:solidFill>
                <a:schemeClr val="tx2"/>
              </a:solidFill>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KEY LEARNING OBJECTIVES</a:t>
            </a:r>
          </a:p>
        </p:txBody>
      </p:sp>
      <p:sp>
        <p:nvSpPr>
          <p:cNvPr id="10"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1</a:t>
            </a:r>
            <a:endParaRPr lang="en-US" sz="3200" dirty="0">
              <a:solidFill>
                <a:schemeClr val="tx2"/>
              </a:solidFill>
              <a:latin typeface="Tw Cen MT Condensed" pitchFamily="34" charset="0"/>
              <a:ea typeface="Verdana" pitchFamily="34" charset="0"/>
              <a:cs typeface="Verdana" pitchFamily="34" charset="0"/>
            </a:endParaRPr>
          </a:p>
        </p:txBody>
      </p:sp>
      <p:sp>
        <p:nvSpPr>
          <p:cNvPr id="15" name="TextBox 14"/>
          <p:cNvSpPr txBox="1"/>
          <p:nvPr/>
        </p:nvSpPr>
        <p:spPr>
          <a:xfrm>
            <a:off x="1143000" y="1981200"/>
            <a:ext cx="7162800" cy="954107"/>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Explain the 4 reasons why an App fails in today’s marketplace</a:t>
            </a:r>
            <a:endParaRPr lang="en-US" sz="2800" dirty="0">
              <a:solidFill>
                <a:schemeClr val="tx2"/>
              </a:solidFill>
              <a:latin typeface="Tw Cen MT" panose="020B0602020104020603" pitchFamily="34" charset="0"/>
            </a:endParaRPr>
          </a:p>
        </p:txBody>
      </p:sp>
      <p:sp>
        <p:nvSpPr>
          <p:cNvPr id="11" name="Title 1"/>
          <p:cNvSpPr txBox="1">
            <a:spLocks/>
          </p:cNvSpPr>
          <p:nvPr/>
        </p:nvSpPr>
        <p:spPr>
          <a:xfrm>
            <a:off x="609600" y="3459778"/>
            <a:ext cx="533400"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2</a:t>
            </a:r>
            <a:endParaRPr lang="en-US" sz="3200" dirty="0">
              <a:solidFill>
                <a:schemeClr val="tx2"/>
              </a:solidFill>
              <a:latin typeface="Tw Cen MT Condensed" pitchFamily="34" charset="0"/>
              <a:ea typeface="Verdana" pitchFamily="34" charset="0"/>
              <a:cs typeface="Verdana" pitchFamily="34" charset="0"/>
            </a:endParaRPr>
          </a:p>
        </p:txBody>
      </p:sp>
      <p:sp>
        <p:nvSpPr>
          <p:cNvPr id="16" name="TextBox 15"/>
          <p:cNvSpPr txBox="1"/>
          <p:nvPr/>
        </p:nvSpPr>
        <p:spPr>
          <a:xfrm>
            <a:off x="1143000" y="3352800"/>
            <a:ext cx="7162800" cy="954107"/>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Identify 9 App marketing strategies appropriate for 2018</a:t>
            </a:r>
            <a:endParaRPr lang="en-US" sz="2800" dirty="0">
              <a:solidFill>
                <a:schemeClr val="tx2"/>
              </a:solidFill>
              <a:latin typeface="Tw Cen MT" panose="020B0602020104020603" pitchFamily="34" charset="0"/>
            </a:endParaRPr>
          </a:p>
        </p:txBody>
      </p:sp>
      <p:sp>
        <p:nvSpPr>
          <p:cNvPr id="13" name="Title 1"/>
          <p:cNvSpPr txBox="1">
            <a:spLocks/>
          </p:cNvSpPr>
          <p:nvPr/>
        </p:nvSpPr>
        <p:spPr>
          <a:xfrm>
            <a:off x="609600" y="4831378"/>
            <a:ext cx="533400"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3</a:t>
            </a:r>
            <a:endParaRPr lang="en-US" sz="3200" dirty="0">
              <a:solidFill>
                <a:schemeClr val="tx2"/>
              </a:solidFill>
              <a:latin typeface="Tw Cen MT Condensed" pitchFamily="34" charset="0"/>
              <a:ea typeface="Verdana" pitchFamily="34" charset="0"/>
              <a:cs typeface="Verdana" pitchFamily="34" charset="0"/>
            </a:endParaRPr>
          </a:p>
        </p:txBody>
      </p:sp>
      <p:sp>
        <p:nvSpPr>
          <p:cNvPr id="17" name="TextBox 16"/>
          <p:cNvSpPr txBox="1"/>
          <p:nvPr/>
        </p:nvSpPr>
        <p:spPr>
          <a:xfrm>
            <a:off x="1143000" y="4724400"/>
            <a:ext cx="7162800" cy="954107"/>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Identify 5 key factors in developing a budget for the development of a new App</a:t>
            </a:r>
            <a:endParaRPr lang="en-US" sz="2800" dirty="0">
              <a:solidFill>
                <a:schemeClr val="tx2"/>
              </a:solidFill>
              <a:latin typeface="Tw Cen MT" panose="020B0602020104020603" pitchFamily="34" charset="0"/>
            </a:endParaRPr>
          </a:p>
        </p:txBody>
      </p:sp>
      <p:sp>
        <p:nvSpPr>
          <p:cNvPr id="4" name="Rectangle 3" title="decorative line"/>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9" name="Rectangle 8" title="alt=&quot;&quot;"/>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2" name="Rectangle 11" title="alt=&quot;&quot;"/>
          <p:cNvSpPr/>
          <p:nvPr/>
        </p:nvSpPr>
        <p:spPr>
          <a:xfrm rot="16200000">
            <a:off x="774192" y="37978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4" name="Rectangle 13" title="alt=&quot;&quot;"/>
          <p:cNvSpPr/>
          <p:nvPr/>
        </p:nvSpPr>
        <p:spPr>
          <a:xfrm rot="16200000">
            <a:off x="774192" y="51694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1143000"/>
          </a:xfrm>
        </p:spPr>
        <p:txBody>
          <a:bodyPr>
            <a:normAutofit/>
          </a:bodyPr>
          <a:lstStyle/>
          <a:p>
            <a:pPr lvl="0">
              <a:spcBef>
                <a:spcPts val="0"/>
              </a:spcBef>
            </a:pPr>
            <a:r>
              <a:rPr lang="en-US" sz="5400" dirty="0">
                <a:solidFill>
                  <a:srgbClr val="1F497D"/>
                </a:solidFill>
                <a:latin typeface="Tw Cen MT Condensed" pitchFamily="34" charset="0"/>
                <a:ea typeface="Verdana" pitchFamily="34" charset="0"/>
                <a:cs typeface="Verdana" pitchFamily="34" charset="0"/>
              </a:rPr>
              <a:t>APP MARKETING </a:t>
            </a:r>
            <a:endParaRPr lang="en-US" dirty="0"/>
          </a:p>
        </p:txBody>
      </p:sp>
      <p:sp>
        <p:nvSpPr>
          <p:cNvPr id="20" name="Title 1"/>
          <p:cNvSpPr txBox="1">
            <a:spLocks/>
          </p:cNvSpPr>
          <p:nvPr/>
        </p:nvSpPr>
        <p:spPr>
          <a:xfrm>
            <a:off x="381000" y="3200400"/>
            <a:ext cx="8305800" cy="773612"/>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600" dirty="0" smtClean="0">
                <a:solidFill>
                  <a:schemeClr val="tx2"/>
                </a:solidFill>
                <a:latin typeface="Tw Cen MT Condensed" pitchFamily="34" charset="0"/>
                <a:ea typeface="Verdana" pitchFamily="34" charset="0"/>
                <a:cs typeface="Verdana" pitchFamily="34" charset="0"/>
              </a:rPr>
              <a:t>COMPANIES</a:t>
            </a:r>
            <a:endParaRPr lang="en-US" sz="3600" dirty="0">
              <a:solidFill>
                <a:schemeClr val="tx2"/>
              </a:solidFill>
              <a:latin typeface="Tw Cen MT Condensed" pitchFamily="34" charset="0"/>
              <a:ea typeface="Verdana" pitchFamily="34" charset="0"/>
              <a:cs typeface="Verdana" pitchFamily="34" charset="0"/>
            </a:endParaRPr>
          </a:p>
        </p:txBody>
      </p:sp>
      <p:grpSp>
        <p:nvGrpSpPr>
          <p:cNvPr id="3" name="Group 18" title="alt=&quot;&quot;"/>
          <p:cNvGrpSpPr/>
          <p:nvPr/>
        </p:nvGrpSpPr>
        <p:grpSpPr>
          <a:xfrm>
            <a:off x="381000" y="3276600"/>
            <a:ext cx="83058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APP MARKETING </a:t>
            </a:r>
            <a:r>
              <a:rPr lang="en-US" sz="3600" dirty="0" smtClean="0">
                <a:solidFill>
                  <a:srgbClr val="1F497D"/>
                </a:solidFill>
                <a:latin typeface="Tw Cen MT Condensed" pitchFamily="34" charset="0"/>
                <a:ea typeface="Verdana" pitchFamily="34" charset="0"/>
                <a:cs typeface="Verdana" pitchFamily="34" charset="0"/>
              </a:rPr>
              <a:t>COMPANIES</a:t>
            </a:r>
            <a:endParaRPr lang="en-US" dirty="0"/>
          </a:p>
        </p:txBody>
      </p:sp>
      <p:sp>
        <p:nvSpPr>
          <p:cNvPr id="90" name="Title 1"/>
          <p:cNvSpPr txBox="1">
            <a:spLocks/>
          </p:cNvSpPr>
          <p:nvPr/>
        </p:nvSpPr>
        <p:spPr>
          <a:xfrm>
            <a:off x="1524000" y="1600200"/>
            <a:ext cx="60960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800" dirty="0" smtClean="0">
                <a:solidFill>
                  <a:schemeClr val="tx2"/>
                </a:solidFill>
                <a:latin typeface="Tw Cen MT" panose="020B0602020104020603" pitchFamily="34" charset="0"/>
                <a:ea typeface="Verdana" pitchFamily="34" charset="0"/>
                <a:cs typeface="Verdana" pitchFamily="34" charset="0"/>
                <a:hlinkClick r:id="rId2" tooltip="App Marketing Companies website"/>
              </a:rPr>
              <a:t>www.appmarketingcompanies.com</a:t>
            </a:r>
            <a:endParaRPr lang="en-US" sz="2800" dirty="0" smtClean="0">
              <a:solidFill>
                <a:schemeClr val="tx2"/>
              </a:solidFill>
              <a:latin typeface="Tw Cen MT" panose="020B0602020104020603" pitchFamily="34" charset="0"/>
              <a:ea typeface="Verdana" pitchFamily="34" charset="0"/>
              <a:cs typeface="Verdana" pitchFamily="34" charset="0"/>
            </a:endParaRPr>
          </a:p>
        </p:txBody>
      </p:sp>
      <p:grpSp>
        <p:nvGrpSpPr>
          <p:cNvPr id="33" name="Group 32" title="App Marketing Companies"/>
          <p:cNvGrpSpPr/>
          <p:nvPr/>
        </p:nvGrpSpPr>
        <p:grpSpPr>
          <a:xfrm>
            <a:off x="838200" y="2362200"/>
            <a:ext cx="7391400" cy="4267200"/>
            <a:chOff x="304800" y="533400"/>
            <a:chExt cx="7620000" cy="4724400"/>
          </a:xfrm>
        </p:grpSpPr>
        <p:sp>
          <p:nvSpPr>
            <p:cNvPr id="34" name="Rectangle 33"/>
            <p:cNvSpPr/>
            <p:nvPr/>
          </p:nvSpPr>
          <p:spPr>
            <a:xfrm>
              <a:off x="304800" y="533400"/>
              <a:ext cx="7620000" cy="472440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title="App Marketing Copanies"/>
            <p:cNvPicPr>
              <a:picLocks noChangeAspect="1" noChangeArrowheads="1"/>
            </p:cNvPicPr>
            <p:nvPr/>
          </p:nvPicPr>
          <p:blipFill>
            <a:blip r:embed="rId3" cstate="print"/>
            <a:srcRect/>
            <a:stretch>
              <a:fillRect/>
            </a:stretch>
          </p:blipFill>
          <p:spPr bwMode="auto">
            <a:xfrm>
              <a:off x="381000" y="609600"/>
              <a:ext cx="7467600" cy="4517918"/>
            </a:xfrm>
            <a:prstGeom prst="rect">
              <a:avLst/>
            </a:prstGeom>
            <a:noFill/>
            <a:ln w="9525">
              <a:noFill/>
              <a:miter lim="800000"/>
              <a:headEnd/>
              <a:tailEnd/>
            </a:ln>
          </p:spPr>
        </p:pic>
      </p:gr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APP MARKETING </a:t>
            </a:r>
            <a:r>
              <a:rPr lang="en-US" sz="3600" dirty="0" smtClean="0">
                <a:solidFill>
                  <a:srgbClr val="1F497D"/>
                </a:solidFill>
                <a:latin typeface="Tw Cen MT Condensed" pitchFamily="34" charset="0"/>
                <a:ea typeface="Verdana" pitchFamily="34" charset="0"/>
                <a:cs typeface="Verdana" pitchFamily="34" charset="0"/>
              </a:rPr>
              <a:t>COMPANIES</a:t>
            </a:r>
            <a:endParaRPr lang="en-US" dirty="0"/>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aphicFrame>
        <p:nvGraphicFramePr>
          <p:cNvPr id="10" name="Table 9" title="Company and description"/>
          <p:cNvGraphicFramePr>
            <a:graphicFrameLocks noGrp="1"/>
          </p:cNvGraphicFramePr>
          <p:nvPr>
            <p:extLst>
              <p:ext uri="{D42A27DB-BD31-4B8C-83A1-F6EECF244321}">
                <p14:modId xmlns:p14="http://schemas.microsoft.com/office/powerpoint/2010/main" val="2359105398"/>
              </p:ext>
            </p:extLst>
          </p:nvPr>
        </p:nvGraphicFramePr>
        <p:xfrm>
          <a:off x="457200" y="1524000"/>
          <a:ext cx="8305800" cy="4927600"/>
        </p:xfrm>
        <a:graphic>
          <a:graphicData uri="http://schemas.openxmlformats.org/drawingml/2006/table">
            <a:tbl>
              <a:tblPr firstRow="1" bandRow="1">
                <a:tableStyleId>{5C22544A-7EE6-4342-B048-85BDC9FD1C3A}</a:tableStyleId>
              </a:tblPr>
              <a:tblGrid>
                <a:gridCol w="3200400"/>
                <a:gridCol w="5105400"/>
              </a:tblGrid>
              <a:tr h="142240">
                <a:tc>
                  <a:txBody>
                    <a:bodyPr/>
                    <a:lstStyle/>
                    <a:p>
                      <a:pPr algn="ctr"/>
                      <a:r>
                        <a:rPr lang="en-US" sz="1600" dirty="0" smtClean="0">
                          <a:latin typeface="Tw Cen MT" panose="020B0602020104020603" pitchFamily="34" charset="0"/>
                        </a:rPr>
                        <a:t>Company</a:t>
                      </a:r>
                      <a:endParaRPr lang="en-US" sz="1600" dirty="0">
                        <a:latin typeface="Tw Cen MT" panose="020B0602020104020603" pitchFamily="34" charset="0"/>
                      </a:endParaRPr>
                    </a:p>
                  </a:txBody>
                  <a:tcPr>
                    <a:solidFill>
                      <a:srgbClr val="1F497D"/>
                    </a:solidFill>
                  </a:tcPr>
                </a:tc>
                <a:tc>
                  <a:txBody>
                    <a:bodyPr/>
                    <a:lstStyle/>
                    <a:p>
                      <a:pPr algn="ctr"/>
                      <a:r>
                        <a:rPr lang="en-US" sz="1600" dirty="0" smtClean="0">
                          <a:latin typeface="Tw Cen MT" panose="020B0602020104020603" pitchFamily="34" charset="0"/>
                        </a:rPr>
                        <a:t>Description</a:t>
                      </a:r>
                      <a:endParaRPr lang="en-US" sz="1600" dirty="0">
                        <a:latin typeface="Tw Cen MT" panose="020B0602020104020603" pitchFamily="34" charset="0"/>
                      </a:endParaRPr>
                    </a:p>
                  </a:txBody>
                  <a:tcPr>
                    <a:solidFill>
                      <a:srgbClr val="1F497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1F497D"/>
                          </a:solidFill>
                          <a:latin typeface="Tw Cen MT" panose="020B0602020104020603" pitchFamily="34" charset="0"/>
                          <a:ea typeface="Verdana" pitchFamily="34" charset="0"/>
                          <a:cs typeface="Verdana" pitchFamily="34" charset="0"/>
                        </a:rPr>
                        <a:t>Apalon</a:t>
                      </a:r>
                      <a:endParaRPr lang="en-US" sz="1600" dirty="0" smtClean="0">
                        <a:solidFill>
                          <a:srgbClr val="1F497D"/>
                        </a:solidFill>
                        <a:latin typeface="Tw Cen MT" panose="020B0602020104020603" pitchFamily="34" charset="0"/>
                        <a:ea typeface="Verdana" pitchFamily="34" charset="0"/>
                        <a:cs typeface="Verdana" pitchFamily="34" charset="0"/>
                      </a:endParaRPr>
                    </a:p>
                  </a:txBody>
                  <a:tcPr/>
                </a:tc>
                <a:tc>
                  <a:txBody>
                    <a:bodyPr/>
                    <a:lstStyle/>
                    <a:p>
                      <a:r>
                        <a:rPr lang="en-US" sz="1400" dirty="0" smtClean="0">
                          <a:solidFill>
                            <a:srgbClr val="1F497D"/>
                          </a:solidFill>
                          <a:latin typeface="Tw Cen MT" panose="020B0602020104020603" pitchFamily="34" charset="0"/>
                        </a:rPr>
                        <a:t>App creation organization that focuses on marketing an app to make a consumer feel like the app will make their life easier.</a:t>
                      </a:r>
                      <a:endParaRPr lang="en-US" sz="1400" dirty="0">
                        <a:solidFill>
                          <a:srgbClr val="1F497D"/>
                        </a:solidFill>
                        <a:latin typeface="Tw Cen MT" panose="020B0602020104020603"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1F497D"/>
                          </a:solidFill>
                          <a:latin typeface="Tw Cen MT" panose="020B0602020104020603" pitchFamily="34" charset="0"/>
                          <a:ea typeface="Verdana" pitchFamily="34" charset="0"/>
                          <a:cs typeface="Verdana" pitchFamily="34" charset="0"/>
                        </a:rPr>
                        <a:t>AppMasters</a:t>
                      </a:r>
                    </a:p>
                  </a:txBody>
                  <a:tcPr/>
                </a:tc>
                <a:tc>
                  <a:txBody>
                    <a:bodyPr/>
                    <a:lstStyle/>
                    <a:p>
                      <a:r>
                        <a:rPr lang="en-US" sz="1400" dirty="0" smtClean="0">
                          <a:solidFill>
                            <a:srgbClr val="1F497D"/>
                          </a:solidFill>
                          <a:latin typeface="Tw Cen MT" panose="020B0602020104020603" pitchFamily="34" charset="0"/>
                        </a:rPr>
                        <a:t>App experts focusing on PR, content marketing,</a:t>
                      </a:r>
                      <a:r>
                        <a:rPr lang="en-US" sz="1400" baseline="0" dirty="0" smtClean="0">
                          <a:solidFill>
                            <a:srgbClr val="1F497D"/>
                          </a:solidFill>
                          <a:latin typeface="Tw Cen MT" panose="020B0602020104020603" pitchFamily="34" charset="0"/>
                        </a:rPr>
                        <a:t> app store optimization and app store features.</a:t>
                      </a:r>
                      <a:endParaRPr lang="en-US" sz="1400" dirty="0">
                        <a:solidFill>
                          <a:srgbClr val="1F497D"/>
                        </a:solidFill>
                        <a:latin typeface="Tw Cen MT" panose="020B0602020104020603"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1F497D"/>
                          </a:solidFill>
                          <a:latin typeface="Tw Cen MT" panose="020B0602020104020603" pitchFamily="34" charset="0"/>
                          <a:ea typeface="Verdana" pitchFamily="34" charset="0"/>
                          <a:cs typeface="Verdana" pitchFamily="34" charset="0"/>
                        </a:rPr>
                        <a:t>Papaya Ads</a:t>
                      </a:r>
                    </a:p>
                  </a:txBody>
                  <a:tcPr/>
                </a:tc>
                <a:tc>
                  <a:txBody>
                    <a:bodyPr/>
                    <a:lstStyle/>
                    <a:p>
                      <a:r>
                        <a:rPr lang="en-US" sz="1400" dirty="0" smtClean="0">
                          <a:solidFill>
                            <a:srgbClr val="1F497D"/>
                          </a:solidFill>
                          <a:latin typeface="Tw Cen MT" panose="020B0602020104020603" pitchFamily="34" charset="0"/>
                        </a:rPr>
                        <a:t>Automated ad technology for global</a:t>
                      </a:r>
                      <a:r>
                        <a:rPr lang="en-US" sz="1400" baseline="0" dirty="0" smtClean="0">
                          <a:solidFill>
                            <a:srgbClr val="1F497D"/>
                          </a:solidFill>
                          <a:latin typeface="Tw Cen MT" panose="020B0602020104020603" pitchFamily="34" charset="0"/>
                        </a:rPr>
                        <a:t> apps, games and e-commerce.</a:t>
                      </a:r>
                      <a:endParaRPr lang="en-US" sz="1400" dirty="0">
                        <a:solidFill>
                          <a:srgbClr val="1F497D"/>
                        </a:solidFill>
                        <a:latin typeface="Tw Cen MT" panose="020B0602020104020603"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1F497D"/>
                          </a:solidFill>
                          <a:latin typeface="Tw Cen MT" panose="020B0602020104020603" pitchFamily="34" charset="0"/>
                          <a:ea typeface="Verdana" pitchFamily="34" charset="0"/>
                          <a:cs typeface="Verdana" pitchFamily="34" charset="0"/>
                        </a:rPr>
                        <a:t>AppN2O</a:t>
                      </a:r>
                    </a:p>
                  </a:txBody>
                  <a:tcPr/>
                </a:tc>
                <a:tc>
                  <a:txBody>
                    <a:bodyPr/>
                    <a:lstStyle/>
                    <a:p>
                      <a:r>
                        <a:rPr lang="en-US" sz="1400" dirty="0" smtClean="0">
                          <a:solidFill>
                            <a:srgbClr val="1F497D"/>
                          </a:solidFill>
                          <a:latin typeface="Tw Cen MT" panose="020B0602020104020603" pitchFamily="34" charset="0"/>
                        </a:rPr>
                        <a:t>Creates a </a:t>
                      </a:r>
                      <a:r>
                        <a:rPr lang="en-US" sz="1400" baseline="0" dirty="0" smtClean="0">
                          <a:solidFill>
                            <a:srgbClr val="1F497D"/>
                          </a:solidFill>
                          <a:latin typeface="Tw Cen MT" panose="020B0602020104020603" pitchFamily="34" charset="0"/>
                        </a:rPr>
                        <a:t>business mobile marketing strategy for your app to help increase consumers who discover your app.</a:t>
                      </a:r>
                      <a:endParaRPr lang="en-US" sz="1400" dirty="0">
                        <a:solidFill>
                          <a:srgbClr val="1F497D"/>
                        </a:solidFill>
                        <a:latin typeface="Tw Cen MT" panose="020B0602020104020603"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1F497D"/>
                          </a:solidFill>
                          <a:latin typeface="Tw Cen MT" panose="020B0602020104020603" pitchFamily="34" charset="0"/>
                          <a:ea typeface="Verdana" pitchFamily="34" charset="0"/>
                          <a:cs typeface="Verdana" pitchFamily="34" charset="0"/>
                        </a:rPr>
                        <a:t>Appular</a:t>
                      </a:r>
                    </a:p>
                  </a:txBody>
                  <a:tcPr/>
                </a:tc>
                <a:tc>
                  <a:txBody>
                    <a:bodyPr/>
                    <a:lstStyle/>
                    <a:p>
                      <a:r>
                        <a:rPr lang="en-US" sz="1400" baseline="0" dirty="0" smtClean="0">
                          <a:solidFill>
                            <a:srgbClr val="1F497D"/>
                          </a:solidFill>
                          <a:latin typeface="Tw Cen MT" panose="020B0602020104020603" pitchFamily="34" charset="0"/>
                        </a:rPr>
                        <a:t>iPhone marketing organization that specializes in competitive analysis, monetization strategies, and app placement.</a:t>
                      </a:r>
                      <a:endParaRPr lang="en-US" sz="1400" dirty="0">
                        <a:solidFill>
                          <a:srgbClr val="1F497D"/>
                        </a:solidFill>
                        <a:latin typeface="Tw Cen MT" panose="020B0602020104020603" pitchFamily="34" charset="0"/>
                      </a:endParaRPr>
                    </a:p>
                  </a:txBody>
                  <a:tcPr/>
                </a:tc>
              </a:tr>
              <a:tr h="370840">
                <a:tc>
                  <a:txBody>
                    <a:bodyPr/>
                    <a:lstStyle/>
                    <a:p>
                      <a:r>
                        <a:rPr lang="en-US" sz="1600" dirty="0" smtClean="0">
                          <a:solidFill>
                            <a:srgbClr val="1F497D"/>
                          </a:solidFill>
                          <a:latin typeface="Tw Cen MT" panose="020B0602020104020603" pitchFamily="34" charset="0"/>
                        </a:rPr>
                        <a:t>App Annie</a:t>
                      </a:r>
                      <a:endParaRPr lang="en-US" sz="1600" dirty="0">
                        <a:solidFill>
                          <a:srgbClr val="1F497D"/>
                        </a:solidFill>
                        <a:latin typeface="Tw Cen MT" panose="020B0602020104020603" pitchFamily="34" charset="0"/>
                      </a:endParaRPr>
                    </a:p>
                  </a:txBody>
                  <a:tcPr/>
                </a:tc>
                <a:tc>
                  <a:txBody>
                    <a:bodyPr/>
                    <a:lstStyle/>
                    <a:p>
                      <a:r>
                        <a:rPr lang="en-US" sz="1400" dirty="0" smtClean="0">
                          <a:solidFill>
                            <a:srgbClr val="1F497D"/>
                          </a:solidFill>
                          <a:latin typeface="Tw Cen MT" panose="020B0602020104020603" pitchFamily="34" charset="0"/>
                        </a:rPr>
                        <a:t>Delivers data and insights</a:t>
                      </a:r>
                      <a:r>
                        <a:rPr lang="en-US" sz="1400" baseline="0" dirty="0" smtClean="0">
                          <a:solidFill>
                            <a:srgbClr val="1F497D"/>
                          </a:solidFill>
                          <a:latin typeface="Tw Cen MT" panose="020B0602020104020603" pitchFamily="34" charset="0"/>
                        </a:rPr>
                        <a:t> to succeed in the app economy.</a:t>
                      </a:r>
                      <a:endParaRPr lang="en-US" sz="1400" dirty="0">
                        <a:solidFill>
                          <a:srgbClr val="1F497D"/>
                        </a:solidFill>
                        <a:latin typeface="Tw Cen MT" panose="020B0602020104020603" pitchFamily="34" charset="0"/>
                      </a:endParaRPr>
                    </a:p>
                  </a:txBody>
                  <a:tcPr/>
                </a:tc>
              </a:tr>
              <a:tr h="370840">
                <a:tc>
                  <a:txBody>
                    <a:bodyPr/>
                    <a:lstStyle/>
                    <a:p>
                      <a:r>
                        <a:rPr lang="en-US" sz="1600" dirty="0" smtClean="0">
                          <a:solidFill>
                            <a:srgbClr val="1F497D"/>
                          </a:solidFill>
                          <a:latin typeface="Tw Cen MT" panose="020B0602020104020603" pitchFamily="34" charset="0"/>
                        </a:rPr>
                        <a:t>Fetch</a:t>
                      </a:r>
                      <a:endParaRPr lang="en-US" sz="1600" dirty="0">
                        <a:solidFill>
                          <a:srgbClr val="1F497D"/>
                        </a:solidFill>
                        <a:latin typeface="Tw Cen MT" panose="020B0602020104020603" pitchFamily="34" charset="0"/>
                      </a:endParaRPr>
                    </a:p>
                  </a:txBody>
                  <a:tcPr/>
                </a:tc>
                <a:tc>
                  <a:txBody>
                    <a:bodyPr/>
                    <a:lstStyle/>
                    <a:p>
                      <a:r>
                        <a:rPr lang="en-US" sz="1400" dirty="0" smtClean="0">
                          <a:solidFill>
                            <a:srgbClr val="1F497D"/>
                          </a:solidFill>
                          <a:latin typeface="Tw Cen MT" panose="020B0602020104020603" pitchFamily="34" charset="0"/>
                        </a:rPr>
                        <a:t> Full</a:t>
                      </a:r>
                      <a:r>
                        <a:rPr lang="en-US" sz="1400" baseline="0" dirty="0" smtClean="0">
                          <a:solidFill>
                            <a:srgbClr val="1F497D"/>
                          </a:solidFill>
                          <a:latin typeface="Tw Cen MT" panose="020B0602020104020603" pitchFamily="34" charset="0"/>
                        </a:rPr>
                        <a:t> service mobile agency delivering global mobile media.</a:t>
                      </a:r>
                      <a:endParaRPr lang="en-US" sz="1400" dirty="0">
                        <a:solidFill>
                          <a:srgbClr val="1F497D"/>
                        </a:solidFill>
                        <a:latin typeface="Tw Cen MT" panose="020B0602020104020603" pitchFamily="34" charset="0"/>
                      </a:endParaRPr>
                    </a:p>
                  </a:txBody>
                  <a:tcPr/>
                </a:tc>
              </a:tr>
              <a:tr h="370840">
                <a:tc>
                  <a:txBody>
                    <a:bodyPr/>
                    <a:lstStyle/>
                    <a:p>
                      <a:r>
                        <a:rPr lang="en-US" sz="1600" dirty="0" smtClean="0">
                          <a:solidFill>
                            <a:srgbClr val="1F497D"/>
                          </a:solidFill>
                          <a:latin typeface="Tw Cen MT" panose="020B0602020104020603" pitchFamily="34" charset="0"/>
                        </a:rPr>
                        <a:t>Yahoo Analytics</a:t>
                      </a:r>
                      <a:endParaRPr lang="en-US" sz="1600" dirty="0">
                        <a:solidFill>
                          <a:srgbClr val="1F497D"/>
                        </a:solidFill>
                        <a:latin typeface="Tw Cen MT" panose="020B0602020104020603" pitchFamily="34" charset="0"/>
                      </a:endParaRPr>
                    </a:p>
                  </a:txBody>
                  <a:tcPr/>
                </a:tc>
                <a:tc>
                  <a:txBody>
                    <a:bodyPr/>
                    <a:lstStyle/>
                    <a:p>
                      <a:r>
                        <a:rPr lang="en-US" sz="1400" dirty="0" smtClean="0">
                          <a:solidFill>
                            <a:srgbClr val="1F497D"/>
                          </a:solidFill>
                          <a:latin typeface="Tw Cen MT" panose="020B0602020104020603" pitchFamily="34" charset="0"/>
                        </a:rPr>
                        <a:t>Multi-feature</a:t>
                      </a:r>
                      <a:r>
                        <a:rPr lang="en-US" sz="1400" baseline="0" dirty="0" smtClean="0">
                          <a:solidFill>
                            <a:srgbClr val="1F497D"/>
                          </a:solidFill>
                          <a:latin typeface="Tw Cen MT" panose="020B0602020104020603" pitchFamily="34" charset="0"/>
                        </a:rPr>
                        <a:t> platform including analytics, publishing, in-app sharing and app marketing.</a:t>
                      </a:r>
                      <a:endParaRPr lang="en-US" sz="1400" dirty="0">
                        <a:solidFill>
                          <a:srgbClr val="1F497D"/>
                        </a:solidFill>
                        <a:latin typeface="Tw Cen MT" panose="020B0602020104020603" pitchFamily="34" charset="0"/>
                      </a:endParaRPr>
                    </a:p>
                  </a:txBody>
                  <a:tcPr/>
                </a:tc>
              </a:tr>
              <a:tr h="370840">
                <a:tc>
                  <a:txBody>
                    <a:bodyPr/>
                    <a:lstStyle/>
                    <a:p>
                      <a:r>
                        <a:rPr lang="en-US" sz="1600" dirty="0" smtClean="0">
                          <a:solidFill>
                            <a:srgbClr val="1F497D"/>
                          </a:solidFill>
                          <a:latin typeface="Tw Cen MT" panose="020B0602020104020603" pitchFamily="34" charset="0"/>
                        </a:rPr>
                        <a:t>NativeX</a:t>
                      </a:r>
                      <a:endParaRPr lang="en-US" sz="1600" dirty="0">
                        <a:solidFill>
                          <a:srgbClr val="1F497D"/>
                        </a:solidFill>
                        <a:latin typeface="Tw Cen MT" panose="020B0602020104020603" pitchFamily="34" charset="0"/>
                      </a:endParaRPr>
                    </a:p>
                  </a:txBody>
                  <a:tcPr/>
                </a:tc>
                <a:tc>
                  <a:txBody>
                    <a:bodyPr/>
                    <a:lstStyle/>
                    <a:p>
                      <a:r>
                        <a:rPr lang="en-US" sz="1400" dirty="0" smtClean="0">
                          <a:solidFill>
                            <a:srgbClr val="1F497D"/>
                          </a:solidFill>
                          <a:latin typeface="Tw Cen MT" panose="020B0602020104020603" pitchFamily="34" charset="0"/>
                        </a:rPr>
                        <a:t>Ad technology</a:t>
                      </a:r>
                      <a:r>
                        <a:rPr lang="en-US" sz="1400" baseline="0" dirty="0" smtClean="0">
                          <a:solidFill>
                            <a:srgbClr val="1F497D"/>
                          </a:solidFill>
                          <a:latin typeface="Tw Cen MT" panose="020B0602020104020603" pitchFamily="34" charset="0"/>
                        </a:rPr>
                        <a:t> service for mobile games and apps.</a:t>
                      </a:r>
                      <a:endParaRPr lang="en-US" sz="1400" dirty="0">
                        <a:solidFill>
                          <a:srgbClr val="1F497D"/>
                        </a:solidFill>
                        <a:latin typeface="Tw Cen MT" panose="020B0602020104020603" pitchFamily="34" charset="0"/>
                      </a:endParaRPr>
                    </a:p>
                  </a:txBody>
                  <a:tcPr/>
                </a:tc>
              </a:tr>
              <a:tr h="370840">
                <a:tc>
                  <a:txBody>
                    <a:bodyPr/>
                    <a:lstStyle/>
                    <a:p>
                      <a:r>
                        <a:rPr lang="en-US" sz="1600" dirty="0" smtClean="0">
                          <a:solidFill>
                            <a:srgbClr val="1F497D"/>
                          </a:solidFill>
                          <a:latin typeface="Tw Cen MT" panose="020B0602020104020603" pitchFamily="34" charset="0"/>
                        </a:rPr>
                        <a:t>Cheetah Media</a:t>
                      </a:r>
                      <a:endParaRPr lang="en-US" sz="1600" dirty="0">
                        <a:solidFill>
                          <a:srgbClr val="1F497D"/>
                        </a:solidFill>
                        <a:latin typeface="Tw Cen MT" panose="020B0602020104020603" pitchFamily="34" charset="0"/>
                      </a:endParaRPr>
                    </a:p>
                  </a:txBody>
                  <a:tcPr/>
                </a:tc>
                <a:tc>
                  <a:txBody>
                    <a:bodyPr/>
                    <a:lstStyle/>
                    <a:p>
                      <a:r>
                        <a:rPr lang="en-US" sz="1400" dirty="0" smtClean="0">
                          <a:solidFill>
                            <a:srgbClr val="1F497D"/>
                          </a:solidFill>
                          <a:latin typeface="Tw Cen MT" panose="020B0602020104020603" pitchFamily="34" charset="0"/>
                        </a:rPr>
                        <a:t>Specializes</a:t>
                      </a:r>
                      <a:r>
                        <a:rPr lang="en-US" sz="1400" baseline="0" dirty="0" smtClean="0">
                          <a:solidFill>
                            <a:srgbClr val="1F497D"/>
                          </a:solidFill>
                          <a:latin typeface="Tw Cen MT" panose="020B0602020104020603" pitchFamily="34" charset="0"/>
                        </a:rPr>
                        <a:t> in local market dynamics, traffic sources and audiences to ensure a return on mobile marketing investment.</a:t>
                      </a:r>
                      <a:endParaRPr lang="en-US" sz="1400" dirty="0">
                        <a:solidFill>
                          <a:srgbClr val="1F497D"/>
                        </a:solidFill>
                        <a:latin typeface="Tw Cen MT" panose="020B0602020104020603"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lgn="l"/>
            <a:r>
              <a:rPr lang="en-US" sz="3600" dirty="0">
                <a:solidFill>
                  <a:srgbClr val="1F497D"/>
                </a:solidFill>
                <a:latin typeface="Tw Cen MT Condensed" pitchFamily="34" charset="0"/>
                <a:ea typeface="Verdana" pitchFamily="34" charset="0"/>
                <a:cs typeface="Verdana" pitchFamily="34" charset="0"/>
              </a:rPr>
              <a:t>SUMMARY</a:t>
            </a:r>
            <a:endParaRPr lang="en-US" dirty="0"/>
          </a:p>
        </p:txBody>
      </p:sp>
      <p:sp>
        <p:nvSpPr>
          <p:cNvPr id="29" name="Rectangle 28" descr="http://sphhp.buffalo.edu/cat/kt4tt.html"/>
          <p:cNvSpPr/>
          <p:nvPr/>
        </p:nvSpPr>
        <p:spPr>
          <a:xfrm>
            <a:off x="457200" y="1447800"/>
            <a:ext cx="8305800" cy="2262158"/>
          </a:xfrm>
          <a:prstGeom prst="rect">
            <a:avLst/>
          </a:prstGeom>
        </p:spPr>
        <p:txBody>
          <a:bodyPr wrap="square">
            <a:spAutoFit/>
          </a:bodyPr>
          <a:lstStyle/>
          <a:p>
            <a:pPr marL="228600" indent="-228600" algn="ctr">
              <a:lnSpc>
                <a:spcPts val="3600"/>
              </a:lnSpc>
              <a:spcBef>
                <a:spcPts val="600"/>
              </a:spcBef>
              <a:spcAft>
                <a:spcPts val="600"/>
              </a:spcAft>
              <a:buClr>
                <a:srgbClr val="000099"/>
              </a:buClr>
            </a:pPr>
            <a:r>
              <a:rPr lang="en-US" sz="2800" dirty="0" smtClean="0">
                <a:solidFill>
                  <a:srgbClr val="1F497D"/>
                </a:solidFill>
                <a:latin typeface="Tw Cen MT" panose="020B0602020104020603" pitchFamily="34" charset="0"/>
              </a:rPr>
              <a:t>Visit the  KT4TT web site for additional information, more examples and more resources.</a:t>
            </a:r>
          </a:p>
          <a:p>
            <a:pPr marL="228600" indent="-228600" algn="ctr">
              <a:lnSpc>
                <a:spcPts val="3600"/>
              </a:lnSpc>
              <a:spcBef>
                <a:spcPts val="600"/>
              </a:spcBef>
              <a:spcAft>
                <a:spcPts val="600"/>
              </a:spcAft>
              <a:buClr>
                <a:srgbClr val="000099"/>
              </a:buClr>
            </a:pPr>
            <a:r>
              <a:rPr lang="en-US" sz="2800" u="sng" dirty="0" smtClean="0">
                <a:solidFill>
                  <a:srgbClr val="1F497D"/>
                </a:solidFill>
                <a:latin typeface="Tw Cen MT" panose="020B0602020104020603" pitchFamily="34" charset="0"/>
                <a:hlinkClick r:id="rId2" tooltip="KT4TT website"/>
              </a:rPr>
              <a:t>http://sphhp.buffalo.edu/cat/kt4tt.html</a:t>
            </a:r>
            <a:endParaRPr lang="en-US" sz="2800" u="sng" dirty="0" smtClean="0">
              <a:solidFill>
                <a:srgbClr val="1F497D"/>
              </a:solidFill>
              <a:latin typeface="Tw Cen MT" panose="020B0602020104020603" pitchFamily="34" charset="0"/>
            </a:endParaRPr>
          </a:p>
          <a:p>
            <a:pPr algn="ctr">
              <a:buNone/>
            </a:pPr>
            <a:r>
              <a:rPr lang="en-US" sz="3600" i="1" dirty="0" smtClean="0">
                <a:solidFill>
                  <a:srgbClr val="1F497D"/>
                </a:solidFill>
                <a:latin typeface="Tw Cen MT" panose="020B0602020104020603" pitchFamily="34" charset="0"/>
              </a:rPr>
              <a:t>Thank you! </a:t>
            </a:r>
          </a:p>
        </p:txBody>
      </p:sp>
      <p:pic>
        <p:nvPicPr>
          <p:cNvPr id="30" name="Picture 29" title="KT4TT website"/>
          <p:cNvPicPr>
            <a:picLocks noChangeAspect="1"/>
          </p:cNvPicPr>
          <p:nvPr/>
        </p:nvPicPr>
        <p:blipFill rotWithShape="1">
          <a:blip r:embed="rId3" cstate="print">
            <a:extLst>
              <a:ext uri="{28A0092B-C50C-407E-A947-70E740481C1C}">
                <a14:useLocalDpi xmlns:a14="http://schemas.microsoft.com/office/drawing/2010/main" val="0"/>
              </a:ext>
            </a:extLst>
          </a:blip>
          <a:srcRect b="53735"/>
          <a:stretch/>
        </p:blipFill>
        <p:spPr>
          <a:xfrm>
            <a:off x="1295400" y="3810000"/>
            <a:ext cx="6522329" cy="2743200"/>
          </a:xfrm>
          <a:prstGeom prst="rect">
            <a:avLst/>
          </a:prstGeom>
        </p:spPr>
      </p:pic>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Thank you for attending</a:t>
            </a:r>
            <a:r>
              <a:rPr lang="en-US" sz="3600" dirty="0" smtClean="0">
                <a:solidFill>
                  <a:srgbClr val="1F497D"/>
                </a:solidFill>
                <a:latin typeface="Tw Cen MT Condensed" pitchFamily="34" charset="0"/>
                <a:ea typeface="Verdana" pitchFamily="34" charset="0"/>
                <a:cs typeface="Verdana" pitchFamily="34" charset="0"/>
              </a:rPr>
              <a:t>!</a:t>
            </a:r>
            <a:endParaRPr lang="en-US" dirty="0"/>
          </a:p>
        </p:txBody>
      </p:sp>
      <p:sp>
        <p:nvSpPr>
          <p:cNvPr id="9" name="Rectangle 8"/>
          <p:cNvSpPr/>
          <p:nvPr/>
        </p:nvSpPr>
        <p:spPr>
          <a:xfrm>
            <a:off x="457200" y="1447800"/>
            <a:ext cx="8305800" cy="2616101"/>
          </a:xfrm>
          <a:prstGeom prst="rect">
            <a:avLst/>
          </a:prstGeom>
          <a:ln>
            <a:noFill/>
          </a:ln>
        </p:spPr>
        <p:txBody>
          <a:bodyPr wrap="square">
            <a:spAutoFit/>
          </a:bodyPr>
          <a:lstStyle/>
          <a:p>
            <a:pPr marL="228600" indent="-228600">
              <a:buClr>
                <a:srgbClr val="000099"/>
              </a:buClr>
            </a:pPr>
            <a:r>
              <a:rPr lang="en-US" sz="2400" b="1" dirty="0" smtClean="0">
                <a:solidFill>
                  <a:srgbClr val="1F497D"/>
                </a:solidFill>
                <a:latin typeface="Tw Cen MT" panose="020B0602020104020603" pitchFamily="34" charset="0"/>
              </a:rPr>
              <a:t>CEUs: Session Code RSCH-04</a:t>
            </a:r>
          </a:p>
          <a:p>
            <a:pPr marL="228600" indent="-228600">
              <a:buClr>
                <a:srgbClr val="000099"/>
              </a:buClr>
              <a:buFont typeface="Arial" pitchFamily="34" charset="0"/>
              <a:buChar char="•"/>
            </a:pPr>
            <a:r>
              <a:rPr lang="en-US" sz="2000" dirty="0" smtClean="0">
                <a:solidFill>
                  <a:srgbClr val="1F497D"/>
                </a:solidFill>
                <a:latin typeface="Tw Cen MT" panose="020B0602020104020603" pitchFamily="34" charset="0"/>
              </a:rPr>
              <a:t>More information at</a:t>
            </a:r>
            <a:br>
              <a:rPr lang="en-US" sz="2000" dirty="0" smtClean="0">
                <a:solidFill>
                  <a:srgbClr val="1F497D"/>
                </a:solidFill>
                <a:latin typeface="Tw Cen MT" panose="020B0602020104020603" pitchFamily="34" charset="0"/>
              </a:rPr>
            </a:br>
            <a:r>
              <a:rPr lang="en-US" sz="2000" u="sng" dirty="0" smtClean="0">
                <a:solidFill>
                  <a:srgbClr val="1F497D"/>
                </a:solidFill>
                <a:latin typeface="Tw Cen MT" panose="020B0602020104020603" pitchFamily="34" charset="0"/>
                <a:hlinkClick r:id="rId2" tooltip="ATIA website"/>
              </a:rPr>
              <a:t>https://www.atia.org/conference/education-program/ceus/</a:t>
            </a:r>
            <a:endParaRPr lang="en-US" sz="2000" u="sng" dirty="0" smtClean="0">
              <a:solidFill>
                <a:srgbClr val="1F497D"/>
              </a:solidFill>
              <a:latin typeface="Tw Cen MT" panose="020B0602020104020603" pitchFamily="34" charset="0"/>
            </a:endParaRPr>
          </a:p>
          <a:p>
            <a:pPr marL="228600" indent="-228600">
              <a:buClr>
                <a:srgbClr val="000099"/>
              </a:buClr>
              <a:buFont typeface="Arial" pitchFamily="34" charset="0"/>
              <a:buChar char="•"/>
            </a:pPr>
            <a:r>
              <a:rPr lang="en-US" altLang="en-US" sz="2000" dirty="0" smtClean="0">
                <a:solidFill>
                  <a:srgbClr val="1F497D"/>
                </a:solidFill>
                <a:latin typeface="Tw Cen MT" panose="020B0602020104020603" pitchFamily="34" charset="0"/>
              </a:rPr>
              <a:t>Visit the information desk for more information on CEUs. ASHA and ACVREP forms must be submitted before departing the conference. AOTA and IACET forms can be submitted online. </a:t>
            </a:r>
          </a:p>
          <a:p>
            <a:pPr lvl="2"/>
            <a:r>
              <a:rPr lang="en-US" sz="2000" dirty="0" smtClean="0">
                <a:solidFill>
                  <a:srgbClr val="1F497D"/>
                </a:solidFill>
                <a:latin typeface="Tw Cen MT" panose="020B0602020104020603" pitchFamily="34" charset="0"/>
                <a:ea typeface="Times New Roman" panose="02020603050405020304" pitchFamily="18" charset="0"/>
              </a:rPr>
              <a:t>ATIA is an Approved Provider for IACET and AOTA CEUs.</a:t>
            </a:r>
            <a:r>
              <a:rPr lang="en-US" altLang="en-US" sz="2000" dirty="0" smtClean="0">
                <a:solidFill>
                  <a:srgbClr val="1F497D"/>
                </a:solidFill>
                <a:latin typeface="Tw Cen MT" panose="020B0602020104020603" pitchFamily="34" charset="0"/>
              </a:rPr>
              <a:t> Please note there is a $15 fee for AOTA CEUs.</a:t>
            </a:r>
            <a:endParaRPr lang="en-US" altLang="en-US" sz="2000" b="1" dirty="0" smtClean="0">
              <a:solidFill>
                <a:srgbClr val="1F497D"/>
              </a:solidFill>
              <a:latin typeface="Tw Cen MT" panose="020B0602020104020603" pitchFamily="34" charset="0"/>
            </a:endParaRPr>
          </a:p>
        </p:txBody>
      </p:sp>
      <p:sp>
        <p:nvSpPr>
          <p:cNvPr id="10" name="Rectangle 9"/>
          <p:cNvSpPr/>
          <p:nvPr/>
        </p:nvSpPr>
        <p:spPr>
          <a:xfrm>
            <a:off x="457200" y="4104382"/>
            <a:ext cx="8305800" cy="1077218"/>
          </a:xfrm>
          <a:prstGeom prst="rect">
            <a:avLst/>
          </a:prstGeom>
          <a:ln>
            <a:noFill/>
          </a:ln>
        </p:spPr>
        <p:txBody>
          <a:bodyPr wrap="square">
            <a:spAutoFit/>
          </a:bodyPr>
          <a:lstStyle/>
          <a:p>
            <a:pPr marL="228600" indent="-228600">
              <a:buClr>
                <a:srgbClr val="000099"/>
              </a:buClr>
            </a:pPr>
            <a:r>
              <a:rPr lang="en-US" sz="2400" b="1" dirty="0" smtClean="0">
                <a:solidFill>
                  <a:srgbClr val="1F497D"/>
                </a:solidFill>
                <a:latin typeface="Tw Cen MT" panose="020B0602020104020603" pitchFamily="34" charset="0"/>
              </a:rPr>
              <a:t>Session Evaluation</a:t>
            </a:r>
          </a:p>
          <a:p>
            <a:pPr marL="228600" indent="-228600">
              <a:buClr>
                <a:srgbClr val="000099"/>
              </a:buClr>
              <a:buFont typeface="Arial" pitchFamily="34" charset="0"/>
              <a:buChar char="•"/>
            </a:pPr>
            <a:r>
              <a:rPr lang="en-US" sz="2000" dirty="0" smtClean="0">
                <a:solidFill>
                  <a:srgbClr val="1F497D"/>
                </a:solidFill>
                <a:latin typeface="Tw Cen MT" panose="020B0602020104020603" pitchFamily="34" charset="0"/>
              </a:rPr>
              <a:t>Help us improve the quality of our conference by completing your session evaluation  form in the mobile app</a:t>
            </a:r>
          </a:p>
        </p:txBody>
      </p:sp>
      <p:sp>
        <p:nvSpPr>
          <p:cNvPr id="11" name="Rectangle 10"/>
          <p:cNvSpPr/>
          <p:nvPr/>
        </p:nvSpPr>
        <p:spPr>
          <a:xfrm>
            <a:off x="381000" y="5244405"/>
            <a:ext cx="8305800" cy="1384995"/>
          </a:xfrm>
          <a:prstGeom prst="rect">
            <a:avLst/>
          </a:prstGeom>
          <a:ln>
            <a:noFill/>
          </a:ln>
        </p:spPr>
        <p:txBody>
          <a:bodyPr wrap="square">
            <a:spAutoFit/>
          </a:bodyPr>
          <a:lstStyle/>
          <a:p>
            <a:pPr marL="228600" indent="-228600">
              <a:buClr>
                <a:srgbClr val="000099"/>
              </a:buClr>
            </a:pPr>
            <a:r>
              <a:rPr lang="en-US" sz="2400" b="1" dirty="0" smtClean="0">
                <a:solidFill>
                  <a:srgbClr val="1F497D"/>
                </a:solidFill>
                <a:latin typeface="Tw Cen MT" panose="020B0602020104020603" pitchFamily="34" charset="0"/>
              </a:rPr>
              <a:t>Handouts</a:t>
            </a:r>
          </a:p>
          <a:p>
            <a:pPr marL="228600" indent="-228600">
              <a:buClr>
                <a:srgbClr val="000099"/>
              </a:buClr>
              <a:buFont typeface="Arial" pitchFamily="34" charset="0"/>
              <a:buChar char="•"/>
            </a:pPr>
            <a:r>
              <a:rPr lang="en-US" sz="2000" dirty="0" smtClean="0">
                <a:solidFill>
                  <a:srgbClr val="1F497D"/>
                </a:solidFill>
                <a:latin typeface="Tw Cen MT" panose="020B0602020104020603" pitchFamily="34" charset="0"/>
              </a:rPr>
              <a:t>Handouts are available at </a:t>
            </a:r>
            <a:r>
              <a:rPr lang="en-US" sz="2000" dirty="0" smtClean="0">
                <a:latin typeface="Tw Cen MT" panose="020B0602020104020603" pitchFamily="34" charset="0"/>
                <a:hlinkClick r:id="rId3" tooltip="ATIA website"/>
              </a:rPr>
              <a:t>http://s3.goeshow.com/atia/orlando/2018/handouts.cfm </a:t>
            </a:r>
            <a:endParaRPr lang="en-US" sz="2000" dirty="0" smtClean="0">
              <a:latin typeface="Tw Cen MT" panose="020B0602020104020603" pitchFamily="34" charset="0"/>
            </a:endParaRPr>
          </a:p>
          <a:p>
            <a:pPr marL="228600" indent="-228600">
              <a:buClr>
                <a:srgbClr val="000099"/>
              </a:buClr>
              <a:buFont typeface="Arial" pitchFamily="34" charset="0"/>
              <a:buChar char="•"/>
            </a:pPr>
            <a:r>
              <a:rPr lang="en-US" sz="2000" dirty="0" smtClean="0">
                <a:solidFill>
                  <a:srgbClr val="1F497D"/>
                </a:solidFill>
                <a:latin typeface="Tw Cen MT" panose="020B0602020104020603" pitchFamily="34" charset="0"/>
              </a:rPr>
              <a:t>Handout link remains live for 3 months after the conference ends</a:t>
            </a:r>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smtClean="0">
                <a:solidFill>
                  <a:srgbClr val="1F497D"/>
                </a:solidFill>
                <a:latin typeface="Tw Cen MT Condensed" pitchFamily="34" charset="0"/>
                <a:ea typeface="Verdana" pitchFamily="34" charset="0"/>
                <a:cs typeface="Verdana" pitchFamily="34" charset="0"/>
              </a:rPr>
              <a:t>ACKNOWLEDGEMENT</a:t>
            </a:r>
            <a:endParaRPr lang="en-US" dirty="0"/>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9" name="Rectangle 28"/>
          <p:cNvSpPr/>
          <p:nvPr/>
        </p:nvSpPr>
        <p:spPr>
          <a:xfrm>
            <a:off x="457200" y="2133600"/>
            <a:ext cx="8305800" cy="3554819"/>
          </a:xfrm>
          <a:prstGeom prst="rect">
            <a:avLst/>
          </a:prstGeom>
        </p:spPr>
        <p:txBody>
          <a:bodyPr wrap="square">
            <a:spAutoFit/>
          </a:bodyPr>
          <a:lstStyle/>
          <a:p>
            <a:pPr>
              <a:lnSpc>
                <a:spcPts val="3000"/>
              </a:lnSpc>
              <a:spcBef>
                <a:spcPct val="25000"/>
              </a:spcBef>
              <a:buClr>
                <a:srgbClr val="000099"/>
              </a:buClr>
            </a:pPr>
            <a:r>
              <a:rPr lang="en-US" sz="2800" dirty="0" smtClean="0">
                <a:solidFill>
                  <a:srgbClr val="1F497D"/>
                </a:solidFill>
                <a:latin typeface="Tw Cen MT" panose="020B0602020104020603" pitchFamily="34" charset="0"/>
              </a:rPr>
              <a:t>The contents of this presentation were developed under a grant from the National Institute on Disability, Independent Living, and Rehabilitation Research (NIDILRR grant number 90DP0054-01-00). NIDILRR is a Center within the Administration for Community Living (ACL), Department of Health and Human Services (HHS). The contents of this presentation do not necessarily represent the policy of NIDILRR, ACL, HHS, and you should not assume endorsement by the Federal Government.</a:t>
            </a:r>
            <a:endParaRPr lang="en-US" sz="2800" dirty="0">
              <a:solidFill>
                <a:srgbClr val="1F497D"/>
              </a:solidFill>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smtClean="0">
                <a:solidFill>
                  <a:srgbClr val="1F497D"/>
                </a:solidFill>
                <a:latin typeface="Tw Cen MT Condensed" pitchFamily="34" charset="0"/>
                <a:ea typeface="Verdana" pitchFamily="34" charset="0"/>
                <a:cs typeface="Verdana" pitchFamily="34" charset="0"/>
              </a:rPr>
              <a:t>AGENDA</a:t>
            </a:r>
            <a:endParaRPr lang="en-US" dirty="0"/>
          </a:p>
        </p:txBody>
      </p:sp>
      <p:grpSp>
        <p:nvGrpSpPr>
          <p:cNvPr id="13" name="Group 12" title="number 1"/>
          <p:cNvGrpSpPr/>
          <p:nvPr/>
        </p:nvGrpSpPr>
        <p:grpSpPr>
          <a:xfrm>
            <a:off x="457200" y="1524000"/>
            <a:ext cx="530352" cy="588946"/>
            <a:chOff x="457200" y="1433154"/>
            <a:chExt cx="530352" cy="588946"/>
          </a:xfrm>
        </p:grpSpPr>
        <p:sp>
          <p:nvSpPr>
            <p:cNvPr id="11" name="Rectangle 10"/>
            <p:cNvSpPr/>
            <p:nvPr/>
          </p:nvSpPr>
          <p:spPr>
            <a:xfrm rot="16200000">
              <a:off x="637032" y="1725168"/>
              <a:ext cx="45720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2" name="Title 1"/>
            <p:cNvSpPr txBox="1">
              <a:spLocks/>
            </p:cNvSpPr>
            <p:nvPr/>
          </p:nvSpPr>
          <p:spPr>
            <a:xfrm>
              <a:off x="457200" y="14331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1</a:t>
              </a:r>
              <a:endParaRPr lang="en-US" sz="2400" dirty="0">
                <a:solidFill>
                  <a:schemeClr val="tx2"/>
                </a:solidFill>
                <a:latin typeface="Tw Cen MT Condensed" pitchFamily="34" charset="0"/>
                <a:ea typeface="Verdana" pitchFamily="34" charset="0"/>
                <a:cs typeface="Verdana" pitchFamily="34" charset="0"/>
              </a:endParaRPr>
            </a:p>
          </p:txBody>
        </p:sp>
      </p:grpSp>
      <p:sp>
        <p:nvSpPr>
          <p:cNvPr id="29" name="TextBox 28"/>
          <p:cNvSpPr txBox="1"/>
          <p:nvPr/>
        </p:nvSpPr>
        <p:spPr>
          <a:xfrm>
            <a:off x="914400" y="1600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Status of Apps</a:t>
            </a:r>
            <a:endParaRPr lang="en-US" sz="2800" dirty="0">
              <a:solidFill>
                <a:schemeClr val="tx2"/>
              </a:solidFill>
              <a:latin typeface="Tw Cen MT" panose="020B0602020104020603" pitchFamily="34" charset="0"/>
            </a:endParaRPr>
          </a:p>
        </p:txBody>
      </p:sp>
      <p:grpSp>
        <p:nvGrpSpPr>
          <p:cNvPr id="14" name="Group 13" title="number 2"/>
          <p:cNvGrpSpPr/>
          <p:nvPr/>
        </p:nvGrpSpPr>
        <p:grpSpPr>
          <a:xfrm>
            <a:off x="457200" y="2286000"/>
            <a:ext cx="530352" cy="588946"/>
            <a:chOff x="457200" y="1433154"/>
            <a:chExt cx="530352" cy="588946"/>
          </a:xfrm>
        </p:grpSpPr>
        <p:sp>
          <p:nvSpPr>
            <p:cNvPr id="15" name="Rectangle 14"/>
            <p:cNvSpPr/>
            <p:nvPr/>
          </p:nvSpPr>
          <p:spPr>
            <a:xfrm rot="16200000">
              <a:off x="637032" y="1725168"/>
              <a:ext cx="45720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6" name="Title 1"/>
            <p:cNvSpPr txBox="1">
              <a:spLocks/>
            </p:cNvSpPr>
            <p:nvPr/>
          </p:nvSpPr>
          <p:spPr>
            <a:xfrm>
              <a:off x="457200" y="14331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2</a:t>
              </a:r>
              <a:endParaRPr lang="en-US" sz="2400" dirty="0">
                <a:solidFill>
                  <a:schemeClr val="tx2"/>
                </a:solidFill>
                <a:latin typeface="Tw Cen MT Condensed" pitchFamily="34" charset="0"/>
                <a:ea typeface="Verdana" pitchFamily="34" charset="0"/>
                <a:cs typeface="Verdana" pitchFamily="34" charset="0"/>
              </a:endParaRPr>
            </a:p>
          </p:txBody>
        </p:sp>
      </p:grpSp>
      <p:sp>
        <p:nvSpPr>
          <p:cNvPr id="30" name="TextBox 29"/>
          <p:cNvSpPr txBox="1"/>
          <p:nvPr/>
        </p:nvSpPr>
        <p:spPr>
          <a:xfrm>
            <a:off x="914400" y="2362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First major questions an App developer faces</a:t>
            </a:r>
            <a:endParaRPr lang="en-US" sz="2800" dirty="0">
              <a:solidFill>
                <a:schemeClr val="tx2"/>
              </a:solidFill>
              <a:latin typeface="Tw Cen MT" panose="020B0602020104020603" pitchFamily="34" charset="0"/>
            </a:endParaRPr>
          </a:p>
        </p:txBody>
      </p:sp>
      <p:grpSp>
        <p:nvGrpSpPr>
          <p:cNvPr id="17" name="Group 16" title="number 3"/>
          <p:cNvGrpSpPr/>
          <p:nvPr/>
        </p:nvGrpSpPr>
        <p:grpSpPr>
          <a:xfrm>
            <a:off x="457200" y="3068654"/>
            <a:ext cx="530352" cy="588946"/>
            <a:chOff x="457200" y="1433154"/>
            <a:chExt cx="530352" cy="588946"/>
          </a:xfrm>
        </p:grpSpPr>
        <p:sp>
          <p:nvSpPr>
            <p:cNvPr id="18" name="Rectangle 17"/>
            <p:cNvSpPr/>
            <p:nvPr/>
          </p:nvSpPr>
          <p:spPr>
            <a:xfrm rot="16200000">
              <a:off x="637032" y="1725168"/>
              <a:ext cx="45720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9" name="Title 1"/>
            <p:cNvSpPr txBox="1">
              <a:spLocks/>
            </p:cNvSpPr>
            <p:nvPr/>
          </p:nvSpPr>
          <p:spPr>
            <a:xfrm>
              <a:off x="457200" y="14331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3</a:t>
              </a:r>
              <a:endParaRPr lang="en-US" sz="2400" dirty="0">
                <a:solidFill>
                  <a:schemeClr val="tx2"/>
                </a:solidFill>
                <a:latin typeface="Tw Cen MT Condensed" pitchFamily="34" charset="0"/>
                <a:ea typeface="Verdana" pitchFamily="34" charset="0"/>
                <a:cs typeface="Verdana" pitchFamily="34" charset="0"/>
              </a:endParaRPr>
            </a:p>
          </p:txBody>
        </p:sp>
      </p:grpSp>
      <p:sp>
        <p:nvSpPr>
          <p:cNvPr id="31" name="TextBox 30"/>
          <p:cNvSpPr txBox="1"/>
          <p:nvPr/>
        </p:nvSpPr>
        <p:spPr>
          <a:xfrm>
            <a:off x="914400" y="3124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Economics of marketing an app</a:t>
            </a:r>
            <a:endParaRPr lang="en-US" sz="2800" dirty="0">
              <a:solidFill>
                <a:schemeClr val="tx2"/>
              </a:solidFill>
              <a:latin typeface="Tw Cen MT" panose="020B0602020104020603" pitchFamily="34" charset="0"/>
            </a:endParaRPr>
          </a:p>
        </p:txBody>
      </p:sp>
      <p:grpSp>
        <p:nvGrpSpPr>
          <p:cNvPr id="20" name="Group 19" title="number 4"/>
          <p:cNvGrpSpPr/>
          <p:nvPr/>
        </p:nvGrpSpPr>
        <p:grpSpPr>
          <a:xfrm>
            <a:off x="457200" y="3830654"/>
            <a:ext cx="530352" cy="588946"/>
            <a:chOff x="457200" y="1433154"/>
            <a:chExt cx="530352" cy="588946"/>
          </a:xfrm>
        </p:grpSpPr>
        <p:sp>
          <p:nvSpPr>
            <p:cNvPr id="21" name="Rectangle 20"/>
            <p:cNvSpPr/>
            <p:nvPr/>
          </p:nvSpPr>
          <p:spPr>
            <a:xfrm rot="16200000">
              <a:off x="637032" y="1725168"/>
              <a:ext cx="45720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2" name="Title 1"/>
            <p:cNvSpPr txBox="1">
              <a:spLocks/>
            </p:cNvSpPr>
            <p:nvPr/>
          </p:nvSpPr>
          <p:spPr>
            <a:xfrm>
              <a:off x="457200" y="14331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4</a:t>
              </a:r>
              <a:endParaRPr lang="en-US" sz="2400" dirty="0">
                <a:solidFill>
                  <a:schemeClr val="tx2"/>
                </a:solidFill>
                <a:latin typeface="Tw Cen MT Condensed" pitchFamily="34" charset="0"/>
                <a:ea typeface="Verdana" pitchFamily="34" charset="0"/>
                <a:cs typeface="Verdana" pitchFamily="34" charset="0"/>
              </a:endParaRPr>
            </a:p>
          </p:txBody>
        </p:sp>
      </p:grpSp>
      <p:sp>
        <p:nvSpPr>
          <p:cNvPr id="32" name="TextBox 31"/>
          <p:cNvSpPr txBox="1"/>
          <p:nvPr/>
        </p:nvSpPr>
        <p:spPr>
          <a:xfrm>
            <a:off x="914400" y="3886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App pricing strategy and app half life/decay</a:t>
            </a:r>
            <a:endParaRPr lang="en-US" sz="2800" dirty="0">
              <a:solidFill>
                <a:schemeClr val="tx2"/>
              </a:solidFill>
              <a:latin typeface="Tw Cen MT" panose="020B0602020104020603" pitchFamily="34" charset="0"/>
            </a:endParaRPr>
          </a:p>
        </p:txBody>
      </p:sp>
      <p:grpSp>
        <p:nvGrpSpPr>
          <p:cNvPr id="23" name="Group 22" title="number 5"/>
          <p:cNvGrpSpPr/>
          <p:nvPr/>
        </p:nvGrpSpPr>
        <p:grpSpPr>
          <a:xfrm>
            <a:off x="457200" y="4592654"/>
            <a:ext cx="530352" cy="588946"/>
            <a:chOff x="457200" y="1433154"/>
            <a:chExt cx="530352" cy="588946"/>
          </a:xfrm>
        </p:grpSpPr>
        <p:sp>
          <p:nvSpPr>
            <p:cNvPr id="24" name="Rectangle 23"/>
            <p:cNvSpPr/>
            <p:nvPr/>
          </p:nvSpPr>
          <p:spPr>
            <a:xfrm rot="16200000">
              <a:off x="637032" y="1725168"/>
              <a:ext cx="45720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5" name="Title 1"/>
            <p:cNvSpPr txBox="1">
              <a:spLocks/>
            </p:cNvSpPr>
            <p:nvPr/>
          </p:nvSpPr>
          <p:spPr>
            <a:xfrm>
              <a:off x="457200" y="14331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5</a:t>
              </a:r>
              <a:endParaRPr lang="en-US" sz="2400" dirty="0">
                <a:solidFill>
                  <a:schemeClr val="tx2"/>
                </a:solidFill>
                <a:latin typeface="Tw Cen MT Condensed" pitchFamily="34" charset="0"/>
                <a:ea typeface="Verdana" pitchFamily="34" charset="0"/>
                <a:cs typeface="Verdana" pitchFamily="34" charset="0"/>
              </a:endParaRPr>
            </a:p>
          </p:txBody>
        </p:sp>
      </p:grpSp>
      <p:sp>
        <p:nvSpPr>
          <p:cNvPr id="33" name="TextBox 32"/>
          <p:cNvSpPr txBox="1"/>
          <p:nvPr/>
        </p:nvSpPr>
        <p:spPr>
          <a:xfrm>
            <a:off x="914400" y="4648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Wireless RERC’s App Factory</a:t>
            </a:r>
          </a:p>
        </p:txBody>
      </p:sp>
      <p:grpSp>
        <p:nvGrpSpPr>
          <p:cNvPr id="26" name="Group 25" title="number 6"/>
          <p:cNvGrpSpPr/>
          <p:nvPr/>
        </p:nvGrpSpPr>
        <p:grpSpPr>
          <a:xfrm>
            <a:off x="457200" y="5354654"/>
            <a:ext cx="530352" cy="588946"/>
            <a:chOff x="457200" y="1433154"/>
            <a:chExt cx="530352" cy="588946"/>
          </a:xfrm>
        </p:grpSpPr>
        <p:sp>
          <p:nvSpPr>
            <p:cNvPr id="27" name="Rectangle 26"/>
            <p:cNvSpPr/>
            <p:nvPr/>
          </p:nvSpPr>
          <p:spPr>
            <a:xfrm rot="16200000">
              <a:off x="637032" y="1725168"/>
              <a:ext cx="45720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28" name="Title 1"/>
            <p:cNvSpPr txBox="1">
              <a:spLocks/>
            </p:cNvSpPr>
            <p:nvPr/>
          </p:nvSpPr>
          <p:spPr>
            <a:xfrm>
              <a:off x="457200" y="1433154"/>
              <a:ext cx="530352" cy="58894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2400" dirty="0" smtClean="0">
                  <a:solidFill>
                    <a:schemeClr val="tx2"/>
                  </a:solidFill>
                  <a:latin typeface="Tw Cen MT Condensed" pitchFamily="34" charset="0"/>
                  <a:ea typeface="Verdana" pitchFamily="34" charset="0"/>
                  <a:cs typeface="Verdana" pitchFamily="34" charset="0"/>
                </a:rPr>
                <a:t>6</a:t>
              </a:r>
              <a:endParaRPr lang="en-US" sz="2400" dirty="0">
                <a:solidFill>
                  <a:schemeClr val="tx2"/>
                </a:solidFill>
                <a:latin typeface="Tw Cen MT Condensed" pitchFamily="34" charset="0"/>
                <a:ea typeface="Verdana" pitchFamily="34" charset="0"/>
                <a:cs typeface="Verdana" pitchFamily="34" charset="0"/>
              </a:endParaRPr>
            </a:p>
          </p:txBody>
        </p:sp>
      </p:grpSp>
      <p:sp>
        <p:nvSpPr>
          <p:cNvPr id="34" name="TextBox 33"/>
          <p:cNvSpPr txBox="1"/>
          <p:nvPr/>
        </p:nvSpPr>
        <p:spPr>
          <a:xfrm>
            <a:off x="914400" y="5410200"/>
            <a:ext cx="7162800" cy="523220"/>
          </a:xfrm>
          <a:prstGeom prst="rect">
            <a:avLst/>
          </a:prstGeom>
          <a:noFill/>
        </p:spPr>
        <p:txBody>
          <a:bodyPr wrap="square" rtlCol="0" anchor="t">
            <a:spAutoFit/>
          </a:bodyPr>
          <a:lstStyle/>
          <a:p>
            <a:r>
              <a:rPr lang="en-US" sz="2800" dirty="0" smtClean="0">
                <a:solidFill>
                  <a:schemeClr val="tx2"/>
                </a:solidFill>
                <a:latin typeface="Tw Cen MT" panose="020B0602020104020603" pitchFamily="34" charset="0"/>
              </a:rPr>
              <a:t>App Marketing Companies</a:t>
            </a:r>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APPS </a:t>
            </a:r>
            <a:r>
              <a:rPr lang="en-US" sz="3600" dirty="0" smtClean="0">
                <a:solidFill>
                  <a:srgbClr val="1F497D"/>
                </a:solidFill>
                <a:latin typeface="Tw Cen MT Condensed" pitchFamily="34" charset="0"/>
                <a:ea typeface="Verdana" pitchFamily="34" charset="0"/>
                <a:cs typeface="Verdana" pitchFamily="34" charset="0"/>
              </a:rPr>
              <a:t>TODAY</a:t>
            </a:r>
            <a:endParaRPr lang="en-US" dirty="0"/>
          </a:p>
        </p:txBody>
      </p:sp>
      <p:sp>
        <p:nvSpPr>
          <p:cNvPr id="10" name="TextBox 9"/>
          <p:cNvSpPr txBox="1"/>
          <p:nvPr/>
        </p:nvSpPr>
        <p:spPr>
          <a:xfrm>
            <a:off x="838200" y="1643965"/>
            <a:ext cx="8305800" cy="4555093"/>
          </a:xfrm>
          <a:prstGeom prst="rect">
            <a:avLst/>
          </a:prstGeom>
          <a:noFill/>
        </p:spPr>
        <p:txBody>
          <a:bodyPr wrap="square" rtlCol="0">
            <a:spAutoFit/>
          </a:bodyPr>
          <a:lstStyle/>
          <a:p>
            <a:pPr marL="228600" indent="-228600">
              <a:lnSpc>
                <a:spcPts val="3200"/>
              </a:lnSpc>
              <a:spcAft>
                <a:spcPts val="1200"/>
              </a:spcAft>
              <a:buFont typeface="Arial" pitchFamily="34" charset="0"/>
              <a:buChar char="•"/>
            </a:pPr>
            <a:r>
              <a:rPr lang="en-US" sz="2800" dirty="0" smtClean="0">
                <a:solidFill>
                  <a:srgbClr val="1F497D"/>
                </a:solidFill>
                <a:latin typeface="Tw Cen MT" panose="020B0602020104020603" pitchFamily="34" charset="0"/>
              </a:rPr>
              <a:t>2.8 million apps available for Android</a:t>
            </a:r>
          </a:p>
          <a:p>
            <a:pPr marL="228600" indent="-228600">
              <a:lnSpc>
                <a:spcPts val="3200"/>
              </a:lnSpc>
              <a:spcAft>
                <a:spcPts val="1200"/>
              </a:spcAft>
              <a:buFont typeface="Arial" pitchFamily="34" charset="0"/>
              <a:buChar char="•"/>
            </a:pPr>
            <a:r>
              <a:rPr lang="en-US" sz="2800" dirty="0" smtClean="0">
                <a:solidFill>
                  <a:srgbClr val="1F497D"/>
                </a:solidFill>
                <a:latin typeface="Tw Cen MT" panose="020B0602020104020603" pitchFamily="34" charset="0"/>
              </a:rPr>
              <a:t>2.2 million apps available for Apple IOS platform users</a:t>
            </a:r>
          </a:p>
          <a:p>
            <a:pPr marL="228600" indent="-228600">
              <a:lnSpc>
                <a:spcPts val="3200"/>
              </a:lnSpc>
              <a:spcAft>
                <a:spcPts val="1200"/>
              </a:spcAft>
              <a:buFont typeface="Arial" pitchFamily="34" charset="0"/>
              <a:buChar char="•"/>
            </a:pPr>
            <a:r>
              <a:rPr lang="en-US" sz="2800" dirty="0" smtClean="0">
                <a:solidFill>
                  <a:srgbClr val="1F497D"/>
                </a:solidFill>
                <a:latin typeface="Tw Cen MT" panose="020B0602020104020603" pitchFamily="34" charset="0"/>
              </a:rPr>
              <a:t>Millennials drive the app market</a:t>
            </a:r>
          </a:p>
          <a:p>
            <a:pPr marL="228600" indent="-228600">
              <a:lnSpc>
                <a:spcPts val="3200"/>
              </a:lnSpc>
              <a:spcAft>
                <a:spcPts val="1200"/>
              </a:spcAft>
              <a:buFont typeface="Arial" pitchFamily="34" charset="0"/>
              <a:buChar char="•"/>
            </a:pPr>
            <a:r>
              <a:rPr lang="en-US" sz="2800" dirty="0" smtClean="0">
                <a:solidFill>
                  <a:srgbClr val="1F497D"/>
                </a:solidFill>
                <a:latin typeface="Tw Cen MT" panose="020B0602020104020603" pitchFamily="34" charset="0"/>
              </a:rPr>
              <a:t>Social media apps and Amazon App are the most</a:t>
            </a:r>
            <a:br>
              <a:rPr lang="en-US" sz="2800" dirty="0" smtClean="0">
                <a:solidFill>
                  <a:srgbClr val="1F497D"/>
                </a:solidFill>
                <a:latin typeface="Tw Cen MT" panose="020B0602020104020603" pitchFamily="34" charset="0"/>
              </a:rPr>
            </a:br>
            <a:r>
              <a:rPr lang="en-US" sz="2800" dirty="0" smtClean="0">
                <a:solidFill>
                  <a:srgbClr val="1F497D"/>
                </a:solidFill>
                <a:latin typeface="Tw Cen MT" panose="020B0602020104020603" pitchFamily="34" charset="0"/>
              </a:rPr>
              <a:t>frequently downloaded </a:t>
            </a:r>
          </a:p>
          <a:p>
            <a:pPr marL="228600" indent="-228600">
              <a:lnSpc>
                <a:spcPts val="3200"/>
              </a:lnSpc>
              <a:spcAft>
                <a:spcPts val="1200"/>
              </a:spcAft>
              <a:buFont typeface="Arial" pitchFamily="34" charset="0"/>
              <a:buChar char="•"/>
            </a:pPr>
            <a:r>
              <a:rPr lang="en-US" sz="2800" dirty="0" smtClean="0">
                <a:solidFill>
                  <a:srgbClr val="1F497D"/>
                </a:solidFill>
                <a:latin typeface="Tw Cen MT" panose="020B0602020104020603" pitchFamily="34" charset="0"/>
              </a:rPr>
              <a:t>FOMO drives app usage</a:t>
            </a:r>
          </a:p>
          <a:p>
            <a:pPr marL="228600" indent="-228600">
              <a:lnSpc>
                <a:spcPts val="3200"/>
              </a:lnSpc>
              <a:spcAft>
                <a:spcPts val="1200"/>
              </a:spcAft>
              <a:buFont typeface="Arial" pitchFamily="34" charset="0"/>
              <a:buChar char="•"/>
            </a:pPr>
            <a:r>
              <a:rPr lang="en-US" sz="2800" dirty="0" smtClean="0">
                <a:solidFill>
                  <a:srgbClr val="1F497D"/>
                </a:solidFill>
                <a:latin typeface="Tw Cen MT" panose="020B0602020104020603" pitchFamily="34" charset="0"/>
              </a:rPr>
              <a:t>21% of Millennials will delete an app because of an ugly logo</a:t>
            </a:r>
            <a:endParaRPr lang="en-US" sz="2800" dirty="0">
              <a:solidFill>
                <a:srgbClr val="1F497D"/>
              </a:solidFill>
              <a:latin typeface="Tw Cen MT" panose="020B0602020104020603" pitchFamily="34" charset="0"/>
            </a:endParaRPr>
          </a:p>
        </p:txBody>
      </p:sp>
      <p:sp>
        <p:nvSpPr>
          <p:cNvPr id="4" name="Rectangle 3" title="decorative line"/>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1143000"/>
          </a:xfrm>
        </p:spPr>
        <p:txBody>
          <a:bodyPr>
            <a:normAutofit/>
          </a:bodyPr>
          <a:lstStyle/>
          <a:p>
            <a:pPr lvl="0">
              <a:spcBef>
                <a:spcPts val="0"/>
              </a:spcBef>
            </a:pPr>
            <a:r>
              <a:rPr lang="en-US" sz="5400" dirty="0">
                <a:solidFill>
                  <a:srgbClr val="1F497D"/>
                </a:solidFill>
                <a:latin typeface="Tw Cen MT Condensed" pitchFamily="34" charset="0"/>
                <a:ea typeface="Verdana" pitchFamily="34" charset="0"/>
                <a:cs typeface="Verdana" pitchFamily="34" charset="0"/>
              </a:rPr>
              <a:t>FIRST MAJOR QUESTIONS </a:t>
            </a:r>
            <a:endParaRPr lang="en-US" dirty="0"/>
          </a:p>
        </p:txBody>
      </p:sp>
      <p:sp>
        <p:nvSpPr>
          <p:cNvPr id="20" name="Title 1"/>
          <p:cNvSpPr txBox="1">
            <a:spLocks/>
          </p:cNvSpPr>
          <p:nvPr/>
        </p:nvSpPr>
        <p:spPr>
          <a:xfrm>
            <a:off x="381000" y="3200400"/>
            <a:ext cx="8305800" cy="773612"/>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600" dirty="0" smtClean="0">
                <a:solidFill>
                  <a:schemeClr val="tx2"/>
                </a:solidFill>
                <a:latin typeface="Tw Cen MT Condensed" pitchFamily="34" charset="0"/>
                <a:ea typeface="Verdana" pitchFamily="34" charset="0"/>
                <a:cs typeface="Verdana" pitchFamily="34" charset="0"/>
              </a:rPr>
              <a:t>AN APP DEVELOPER FACES </a:t>
            </a:r>
            <a:endParaRPr lang="en-US" sz="3600" dirty="0">
              <a:solidFill>
                <a:schemeClr val="tx2"/>
              </a:solidFill>
              <a:latin typeface="Tw Cen MT Condensed" pitchFamily="34" charset="0"/>
              <a:ea typeface="Verdana" pitchFamily="34" charset="0"/>
              <a:cs typeface="Verdana" pitchFamily="34" charset="0"/>
            </a:endParaRPr>
          </a:p>
        </p:txBody>
      </p:sp>
      <p:grpSp>
        <p:nvGrpSpPr>
          <p:cNvPr id="3" name="Group 18" title="alt=&quot;&quot;"/>
          <p:cNvGrpSpPr/>
          <p:nvPr/>
        </p:nvGrpSpPr>
        <p:grpSpPr>
          <a:xfrm>
            <a:off x="381000" y="3276600"/>
            <a:ext cx="83058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FIRST MAJOR QUESTIONS </a:t>
            </a:r>
            <a:endParaRPr lang="en-US" dirty="0"/>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2" name="Group 16" title="number 1"/>
          <p:cNvGrpSpPr/>
          <p:nvPr/>
        </p:nvGrpSpPr>
        <p:grpSpPr>
          <a:xfrm>
            <a:off x="1066800" y="2412144"/>
            <a:ext cx="530352" cy="712056"/>
            <a:chOff x="609600" y="2133600"/>
            <a:chExt cx="530352" cy="712056"/>
          </a:xfrm>
        </p:grpSpPr>
        <p:sp>
          <p:nvSpPr>
            <p:cNvPr id="11" name="Rectangle 10"/>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2"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1</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2" name="Title 1"/>
          <p:cNvSpPr txBox="1">
            <a:spLocks/>
          </p:cNvSpPr>
          <p:nvPr/>
        </p:nvSpPr>
        <p:spPr>
          <a:xfrm>
            <a:off x="1600200" y="2148244"/>
            <a:ext cx="66294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How do I know if my app is worthwhile?</a:t>
            </a:r>
            <a:endParaRPr lang="en-US" sz="2800" dirty="0">
              <a:solidFill>
                <a:schemeClr val="tx2"/>
              </a:solidFill>
              <a:latin typeface="Tw Cen MT" panose="020B0602020104020603" pitchFamily="34" charset="0"/>
              <a:ea typeface="Verdana" pitchFamily="34" charset="0"/>
              <a:cs typeface="Verdana" pitchFamily="34" charset="0"/>
            </a:endParaRPr>
          </a:p>
        </p:txBody>
      </p:sp>
      <p:cxnSp>
        <p:nvCxnSpPr>
          <p:cNvPr id="31" name="Straight Connector 30" title="line"/>
          <p:cNvCxnSpPr/>
          <p:nvPr/>
        </p:nvCxnSpPr>
        <p:spPr>
          <a:xfrm>
            <a:off x="1752600" y="2743200"/>
            <a:ext cx="3322320" cy="0"/>
          </a:xfrm>
          <a:prstGeom prst="line">
            <a:avLst/>
          </a:prstGeom>
          <a:ln w="28575">
            <a:solidFill>
              <a:schemeClr val="tx2"/>
            </a:solidFill>
            <a:headEnd type="oval" w="med" len="med"/>
            <a:tailEnd type="oval" w="med" len="med"/>
          </a:ln>
        </p:spPr>
        <p:style>
          <a:lnRef idx="1">
            <a:schemeClr val="dk1"/>
          </a:lnRef>
          <a:fillRef idx="0">
            <a:schemeClr val="dk1"/>
          </a:fillRef>
          <a:effectRef idx="0">
            <a:schemeClr val="dk1"/>
          </a:effectRef>
          <a:fontRef idx="minor">
            <a:schemeClr val="tx1"/>
          </a:fontRef>
        </p:style>
      </p:cxnSp>
      <p:grpSp>
        <p:nvGrpSpPr>
          <p:cNvPr id="3" name="Group 33" title="number 2"/>
          <p:cNvGrpSpPr/>
          <p:nvPr/>
        </p:nvGrpSpPr>
        <p:grpSpPr>
          <a:xfrm>
            <a:off x="1066800" y="3707544"/>
            <a:ext cx="530352" cy="712056"/>
            <a:chOff x="609600" y="2133600"/>
            <a:chExt cx="530352" cy="712056"/>
          </a:xfrm>
        </p:grpSpPr>
        <p:sp>
          <p:nvSpPr>
            <p:cNvPr id="35" name="Rectangle 34"/>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6"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2</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3" name="Title 1"/>
          <p:cNvSpPr txBox="1">
            <a:spLocks/>
          </p:cNvSpPr>
          <p:nvPr/>
        </p:nvSpPr>
        <p:spPr>
          <a:xfrm>
            <a:off x="1600200" y="3443644"/>
            <a:ext cx="44958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Does my app make sense?</a:t>
            </a:r>
            <a:endParaRPr lang="en-US" sz="2800" dirty="0">
              <a:solidFill>
                <a:schemeClr val="tx2"/>
              </a:solidFill>
              <a:latin typeface="Tw Cen MT" panose="020B0602020104020603" pitchFamily="34" charset="0"/>
              <a:ea typeface="Verdana" pitchFamily="34" charset="0"/>
              <a:cs typeface="Verdana" pitchFamily="34" charset="0"/>
            </a:endParaRPr>
          </a:p>
        </p:txBody>
      </p:sp>
      <p:cxnSp>
        <p:nvCxnSpPr>
          <p:cNvPr id="37" name="Straight Connector 36" title="line"/>
          <p:cNvCxnSpPr/>
          <p:nvPr/>
        </p:nvCxnSpPr>
        <p:spPr>
          <a:xfrm>
            <a:off x="1752600" y="4038600"/>
            <a:ext cx="4038600" cy="0"/>
          </a:xfrm>
          <a:prstGeom prst="line">
            <a:avLst/>
          </a:prstGeom>
          <a:ln w="28575">
            <a:solidFill>
              <a:schemeClr val="tx2"/>
            </a:solidFill>
            <a:headEnd type="oval" w="med" len="med"/>
            <a:tailEnd type="oval" w="med" len="med"/>
          </a:ln>
        </p:spPr>
        <p:style>
          <a:lnRef idx="1">
            <a:schemeClr val="dk1"/>
          </a:lnRef>
          <a:fillRef idx="0">
            <a:schemeClr val="dk1"/>
          </a:fillRef>
          <a:effectRef idx="0">
            <a:schemeClr val="dk1"/>
          </a:effectRef>
          <a:fontRef idx="minor">
            <a:schemeClr val="tx1"/>
          </a:fontRef>
        </p:style>
      </p:cxnSp>
      <p:grpSp>
        <p:nvGrpSpPr>
          <p:cNvPr id="5" name="Group 38" title="number 3"/>
          <p:cNvGrpSpPr/>
          <p:nvPr/>
        </p:nvGrpSpPr>
        <p:grpSpPr>
          <a:xfrm>
            <a:off x="1066800" y="5079144"/>
            <a:ext cx="530352" cy="712056"/>
            <a:chOff x="609600" y="2133600"/>
            <a:chExt cx="530352" cy="712056"/>
          </a:xfrm>
        </p:grpSpPr>
        <p:sp>
          <p:nvSpPr>
            <p:cNvPr id="40" name="Rectangle 39"/>
            <p:cNvSpPr/>
            <p:nvPr/>
          </p:nvSpPr>
          <p:spPr>
            <a:xfrm rot="16200000">
              <a:off x="774192" y="2426208"/>
              <a:ext cx="6400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41" name="Title 1"/>
            <p:cNvSpPr txBox="1">
              <a:spLocks/>
            </p:cNvSpPr>
            <p:nvPr/>
          </p:nvSpPr>
          <p:spPr>
            <a:xfrm>
              <a:off x="609600" y="2133600"/>
              <a:ext cx="530352" cy="712056"/>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200" dirty="0" smtClean="0">
                  <a:solidFill>
                    <a:schemeClr val="tx2"/>
                  </a:solidFill>
                  <a:latin typeface="Tw Cen MT Condensed" pitchFamily="34" charset="0"/>
                  <a:ea typeface="Verdana" pitchFamily="34" charset="0"/>
                  <a:cs typeface="Verdana" pitchFamily="34" charset="0"/>
                </a:rPr>
                <a:t>3</a:t>
              </a:r>
              <a:endParaRPr lang="en-US" sz="3200" dirty="0">
                <a:solidFill>
                  <a:schemeClr val="tx2"/>
                </a:solidFill>
                <a:latin typeface="Tw Cen MT Condensed" pitchFamily="34" charset="0"/>
                <a:ea typeface="Verdana" pitchFamily="34" charset="0"/>
                <a:cs typeface="Verdana" pitchFamily="34" charset="0"/>
              </a:endParaRPr>
            </a:p>
          </p:txBody>
        </p:sp>
      </p:grpSp>
      <p:sp>
        <p:nvSpPr>
          <p:cNvPr id="24" name="Title 1"/>
          <p:cNvSpPr txBox="1">
            <a:spLocks/>
          </p:cNvSpPr>
          <p:nvPr/>
        </p:nvSpPr>
        <p:spPr>
          <a:xfrm>
            <a:off x="1600200" y="4815244"/>
            <a:ext cx="4495800" cy="650501"/>
          </a:xfrm>
          <a:prstGeom prst="rect">
            <a:avLst/>
          </a:prstGeom>
          <a:ln>
            <a:noFill/>
          </a:ln>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2800" dirty="0" smtClean="0">
                <a:solidFill>
                  <a:schemeClr val="tx2"/>
                </a:solidFill>
                <a:latin typeface="Tw Cen MT" panose="020B0602020104020603" pitchFamily="34" charset="0"/>
                <a:ea typeface="Verdana" pitchFamily="34" charset="0"/>
                <a:cs typeface="Verdana" pitchFamily="34" charset="0"/>
              </a:rPr>
              <a:t>How will I market my app?</a:t>
            </a:r>
            <a:endParaRPr lang="en-US" sz="2800" dirty="0">
              <a:solidFill>
                <a:schemeClr val="tx2"/>
              </a:solidFill>
              <a:latin typeface="Tw Cen MT" panose="020B0602020104020603" pitchFamily="34" charset="0"/>
              <a:ea typeface="Verdana" pitchFamily="34" charset="0"/>
              <a:cs typeface="Verdana" pitchFamily="34" charset="0"/>
            </a:endParaRPr>
          </a:p>
        </p:txBody>
      </p:sp>
      <p:cxnSp>
        <p:nvCxnSpPr>
          <p:cNvPr id="42" name="Straight Connector 41" title="line"/>
          <p:cNvCxnSpPr/>
          <p:nvPr/>
        </p:nvCxnSpPr>
        <p:spPr>
          <a:xfrm>
            <a:off x="1752600" y="5410200"/>
            <a:ext cx="4008120" cy="0"/>
          </a:xfrm>
          <a:prstGeom prst="line">
            <a:avLst/>
          </a:prstGeom>
          <a:ln w="28575">
            <a:solidFill>
              <a:schemeClr val="tx2"/>
            </a:solidFill>
            <a:headEnd type="oval" w="med" len="med"/>
            <a:tailEnd type="oval" w="med" len="med"/>
          </a:ln>
        </p:spPr>
        <p:style>
          <a:lnRef idx="1">
            <a:schemeClr val="dk1"/>
          </a:lnRef>
          <a:fillRef idx="0">
            <a:schemeClr val="dk1"/>
          </a:fillRef>
          <a:effectRef idx="0">
            <a:schemeClr val="dk1"/>
          </a:effectRef>
          <a:fontRef idx="minor">
            <a:schemeClr val="tx1"/>
          </a:fontRef>
        </p:style>
      </p:cxnSp>
      <p:pic>
        <p:nvPicPr>
          <p:cNvPr id="5122" name="Picture 2" descr="https://d30y9cdsu7xlg0.cloudfront.net/png/1388425-200.png" title="question mark">
            <a:hlinkClick r:id="rId2" tooltip="Question"/>
          </p:cNvPr>
          <p:cNvPicPr>
            <a:picLocks noChangeAspect="1" noChangeArrowheads="1"/>
          </p:cNvPicPr>
          <p:nvPr/>
        </p:nvPicPr>
        <p:blipFill>
          <a:blip r:embed="rId3" cstate="print"/>
          <a:srcRect/>
          <a:stretch>
            <a:fillRect/>
          </a:stretch>
        </p:blipFill>
        <p:spPr bwMode="auto">
          <a:xfrm>
            <a:off x="5105400" y="2133600"/>
            <a:ext cx="3733800" cy="3733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62200"/>
            <a:ext cx="8229600" cy="1143000"/>
          </a:xfrm>
        </p:spPr>
        <p:txBody>
          <a:bodyPr>
            <a:normAutofit/>
          </a:bodyPr>
          <a:lstStyle/>
          <a:p>
            <a:pPr lvl="0">
              <a:spcBef>
                <a:spcPts val="0"/>
              </a:spcBef>
            </a:pPr>
            <a:r>
              <a:rPr lang="en-US" sz="5400" dirty="0">
                <a:solidFill>
                  <a:srgbClr val="1F497D"/>
                </a:solidFill>
                <a:latin typeface="Tw Cen MT Condensed" pitchFamily="34" charset="0"/>
                <a:ea typeface="Verdana" pitchFamily="34" charset="0"/>
                <a:cs typeface="Verdana" pitchFamily="34" charset="0"/>
              </a:rPr>
              <a:t>FOUR REASONS AN APP </a:t>
            </a:r>
            <a:r>
              <a:rPr lang="en-US" sz="5400" dirty="0" smtClean="0">
                <a:solidFill>
                  <a:srgbClr val="1F497D"/>
                </a:solidFill>
                <a:latin typeface="Tw Cen MT Condensed" pitchFamily="34" charset="0"/>
                <a:ea typeface="Verdana" pitchFamily="34" charset="0"/>
                <a:cs typeface="Verdana" pitchFamily="34" charset="0"/>
              </a:rPr>
              <a:t>FAILS</a:t>
            </a:r>
            <a:endParaRPr lang="en-US" dirty="0"/>
          </a:p>
        </p:txBody>
      </p:sp>
      <p:sp>
        <p:nvSpPr>
          <p:cNvPr id="20" name="Title 1"/>
          <p:cNvSpPr txBox="1">
            <a:spLocks/>
          </p:cNvSpPr>
          <p:nvPr/>
        </p:nvSpPr>
        <p:spPr>
          <a:xfrm>
            <a:off x="381000" y="3200400"/>
            <a:ext cx="8305800" cy="773612"/>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600" dirty="0" smtClean="0">
                <a:solidFill>
                  <a:schemeClr val="tx2"/>
                </a:solidFill>
                <a:latin typeface="Tw Cen MT Condensed" pitchFamily="34" charset="0"/>
                <a:ea typeface="Verdana" pitchFamily="34" charset="0"/>
                <a:cs typeface="Verdana" pitchFamily="34" charset="0"/>
              </a:rPr>
              <a:t>IN THE MARKETPLACE</a:t>
            </a:r>
            <a:endParaRPr lang="en-US" sz="3600" dirty="0">
              <a:solidFill>
                <a:schemeClr val="tx2"/>
              </a:solidFill>
              <a:latin typeface="Tw Cen MT Condensed" pitchFamily="34" charset="0"/>
              <a:ea typeface="Verdana" pitchFamily="34" charset="0"/>
              <a:cs typeface="Verdana" pitchFamily="34" charset="0"/>
            </a:endParaRPr>
          </a:p>
        </p:txBody>
      </p:sp>
      <p:grpSp>
        <p:nvGrpSpPr>
          <p:cNvPr id="3" name="Group 18" title="alt=&quot;&quot;"/>
          <p:cNvGrpSpPr/>
          <p:nvPr/>
        </p:nvGrpSpPr>
        <p:grpSpPr>
          <a:xfrm>
            <a:off x="381000" y="3276600"/>
            <a:ext cx="83058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lvl="0" algn="l">
              <a:spcBef>
                <a:spcPts val="0"/>
              </a:spcBef>
            </a:pPr>
            <a:r>
              <a:rPr lang="en-US" sz="3600" dirty="0">
                <a:solidFill>
                  <a:srgbClr val="1F497D"/>
                </a:solidFill>
                <a:latin typeface="Tw Cen MT Condensed" pitchFamily="34" charset="0"/>
                <a:ea typeface="Verdana" pitchFamily="34" charset="0"/>
                <a:cs typeface="Verdana" pitchFamily="34" charset="0"/>
              </a:rPr>
              <a:t>WHY AN APP FAILS </a:t>
            </a:r>
            <a:endParaRPr lang="en-US" dirty="0"/>
          </a:p>
        </p:txBody>
      </p:sp>
      <p:sp>
        <p:nvSpPr>
          <p:cNvPr id="22" name="TextBox 21"/>
          <p:cNvSpPr txBox="1"/>
          <p:nvPr/>
        </p:nvSpPr>
        <p:spPr>
          <a:xfrm>
            <a:off x="0" y="5638800"/>
            <a:ext cx="2971800" cy="954107"/>
          </a:xfrm>
          <a:prstGeom prst="rect">
            <a:avLst/>
          </a:prstGeom>
          <a:noFill/>
        </p:spPr>
        <p:txBody>
          <a:bodyPr wrap="square" rtlCol="0" anchor="t">
            <a:spAutoFit/>
          </a:bodyPr>
          <a:lstStyle/>
          <a:p>
            <a:pPr algn="ctr"/>
            <a:r>
              <a:rPr lang="en-US" sz="2800" dirty="0" smtClean="0">
                <a:solidFill>
                  <a:schemeClr val="tx2"/>
                </a:solidFill>
                <a:latin typeface="Tw Cen MT" panose="020B0602020104020603" pitchFamily="34" charset="0"/>
              </a:rPr>
              <a:t>Poorly Researched Market/Audience</a:t>
            </a:r>
            <a:endParaRPr lang="en-US" sz="2800" dirty="0">
              <a:solidFill>
                <a:schemeClr val="tx2"/>
              </a:solidFill>
              <a:latin typeface="Tw Cen MT" panose="020B0602020104020603" pitchFamily="34" charset="0"/>
            </a:endParaRPr>
          </a:p>
        </p:txBody>
      </p:sp>
      <p:sp>
        <p:nvSpPr>
          <p:cNvPr id="23" name="TextBox 22"/>
          <p:cNvSpPr txBox="1"/>
          <p:nvPr/>
        </p:nvSpPr>
        <p:spPr>
          <a:xfrm>
            <a:off x="1752600" y="1447800"/>
            <a:ext cx="3124200" cy="523220"/>
          </a:xfrm>
          <a:prstGeom prst="rect">
            <a:avLst/>
          </a:prstGeom>
          <a:noFill/>
        </p:spPr>
        <p:txBody>
          <a:bodyPr wrap="square" rtlCol="0" anchor="t">
            <a:spAutoFit/>
          </a:bodyPr>
          <a:lstStyle/>
          <a:p>
            <a:pPr algn="ctr"/>
            <a:r>
              <a:rPr lang="en-US" sz="2800" dirty="0" smtClean="0">
                <a:solidFill>
                  <a:schemeClr val="tx2"/>
                </a:solidFill>
                <a:latin typeface="Tw Cen MT" panose="020B0602020104020603" pitchFamily="34" charset="0"/>
              </a:rPr>
              <a:t>Ignoring Platforms</a:t>
            </a:r>
            <a:endParaRPr lang="en-US" sz="2800" dirty="0">
              <a:solidFill>
                <a:schemeClr val="tx2"/>
              </a:solidFill>
              <a:latin typeface="Tw Cen MT" panose="020B0602020104020603" pitchFamily="34" charset="0"/>
            </a:endParaRPr>
          </a:p>
        </p:txBody>
      </p:sp>
      <p:sp>
        <p:nvSpPr>
          <p:cNvPr id="24" name="TextBox 23"/>
          <p:cNvSpPr txBox="1"/>
          <p:nvPr/>
        </p:nvSpPr>
        <p:spPr>
          <a:xfrm>
            <a:off x="3962400" y="5638800"/>
            <a:ext cx="3429000" cy="523220"/>
          </a:xfrm>
          <a:prstGeom prst="rect">
            <a:avLst/>
          </a:prstGeom>
          <a:noFill/>
        </p:spPr>
        <p:txBody>
          <a:bodyPr wrap="square" rtlCol="0" anchor="t">
            <a:spAutoFit/>
          </a:bodyPr>
          <a:lstStyle/>
          <a:p>
            <a:pPr algn="ctr"/>
            <a:r>
              <a:rPr lang="en-US" sz="2800" dirty="0" smtClean="0">
                <a:solidFill>
                  <a:schemeClr val="tx2"/>
                </a:solidFill>
                <a:latin typeface="Tw Cen MT" panose="020B0602020104020603" pitchFamily="34" charset="0"/>
              </a:rPr>
              <a:t>Poor User Experience</a:t>
            </a:r>
            <a:endParaRPr lang="en-US" sz="2800" dirty="0">
              <a:solidFill>
                <a:schemeClr val="tx2"/>
              </a:solidFill>
              <a:latin typeface="Tw Cen MT" panose="020B0602020104020603" pitchFamily="34" charset="0"/>
            </a:endParaRPr>
          </a:p>
        </p:txBody>
      </p:sp>
      <p:sp>
        <p:nvSpPr>
          <p:cNvPr id="25" name="TextBox 24"/>
          <p:cNvSpPr txBox="1"/>
          <p:nvPr/>
        </p:nvSpPr>
        <p:spPr>
          <a:xfrm>
            <a:off x="6324600" y="1447800"/>
            <a:ext cx="2743200" cy="523220"/>
          </a:xfrm>
          <a:prstGeom prst="rect">
            <a:avLst/>
          </a:prstGeom>
          <a:noFill/>
        </p:spPr>
        <p:txBody>
          <a:bodyPr wrap="square" rtlCol="0" anchor="t">
            <a:spAutoFit/>
          </a:bodyPr>
          <a:lstStyle/>
          <a:p>
            <a:pPr algn="ctr"/>
            <a:r>
              <a:rPr lang="en-US" sz="2800" dirty="0" smtClean="0">
                <a:solidFill>
                  <a:schemeClr val="tx2"/>
                </a:solidFill>
                <a:latin typeface="Tw Cen MT" panose="020B0602020104020603" pitchFamily="34" charset="0"/>
              </a:rPr>
              <a:t>Improper Testing</a:t>
            </a:r>
            <a:endParaRPr lang="en-US" sz="2800" dirty="0">
              <a:solidFill>
                <a:schemeClr val="tx2"/>
              </a:solidFill>
              <a:latin typeface="Tw Cen MT" panose="020B0602020104020603" pitchFamily="34" charset="0"/>
            </a:endParaRPr>
          </a:p>
        </p:txBody>
      </p:sp>
      <p:sp>
        <p:nvSpPr>
          <p:cNvPr id="4" name="Rectangle 3" title="alt=&quot;&quot;"/>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title="alt=&quot;&quot;"/>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 name="Rectangle 7" title="alt=&quot;&quot;"/>
          <p:cNvSpPr/>
          <p:nvPr/>
        </p:nvSpPr>
        <p:spPr>
          <a:xfrm rot="16200000">
            <a:off x="-368808" y="1054608"/>
            <a:ext cx="79248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0" name="Rectangle 9" title="alt=&quot;&quot;"/>
          <p:cNvSpPr/>
          <p:nvPr/>
        </p:nvSpPr>
        <p:spPr>
          <a:xfrm>
            <a:off x="0" y="2971800"/>
            <a:ext cx="9144000" cy="1897698"/>
          </a:xfrm>
          <a:prstGeom prst="rect">
            <a:avLst/>
          </a:prstGeom>
          <a:solidFill>
            <a:schemeClr val="bg1">
              <a:lumMod val="50000"/>
              <a:alpha val="96078"/>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pic>
        <p:nvPicPr>
          <p:cNvPr id="11" name="Picture 5" descr="https://d30y9cdsu7xlg0.cloudfront.net/png/1401998-200.png" title="magnifying glass">
            <a:hlinkClick r:id="rId2" tooltip="user research"/>
          </p:cNvPr>
          <p:cNvPicPr>
            <a:picLocks noChangeAspect="1" noChangeArrowheads="1"/>
          </p:cNvPicPr>
          <p:nvPr/>
        </p:nvPicPr>
        <p:blipFill>
          <a:blip r:embed="rId3" cstate="print"/>
          <a:srcRect/>
          <a:stretch>
            <a:fillRect/>
          </a:stretch>
        </p:blipFill>
        <p:spPr bwMode="auto">
          <a:xfrm>
            <a:off x="685800" y="3352800"/>
            <a:ext cx="1295400" cy="1295400"/>
          </a:xfrm>
          <a:prstGeom prst="rect">
            <a:avLst/>
          </a:prstGeom>
          <a:noFill/>
        </p:spPr>
      </p:pic>
      <p:pic>
        <p:nvPicPr>
          <p:cNvPr id="12" name="Picture 10" descr="https://d30y9cdsu7xlg0.cloudfront.net/png/807836-200.png" title="alt=&quot;&quot;">
            <a:hlinkClick r:id="rId4" tooltip="Science"/>
          </p:cNvPr>
          <p:cNvPicPr>
            <a:picLocks noChangeAspect="1" noChangeArrowheads="1"/>
          </p:cNvPicPr>
          <p:nvPr/>
        </p:nvPicPr>
        <p:blipFill>
          <a:blip r:embed="rId5" cstate="print"/>
          <a:srcRect/>
          <a:stretch>
            <a:fillRect/>
          </a:stretch>
        </p:blipFill>
        <p:spPr bwMode="auto">
          <a:xfrm>
            <a:off x="2590800" y="3124200"/>
            <a:ext cx="1600200" cy="1600200"/>
          </a:xfrm>
          <a:prstGeom prst="rect">
            <a:avLst/>
          </a:prstGeom>
          <a:noFill/>
        </p:spPr>
      </p:pic>
      <p:pic>
        <p:nvPicPr>
          <p:cNvPr id="13" name="Picture 14" descr="https://d30y9cdsu7xlg0.cloudfront.net/png/1265672-200.png" title="alt=&quot;&quot;">
            <a:hlinkClick r:id="rId6" tooltip="User"/>
          </p:cNvPr>
          <p:cNvPicPr>
            <a:picLocks noChangeAspect="1" noChangeArrowheads="1"/>
          </p:cNvPicPr>
          <p:nvPr/>
        </p:nvPicPr>
        <p:blipFill>
          <a:blip r:embed="rId7" cstate="print"/>
          <a:srcRect/>
          <a:stretch>
            <a:fillRect/>
          </a:stretch>
        </p:blipFill>
        <p:spPr bwMode="auto">
          <a:xfrm>
            <a:off x="4953000" y="3276600"/>
            <a:ext cx="1295400" cy="1295400"/>
          </a:xfrm>
          <a:prstGeom prst="rect">
            <a:avLst/>
          </a:prstGeom>
          <a:noFill/>
        </p:spPr>
      </p:pic>
      <p:pic>
        <p:nvPicPr>
          <p:cNvPr id="4098" name="Picture 2" descr="https://d30y9cdsu7xlg0.cloudfront.net/png/1282311-200.png" title="device">
            <a:hlinkClick r:id="rId8" tooltip="Mobile testing"/>
          </p:cNvPr>
          <p:cNvPicPr>
            <a:picLocks noChangeAspect="1" noChangeArrowheads="1"/>
          </p:cNvPicPr>
          <p:nvPr/>
        </p:nvPicPr>
        <p:blipFill>
          <a:blip r:embed="rId9" cstate="print"/>
          <a:srcRect/>
          <a:stretch>
            <a:fillRect/>
          </a:stretch>
        </p:blipFill>
        <p:spPr bwMode="auto">
          <a:xfrm>
            <a:off x="6934200" y="3276600"/>
            <a:ext cx="1447800" cy="1447800"/>
          </a:xfrm>
          <a:prstGeom prst="rect">
            <a:avLst/>
          </a:prstGeom>
          <a:noFill/>
        </p:spPr>
      </p:pic>
      <p:cxnSp>
        <p:nvCxnSpPr>
          <p:cNvPr id="18" name="Straight Connector 17" title="alt=&quot;&quot;"/>
          <p:cNvCxnSpPr/>
          <p:nvPr/>
        </p:nvCxnSpPr>
        <p:spPr>
          <a:xfrm>
            <a:off x="1295400" y="4419600"/>
            <a:ext cx="0" cy="1188720"/>
          </a:xfrm>
          <a:prstGeom prst="line">
            <a:avLst/>
          </a:prstGeom>
          <a:ln w="28575">
            <a:solidFill>
              <a:schemeClr val="tx2"/>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9" name="Straight Connector 18" title="alt=&quot;&quot;"/>
          <p:cNvCxnSpPr/>
          <p:nvPr/>
        </p:nvCxnSpPr>
        <p:spPr>
          <a:xfrm>
            <a:off x="3352800" y="2057400"/>
            <a:ext cx="0" cy="1188720"/>
          </a:xfrm>
          <a:prstGeom prst="line">
            <a:avLst/>
          </a:prstGeom>
          <a:ln w="28575">
            <a:solidFill>
              <a:schemeClr val="tx2"/>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0" name="Straight Connector 19" title="alt=&quot;&quot;"/>
          <p:cNvCxnSpPr/>
          <p:nvPr/>
        </p:nvCxnSpPr>
        <p:spPr>
          <a:xfrm>
            <a:off x="5638800" y="4419600"/>
            <a:ext cx="0" cy="1188720"/>
          </a:xfrm>
          <a:prstGeom prst="line">
            <a:avLst/>
          </a:prstGeom>
          <a:ln w="28575">
            <a:solidFill>
              <a:schemeClr val="tx2"/>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Straight Connector 20" title="alt=&quot;&quot;"/>
          <p:cNvCxnSpPr/>
          <p:nvPr/>
        </p:nvCxnSpPr>
        <p:spPr>
          <a:xfrm>
            <a:off x="7696200" y="2057400"/>
            <a:ext cx="0" cy="1188720"/>
          </a:xfrm>
          <a:prstGeom prst="line">
            <a:avLst/>
          </a:prstGeom>
          <a:ln w="28575">
            <a:solidFill>
              <a:schemeClr val="tx2"/>
            </a:solidFill>
            <a:headEnd type="oval" w="med" len="med"/>
            <a:tailEnd type="oval"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1143000"/>
          </a:xfrm>
        </p:spPr>
        <p:txBody>
          <a:bodyPr>
            <a:normAutofit/>
          </a:bodyPr>
          <a:lstStyle/>
          <a:p>
            <a:pPr lvl="0">
              <a:spcBef>
                <a:spcPts val="0"/>
              </a:spcBef>
            </a:pPr>
            <a:r>
              <a:rPr lang="en-US" sz="5400" dirty="0">
                <a:solidFill>
                  <a:srgbClr val="1F497D"/>
                </a:solidFill>
                <a:latin typeface="Tw Cen MT Condensed" pitchFamily="34" charset="0"/>
                <a:ea typeface="Verdana" pitchFamily="34" charset="0"/>
                <a:cs typeface="Verdana" pitchFamily="34" charset="0"/>
              </a:rPr>
              <a:t>NINE </a:t>
            </a:r>
            <a:r>
              <a:rPr lang="en-US" sz="5400" dirty="0" smtClean="0">
                <a:solidFill>
                  <a:srgbClr val="1F497D"/>
                </a:solidFill>
                <a:latin typeface="Tw Cen MT Condensed" pitchFamily="34" charset="0"/>
                <a:ea typeface="Verdana" pitchFamily="34" charset="0"/>
                <a:cs typeface="Verdana" pitchFamily="34" charset="0"/>
              </a:rPr>
              <a:t>STRATEGIES</a:t>
            </a:r>
            <a:endParaRPr lang="en-US" dirty="0"/>
          </a:p>
        </p:txBody>
      </p:sp>
      <p:sp>
        <p:nvSpPr>
          <p:cNvPr id="20" name="Title 1"/>
          <p:cNvSpPr txBox="1">
            <a:spLocks/>
          </p:cNvSpPr>
          <p:nvPr/>
        </p:nvSpPr>
        <p:spPr>
          <a:xfrm>
            <a:off x="381000" y="3200400"/>
            <a:ext cx="8305800" cy="773612"/>
          </a:xfrm>
          <a:prstGeom prst="rect">
            <a:avLst/>
          </a:prstGeom>
        </p:spPr>
        <p:txBody>
          <a:bodyPr vert="horz" wrap="square" lIns="217490" tIns="108745" rIns="217490" bIns="108745" rtlCol="0" anchor="ctr">
            <a:sp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r>
              <a:rPr lang="en-US" sz="3600" dirty="0" smtClean="0">
                <a:solidFill>
                  <a:schemeClr val="tx2"/>
                </a:solidFill>
                <a:latin typeface="Tw Cen MT Condensed" pitchFamily="34" charset="0"/>
                <a:ea typeface="Verdana" pitchFamily="34" charset="0"/>
                <a:cs typeface="Verdana" pitchFamily="34" charset="0"/>
              </a:rPr>
              <a:t>TO MARKET YOUR APP</a:t>
            </a:r>
            <a:endParaRPr lang="en-US" sz="3600" dirty="0">
              <a:solidFill>
                <a:schemeClr val="tx2"/>
              </a:solidFill>
              <a:latin typeface="Tw Cen MT Condensed" pitchFamily="34" charset="0"/>
              <a:ea typeface="Verdana" pitchFamily="34" charset="0"/>
              <a:cs typeface="Verdana" pitchFamily="34" charset="0"/>
            </a:endParaRPr>
          </a:p>
        </p:txBody>
      </p:sp>
      <p:grpSp>
        <p:nvGrpSpPr>
          <p:cNvPr id="3" name="Group 18" title="alt=&quot;&quot;"/>
          <p:cNvGrpSpPr/>
          <p:nvPr/>
        </p:nvGrpSpPr>
        <p:grpSpPr>
          <a:xfrm>
            <a:off x="381000" y="3276600"/>
            <a:ext cx="8305800" cy="54864"/>
            <a:chOff x="457200" y="1143000"/>
            <a:chExt cx="8305800" cy="54864"/>
          </a:xfrm>
        </p:grpSpPr>
        <p:sp>
          <p:nvSpPr>
            <p:cNvPr id="4" name="Rectangle 3"/>
            <p:cNvSpPr/>
            <p:nvPr/>
          </p:nvSpPr>
          <p:spPr>
            <a:xfrm>
              <a:off x="457200" y="1143000"/>
              <a:ext cx="3291840"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Rectangle 5"/>
            <p:cNvSpPr/>
            <p:nvPr/>
          </p:nvSpPr>
          <p:spPr>
            <a:xfrm>
              <a:off x="3733800" y="1143000"/>
              <a:ext cx="50292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841</Words>
  <Application>Microsoft Office PowerPoint</Application>
  <PresentationFormat>On-screen Show (4:3)</PresentationFormat>
  <Paragraphs>187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Open Sans Light</vt:lpstr>
      <vt:lpstr>Times New Roman</vt:lpstr>
      <vt:lpstr>Tw Cen MT</vt:lpstr>
      <vt:lpstr>Tw Cen MT Condensed</vt:lpstr>
      <vt:lpstr>Verdana</vt:lpstr>
      <vt:lpstr>Office Theme</vt:lpstr>
      <vt:lpstr>HOW TO MARKET AN APP:</vt:lpstr>
      <vt:lpstr>KEY LEARNING OBJECTIVES</vt:lpstr>
      <vt:lpstr>AGENDA</vt:lpstr>
      <vt:lpstr>APPS TODAY</vt:lpstr>
      <vt:lpstr>FIRST MAJOR QUESTIONS </vt:lpstr>
      <vt:lpstr>FIRST MAJOR QUESTIONS </vt:lpstr>
      <vt:lpstr>FOUR REASONS AN APP FAILS</vt:lpstr>
      <vt:lpstr>WHY AN APP FAILS </vt:lpstr>
      <vt:lpstr>NINE STRATEGIES</vt:lpstr>
      <vt:lpstr>MARKETING STRATEGIES</vt:lpstr>
      <vt:lpstr>MARKETING STRATEGIES</vt:lpstr>
      <vt:lpstr>FIVE KEY FACTORS</vt:lpstr>
      <vt:lpstr>BUDGETING</vt:lpstr>
      <vt:lpstr>PRICE STRATEGY</vt:lpstr>
      <vt:lpstr>PRICE STRATEGIES</vt:lpstr>
      <vt:lpstr>APP HALF LIFE AND DECAY</vt:lpstr>
      <vt:lpstr>WIRELESS INCLUSIVE TECHNOLOGIES RERC</vt:lpstr>
      <vt:lpstr>APP FACTORY</vt:lpstr>
      <vt:lpstr>APP FACTORY PROPOSAL</vt:lpstr>
      <vt:lpstr>APP MARKETING </vt:lpstr>
      <vt:lpstr>APP MARKETING COMPANIES</vt:lpstr>
      <vt:lpstr>APP MARKETING COMPANIES</vt:lpstr>
      <vt:lpstr>SUMMARY</vt:lpstr>
      <vt:lpstr>Thank you for attending!</vt:lpstr>
      <vt:lpstr>ACKNOWLEDGEMENT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UB</dc:creator>
  <cp:lastModifiedBy>lyarnes</cp:lastModifiedBy>
  <cp:revision>133</cp:revision>
  <dcterms:created xsi:type="dcterms:W3CDTF">2017-12-19T14:55:33Z</dcterms:created>
  <dcterms:modified xsi:type="dcterms:W3CDTF">2018-06-01T13:15:33Z</dcterms:modified>
</cp:coreProperties>
</file>