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13" r:id="rId2"/>
    <p:sldMasterId id="2147483898" r:id="rId3"/>
  </p:sldMasterIdLst>
  <p:notesMasterIdLst>
    <p:notesMasterId r:id="rId47"/>
  </p:notesMasterIdLst>
  <p:handoutMasterIdLst>
    <p:handoutMasterId r:id="rId48"/>
  </p:handoutMasterIdLst>
  <p:sldIdLst>
    <p:sldId id="270" r:id="rId4"/>
    <p:sldId id="328" r:id="rId5"/>
    <p:sldId id="329" r:id="rId6"/>
    <p:sldId id="290" r:id="rId7"/>
    <p:sldId id="291" r:id="rId8"/>
    <p:sldId id="292" r:id="rId9"/>
    <p:sldId id="293" r:id="rId10"/>
    <p:sldId id="294" r:id="rId11"/>
    <p:sldId id="295" r:id="rId12"/>
    <p:sldId id="330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8" r:id="rId35"/>
    <p:sldId id="317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286" r:id="rId46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FF6600"/>
    <a:srgbClr val="008AD1"/>
    <a:srgbClr val="A3D35A"/>
    <a:srgbClr val="CC8A3E"/>
    <a:srgbClr val="24346A"/>
    <a:srgbClr val="34416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0909" autoAdjust="0"/>
  </p:normalViewPr>
  <p:slideViewPr>
    <p:cSldViewPr snapToGrid="0">
      <p:cViewPr varScale="1">
        <p:scale>
          <a:sx n="102" d="100"/>
          <a:sy n="102" d="100"/>
        </p:scale>
        <p:origin x="6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0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2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B2560E-5FDC-421A-9FFD-FC1692942044}" type="datetimeFigureOut">
              <a:rPr lang="en-US"/>
              <a:pPr>
                <a:defRPr/>
              </a:pPr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4B460D-5CFB-4D43-9237-78695C7673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56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45B52AB-C6CF-4901-ABCC-AAA590A70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7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5B52AB-C6CF-4901-ABCC-AAA590A70AE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6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ATIA_ppt_titleslid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0"/>
            <a:ext cx="38100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71588" y="1804988"/>
            <a:ext cx="6600825" cy="1744662"/>
          </a:xfrm>
        </p:spPr>
        <p:txBody>
          <a:bodyPr/>
          <a:lstStyle>
            <a:lvl1pPr algn="ctr">
              <a:lnSpc>
                <a:spcPct val="9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66825" y="3768725"/>
            <a:ext cx="6608763" cy="2509838"/>
          </a:xfrm>
        </p:spPr>
        <p:txBody>
          <a:bodyPr/>
          <a:lstStyle>
            <a:lvl1pPr marL="0" indent="0" algn="ctr">
              <a:lnSpc>
                <a:spcPct val="90000"/>
              </a:lnSpc>
              <a:spcBef>
                <a:spcPct val="0"/>
              </a:spcBef>
              <a:buFont typeface="Times" pitchFamily="1" charset="0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1F325-8E69-4DF9-9BAD-E85EBFA9174A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ADC0-492D-41DC-9515-FDADABEABA8F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8498-39BA-417C-9CF3-E575DF0B906E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32D8E-F5AC-4AE9-903A-8AE66DDBDFC6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A1133-8AF5-44A0-89DC-9EFFFDD87805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104900"/>
            <a:ext cx="2108200" cy="4891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725" y="1104900"/>
            <a:ext cx="6175375" cy="4891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DC9E-556B-4780-8AE8-0920B22ED946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104900"/>
            <a:ext cx="8432800" cy="571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6725" y="1879600"/>
            <a:ext cx="8431213" cy="4116388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D3285-AC01-49BB-A0A4-E7DB40B430CA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104900"/>
            <a:ext cx="8432800" cy="571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6725" y="1879600"/>
            <a:ext cx="4138613" cy="4116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7738" y="1879600"/>
            <a:ext cx="4140200" cy="4116388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9078-A106-4EE8-8375-771097FB3CF7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882FD-FC83-416C-89FE-707402B50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10B29-67B2-49F3-AD74-DCA76ED5A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C6A2-7ED7-48C0-B20B-CE89C925C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A9E9-6A91-4E27-A73E-4444181CB6DD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EEEF-E3B3-43E8-8705-288570FB1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8A7A-882C-478F-9191-8411DB60C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E731-B82C-417E-9BB3-36C6272053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3A651-448D-49F4-B632-72A23E610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DD70-0289-4E85-99B7-48FEDD2BD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3067-0356-4E80-9660-49BF7B235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3FD5-DEBD-438F-963A-0DF4BE1A7F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88D0F-8CDC-4055-A803-077C779E7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4744-31B2-4CD0-910F-1AB36C596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FCEF-3A26-49F8-BD69-857E20B84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11237" y="6211126"/>
            <a:ext cx="3989387" cy="308428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DB062-8A1F-48AE-93E5-EDB3A09A39FD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471488" y="6180138"/>
            <a:ext cx="4206875" cy="373062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24C6-81C7-4D77-9176-C4B942A9A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516CA-1A77-4ED7-BEBC-3F3F07BA3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FDFC-772E-4964-8FD2-D81CB4B5C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D4AA-A2FC-447A-AB10-E501B5611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F6E2-6A44-4688-BE9D-9F68F99C26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9325B-DDB8-4C72-91E8-8702AF1C5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EF00-9EC5-4745-B9C6-63EA5F5EB5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2335-8DAD-470E-A969-6A6DB2D30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DD70-6174-42D9-9D25-060393A1F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34025" y="320675"/>
            <a:ext cx="3170238" cy="1033463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0A27-010F-4207-BB0D-73B5BFF5E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A31A-AFB0-4869-BC47-423ED5E75F85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1488" y="6299200"/>
            <a:ext cx="4611687" cy="373063"/>
          </a:xfrm>
        </p:spPr>
        <p:txBody>
          <a:bodyPr/>
          <a:lstStyle>
            <a:lvl1pPr>
              <a:defRPr sz="1200" b="0" i="1" cap="none" baseline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6BB09-2331-481B-9973-E48106F0FAFB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B27B-474C-4D4D-962E-C0400BB001FD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879600"/>
            <a:ext cx="4138613" cy="4116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879600"/>
            <a:ext cx="4140200" cy="4116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4E7E-05D7-4E1A-A50C-3FB2220770B7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B4E4-F305-4B97-AF54-66DB22B32FAC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1EC2-4C51-4E5B-8960-CB1528A185F3}" type="slidenum">
              <a:rPr lang="en-US"/>
              <a:pPr>
                <a:defRPr/>
              </a:pPr>
              <a:t>‹#›</a:t>
            </a:fld>
            <a:endParaRPr lang="en-US" sz="1400" b="0" dirty="0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ATIA_ppt_masterslide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1176338"/>
            <a:ext cx="8432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879600"/>
            <a:ext cx="8431213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1200" y="6292850"/>
            <a:ext cx="1835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cs typeface="+mn-cs"/>
              </a:defRPr>
            </a:lvl1pPr>
          </a:lstStyle>
          <a:p>
            <a:pPr>
              <a:defRPr/>
            </a:pPr>
            <a:fld id="{53A87107-EDAE-48A6-B875-73A3D95DAEC9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180138"/>
            <a:ext cx="3319462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i="1">
                <a:latin typeface="Times New Roman" pitchFamily="1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/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18250" y="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3995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ransition>
    <p:sndAc>
      <p:stSnd>
        <p:snd r:embed="rId18" name="chimes.wav"/>
      </p:stSnd>
    </p:sndAc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2542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Times" pitchFamily="1" charset="0"/>
        <a:buChar char="•"/>
        <a:defRPr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500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400">
          <a:solidFill>
            <a:schemeClr val="tx1"/>
          </a:solidFill>
          <a:latin typeface="+mn-lt"/>
        </a:defRPr>
      </a:lvl3pPr>
      <a:lvl4pPr marL="1544638" indent="-173038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300" i="1">
          <a:solidFill>
            <a:schemeClr val="tx1"/>
          </a:solidFill>
          <a:latin typeface="+mn-lt"/>
        </a:defRPr>
      </a:lvl4pPr>
      <a:lvl5pPr marL="1995488" indent="-166688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200" i="1">
          <a:solidFill>
            <a:schemeClr val="tx1"/>
          </a:solidFill>
          <a:latin typeface="+mn-lt"/>
        </a:defRPr>
      </a:lvl5pPr>
      <a:lvl6pPr marL="2452688" indent="-166688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200" i="1">
          <a:solidFill>
            <a:schemeClr val="tx1"/>
          </a:solidFill>
          <a:latin typeface="+mn-lt"/>
        </a:defRPr>
      </a:lvl6pPr>
      <a:lvl7pPr marL="2909888" indent="-166688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200" i="1">
          <a:solidFill>
            <a:schemeClr val="tx1"/>
          </a:solidFill>
          <a:latin typeface="+mn-lt"/>
        </a:defRPr>
      </a:lvl7pPr>
      <a:lvl8pPr marL="3367088" indent="-166688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200" i="1">
          <a:solidFill>
            <a:schemeClr val="tx1"/>
          </a:solidFill>
          <a:latin typeface="+mn-lt"/>
        </a:defRPr>
      </a:lvl8pPr>
      <a:lvl9pPr marL="3824288" indent="-166688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Font typeface="Times" pitchFamily="1" charset="0"/>
        <a:buChar char="•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5E8E34-1708-4580-AC2D-92D7F48B4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ransition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Handouts are available at: www.atia.org/orlandohandouts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AE5A57-B27C-473E-9873-AA99BA8B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</p:sldLayoutIdLst>
  <p:transition>
    <p:sndAc>
      <p:stSnd>
        <p:snd r:embed="rId14" name="chimes.wav"/>
      </p:stSnd>
    </p:sndAc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kt4tt.buffalo.edu/knowledgebase/model.php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hr-irsc.gc.ca/e/29418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a.org/CEU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tia.org/orlandohandouts" TargetMode="External"/><Relationship Id="rId4" Type="http://schemas.openxmlformats.org/officeDocument/2006/relationships/hyperlink" Target="http://www.aacinstitute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371" y="1760920"/>
            <a:ext cx="8637223" cy="2161084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800" dirty="0" smtClean="0"/>
              <a:t>Session Code: AAC-07</a:t>
            </a:r>
            <a:br>
              <a:rPr lang="en-US" sz="2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dirty="0" smtClean="0">
                <a:solidFill>
                  <a:srgbClr val="005192"/>
                </a:solidFill>
              </a:rPr>
              <a:t>Translating New Knowledge from Technology Based Research Projects: A Randomized Controlled Study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304" y="4209405"/>
            <a:ext cx="8758409" cy="2509838"/>
          </a:xfrm>
        </p:spPr>
        <p:txBody>
          <a:bodyPr/>
          <a:lstStyle/>
          <a:p>
            <a:pPr marL="342900" lvl="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lang="en-US" b="1" kern="1200" dirty="0" smtClean="0">
                <a:solidFill>
                  <a:srgbClr val="C00000"/>
                </a:solidFill>
                <a:ea typeface="ＭＳ Ｐゴシック" pitchFamily="82" charset="-128"/>
              </a:rPr>
              <a:t>Presenter: Vathsala </a:t>
            </a:r>
            <a:r>
              <a:rPr lang="en-US" b="1" kern="1200" dirty="0">
                <a:solidFill>
                  <a:srgbClr val="C00000"/>
                </a:solidFill>
                <a:ea typeface="ＭＳ Ｐゴシック" pitchFamily="82" charset="-128"/>
              </a:rPr>
              <a:t>I. Stone</a:t>
            </a:r>
          </a:p>
          <a:p>
            <a:pPr marL="342900" lvl="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lang="en-US" sz="1800" kern="1200" dirty="0">
                <a:ea typeface="ＭＳ Ｐゴシック" pitchFamily="82" charset="-128"/>
              </a:rPr>
              <a:t>Center on Knowledge Translation for Technology Transfer,</a:t>
            </a:r>
          </a:p>
          <a:p>
            <a:pPr marL="342900" lvl="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lang="en-US" sz="1800" kern="1200" dirty="0">
                <a:ea typeface="ＭＳ Ｐゴシック" pitchFamily="82" charset="-128"/>
              </a:rPr>
              <a:t>University at </a:t>
            </a:r>
            <a:r>
              <a:rPr lang="en-US" sz="1800" kern="1200" dirty="0" smtClean="0">
                <a:ea typeface="ＭＳ Ｐゴシック" pitchFamily="82" charset="-128"/>
              </a:rPr>
              <a:t>Buffalo</a:t>
            </a:r>
          </a:p>
          <a:p>
            <a:pPr marL="342900" lvl="0" indent="-34290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lang="en-US" sz="1800" kern="1200" dirty="0" smtClean="0">
                <a:ea typeface="ＭＳ Ｐゴシック" pitchFamily="82" charset="-128"/>
              </a:rPr>
              <a:t>vstone@buffalo.edu</a:t>
            </a:r>
            <a:endParaRPr lang="en-US" sz="1800" kern="1200" dirty="0">
              <a:ea typeface="ＭＳ Ｐゴシック" pitchFamily="82" charset="-128"/>
            </a:endParaRPr>
          </a:p>
          <a:p>
            <a:pPr eaLnBrk="1" hangingPunct="1">
              <a:lnSpc>
                <a:spcPct val="50000"/>
              </a:lnSpc>
            </a:pPr>
            <a:r>
              <a:rPr lang="en-US" sz="1800" dirty="0" smtClean="0"/>
              <a:t> </a:t>
            </a:r>
          </a:p>
          <a:p>
            <a:pPr eaLnBrk="1" hangingPunct="1"/>
            <a:r>
              <a:rPr lang="en-US" sz="1800" dirty="0"/>
              <a:t>Jan.26, 2012, 9:20AM - 10:20AM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Handouts are available at: www.atia.org/orlandohandouts</a:t>
            </a:r>
            <a:endParaRPr lang="en-US" sz="9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FE8E1-4CA8-4FB9-8FD3-96CF69DCE6CB}" type="slidenum">
              <a:rPr lang="en-US"/>
              <a:pPr>
                <a:defRPr/>
              </a:pPr>
              <a:t>1</a:t>
            </a:fld>
            <a:endParaRPr lang="en-US" sz="14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7696" y="1033118"/>
            <a:ext cx="8432800" cy="5715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Intervention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7456" y="1659263"/>
            <a:ext cx="8479296" cy="4631368"/>
          </a:xfrm>
        </p:spPr>
        <p:txBody>
          <a:bodyPr/>
          <a:lstStyle/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1800" kern="1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Targeted Dissemination of K (TDK) </a:t>
            </a:r>
          </a:p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2000" dirty="0" smtClean="0"/>
              <a:t>	Through stakeholder affiliated organizations </a:t>
            </a:r>
          </a:p>
          <a:p>
            <a:pPr marL="231775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Value mapping (Rogers, 2004; Lane and Rogers, 2011) </a:t>
            </a:r>
          </a:p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2000" dirty="0" smtClean="0"/>
              <a:t>	(K user expectations and values regarding research)  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Recruitment </a:t>
            </a:r>
          </a:p>
          <a:p>
            <a:pPr marL="231775" lvl="1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2000" dirty="0" smtClean="0">
                <a:solidFill>
                  <a:srgbClr val="C00000"/>
                </a:solidFill>
              </a:rPr>
              <a:t>Targeted and Tailored Dissemination of K (TTDK)</a:t>
            </a:r>
          </a:p>
          <a:p>
            <a:pPr marL="688975" lvl="2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Relevant audience targeted (as above)</a:t>
            </a:r>
          </a:p>
          <a:p>
            <a:pPr marL="688975" lvl="2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Contextualized knowledge Packages (CKPs)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Formats of communication (accessible, usable)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Multi channel delivery – tailored webinar; tailored tech assistance offer  </a:t>
            </a:r>
          </a:p>
          <a:p>
            <a:pPr marL="855663" lvl="2" indent="-161925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itchFamily="2" charset="2"/>
              <a:buChar char="Ø"/>
              <a:defRPr/>
            </a:pPr>
            <a:endParaRPr lang="en-US" sz="1600" kern="1200" dirty="0">
              <a:solidFill>
                <a:sysClr val="windowText" lastClr="000000">
                  <a:tint val="75000"/>
                </a:sys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10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57828822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Research </a:t>
            </a:r>
            <a:r>
              <a:rPr lang="en-US" sz="3200" dirty="0" smtClean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6555" y="1879600"/>
            <a:ext cx="8431213" cy="4116388"/>
          </a:xfrm>
        </p:spPr>
        <p:txBody>
          <a:bodyPr/>
          <a:lstStyle/>
          <a:p>
            <a:pPr marL="460375" lvl="0" indent="-460375" eaLnBrk="1" fontAlgn="auto" hangingPunct="1"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R1: Are there differences in effectiveness among the 3 methods of communication, i.e., TTDK, TDK and  Passive Diffusion, in terms of raising  overall levels of K use by stakeholders? </a:t>
            </a:r>
          </a:p>
          <a:p>
            <a:pPr marL="460375" lvl="0" indent="-460375" eaLnBrk="1" fontAlgn="auto" hangingPunct="1"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R2: Are there differences in change in overall levels of K use among the five types of stakeholders, i.e., brokers, clinicians, manufacturers, researchers and consumers?  </a:t>
            </a:r>
          </a:p>
          <a:p>
            <a:pPr marL="460375" lvl="0" indent="-460375" eaLnBrk="1" fontAlgn="auto" hangingPunct="1"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R3: Do individuals who reach more advanced level of K use have demographic characteristics and knowledge processing traits different from the individuals who do not reach advanced levels?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11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666568243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12</a:t>
            </a:fld>
            <a:endParaRPr lang="en-US" sz="1400" b="0" dirty="0"/>
          </a:p>
        </p:txBody>
      </p:sp>
      <p:graphicFrame>
        <p:nvGraphicFramePr>
          <p:cNvPr id="3" name="Content Placeholder 3" descr="Baseline Assessment; Intervention Delivery (4 Mo.); Follow/up Test&#10;1; Intervention Delivery&#10;(4 Mo.); Follow/ up Test&#10;2.&#10;&#10;&#10;&#10;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176381"/>
              </p:ext>
            </p:extLst>
          </p:nvPr>
        </p:nvGraphicFramePr>
        <p:xfrm>
          <a:off x="417791" y="1905000"/>
          <a:ext cx="8305798" cy="4068741"/>
        </p:xfrm>
        <a:graphic>
          <a:graphicData uri="http://schemas.openxmlformats.org/drawingml/2006/table">
            <a:tbl>
              <a:tblPr firstRow="1" bandRow="1"/>
              <a:tblGrid>
                <a:gridCol w="1295399"/>
                <a:gridCol w="838199"/>
                <a:gridCol w="1295400"/>
                <a:gridCol w="1416051"/>
                <a:gridCol w="1174749"/>
                <a:gridCol w="1342159"/>
                <a:gridCol w="943841"/>
              </a:tblGrid>
              <a:tr h="990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Times New Roman"/>
                        </a:rPr>
                        <a:t>Baseline 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Assessment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Intervention Delivery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(4 Mo.)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Follow/up Test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Intervention Delivery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(4 Mo.)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Follow/ up Test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7212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 T</a:t>
                      </a:r>
                      <a:r>
                        <a:rPr lang="en-US" sz="2400" baseline="-25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1a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7212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 T</a:t>
                      </a:r>
                      <a:r>
                        <a:rPr lang="en-US" sz="2400" baseline="-25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-25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212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 C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902139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Where T1=group exposed to TTDK;</a:t>
                      </a:r>
                      <a:r>
                        <a:rPr lang="en-US" sz="2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T2=group exposed to TDK; C=Control group; O=Observation (via LOKUS); X1a and X1b are components of TTDK method; &amp;  X2= TDK method.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121253"/>
            <a:ext cx="9143999" cy="571500"/>
          </a:xfrm>
        </p:spPr>
        <p:txBody>
          <a:bodyPr/>
          <a:lstStyle/>
          <a:p>
            <a:pPr lvl="0" algn="ctr" eaLnBrk="1" hangingPunct="1"/>
            <a:r>
              <a:rPr lang="en-US" kern="1200" dirty="0">
                <a:solidFill>
                  <a:srgbClr val="005192"/>
                </a:solidFill>
                <a:latin typeface="Arial" charset="0"/>
                <a:ea typeface="+mn-ea"/>
                <a:cs typeface="Arial" charset="0"/>
              </a:rPr>
              <a:t>Research Design for the KT Intervention </a:t>
            </a:r>
            <a:r>
              <a:rPr lang="en-US" kern="1200" dirty="0" smtClean="0">
                <a:solidFill>
                  <a:srgbClr val="005192"/>
                </a:solidFill>
                <a:latin typeface="Arial" charset="0"/>
                <a:ea typeface="+mn-ea"/>
                <a:cs typeface="Arial" charset="0"/>
              </a:rPr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4864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922949"/>
            <a:ext cx="8432800" cy="571500"/>
          </a:xfrm>
        </p:spPr>
        <p:txBody>
          <a:bodyPr/>
          <a:lstStyle/>
          <a:p>
            <a:pPr algn="ctr"/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Instrument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714347"/>
            <a:ext cx="8431213" cy="4444082"/>
          </a:xfrm>
        </p:spPr>
        <p:txBody>
          <a:bodyPr/>
          <a:lstStyle/>
          <a:p>
            <a:pPr marL="237744" lvl="0" indent="-237744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None/>
              <a:defRPr/>
            </a:pPr>
            <a:r>
              <a:rPr lang="en-US" sz="2400" kern="1200" dirty="0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Level of Knowledge Use survey (LOKUS)</a:t>
            </a:r>
          </a:p>
          <a:p>
            <a:pPr marL="403225" lvl="1" indent="-169863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0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Web-based survey development (</a:t>
            </a:r>
            <a:r>
              <a:rPr lang="en-US" sz="2000" kern="1200" dirty="0" smtClean="0">
                <a:solidFill>
                  <a:srgbClr val="C00000"/>
                </a:solidFill>
                <a:latin typeface="Calibri"/>
                <a:ea typeface="+mn-ea"/>
                <a:cs typeface="Arial" charset="0"/>
              </a:rPr>
              <a:t>Stone </a:t>
            </a:r>
            <a:r>
              <a:rPr lang="en-US" sz="2000" i="1" kern="1200" dirty="0" smtClean="0">
                <a:solidFill>
                  <a:srgbClr val="C00000"/>
                </a:solidFill>
                <a:latin typeface="Calibri"/>
                <a:ea typeface="+mn-ea"/>
                <a:cs typeface="Arial" charset="0"/>
              </a:rPr>
              <a:t>et al</a:t>
            </a:r>
            <a:r>
              <a:rPr lang="en-US" sz="2000" kern="1200" dirty="0" smtClean="0">
                <a:solidFill>
                  <a:srgbClr val="C00000"/>
                </a:solidFill>
                <a:latin typeface="Calibri"/>
                <a:ea typeface="+mn-ea"/>
                <a:cs typeface="Arial" charset="0"/>
              </a:rPr>
              <a:t>, in preparation</a:t>
            </a:r>
            <a:r>
              <a:rPr lang="en-US" sz="20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)</a:t>
            </a:r>
            <a:r>
              <a:rPr lang="en-US" sz="2000" kern="1200" dirty="0" smtClean="0"/>
              <a:t> I</a:t>
            </a:r>
          </a:p>
          <a:p>
            <a:pPr marL="403225" lvl="1" indent="-169863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kern="1200" dirty="0" smtClean="0"/>
              <a:t>Questions on findings from 3 Studies (A</a:t>
            </a:r>
            <a:r>
              <a:rPr lang="en-US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 = Bryen’s research; B &amp; C = Distracters). </a:t>
            </a:r>
          </a:p>
          <a:p>
            <a:pPr marL="801688" lvl="2" indent="-169863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Ø"/>
              <a:defRPr/>
            </a:pPr>
            <a:r>
              <a:rPr lang="en-US" sz="1600" dirty="0" smtClean="0"/>
              <a:t>Initial framework based on Hall, et al (2006); </a:t>
            </a:r>
          </a:p>
          <a:p>
            <a:pPr marL="801688" lvl="2" indent="-169863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Ø"/>
              <a:defRPr/>
            </a:pPr>
            <a:r>
              <a:rPr lang="en-US" sz="1600" dirty="0" smtClean="0"/>
              <a:t>Measures Awareness, Interest and Use</a:t>
            </a:r>
          </a:p>
          <a:p>
            <a:pPr marL="801688" lvl="2" indent="-169863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Ø"/>
              <a:defRPr/>
            </a:pPr>
            <a:r>
              <a:rPr lang="en-US" sz="1600" dirty="0" smtClean="0"/>
              <a:t>Current model: Levels, Dimensions and Activities</a:t>
            </a:r>
          </a:p>
          <a:p>
            <a:pPr marL="403225" lvl="1" indent="-169863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dirty="0" smtClean="0"/>
              <a:t>Psychometrics (</a:t>
            </a:r>
            <a:r>
              <a:rPr lang="en-US" dirty="0" smtClean="0">
                <a:solidFill>
                  <a:srgbClr val="C00000"/>
                </a:solidFill>
              </a:rPr>
              <a:t>Tomita </a:t>
            </a:r>
            <a:r>
              <a:rPr lang="en-US" i="1" dirty="0" smtClean="0">
                <a:solidFill>
                  <a:srgbClr val="C00000"/>
                </a:solidFill>
              </a:rPr>
              <a:t>et al</a:t>
            </a:r>
            <a:r>
              <a:rPr lang="en-US" dirty="0" smtClean="0">
                <a:solidFill>
                  <a:srgbClr val="C00000"/>
                </a:solidFill>
              </a:rPr>
              <a:t>, in preparation)</a:t>
            </a:r>
            <a:endParaRPr lang="en-US" kern="1200" dirty="0" smtClean="0">
              <a:solidFill>
                <a:sysClr val="windowText" lastClr="000000"/>
              </a:solidFill>
              <a:latin typeface="Calibri"/>
              <a:ea typeface="+mn-ea"/>
              <a:cs typeface="Arial" charset="0"/>
            </a:endParaRPr>
          </a:p>
          <a:p>
            <a:pPr marL="801688" lvl="2" indent="-169863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0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	Adequate content validity, exceptional test-retest reliability (1.0), strong convergence with a conventional pencil and paper survey, and solid construct validity to detect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4388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7ADC0-492D-41DC-9515-FDADABEABA8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413132" y="5739791"/>
            <a:ext cx="8305800" cy="9906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*Activities: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sng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B: Being Aware, G: Getting Information, S: Sharing, A: Assessing, P: Planning, I: Implementing 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9" name="AutoShape 32"/>
          <p:cNvSpPr>
            <a:spLocks noChangeArrowheads="1"/>
          </p:cNvSpPr>
          <p:nvPr/>
        </p:nvSpPr>
        <p:spPr bwMode="auto">
          <a:xfrm>
            <a:off x="5071430" y="4490298"/>
            <a:ext cx="2590799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Modified Use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Collaboration  (B, G, S, A, P, I)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 Expansion (B, G, S, A, P, I)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 Integration (B, G, A, I)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 Modification (B, G, A, I)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1947230" y="4490297"/>
            <a:ext cx="2317750" cy="11429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Intended Use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Initial Use (G, A, I)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 Routine Use  (B, A, P, I)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33" descr="alt=&quot;&quot;"/>
          <p:cNvSpPr>
            <a:spLocks noChangeShapeType="1"/>
          </p:cNvSpPr>
          <p:nvPr/>
        </p:nvSpPr>
        <p:spPr bwMode="auto">
          <a:xfrm rot="16200000" flipH="1">
            <a:off x="5203986" y="4052941"/>
            <a:ext cx="493713" cy="454025"/>
          </a:xfrm>
          <a:prstGeom prst="bentConnector3">
            <a:avLst>
              <a:gd name="adj1" fmla="val 49838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AutoShape 35" descr="alt+''"/>
          <p:cNvSpPr>
            <a:spLocks noChangeShapeType="1"/>
          </p:cNvSpPr>
          <p:nvPr/>
        </p:nvSpPr>
        <p:spPr bwMode="auto">
          <a:xfrm>
            <a:off x="4233230" y="5069413"/>
            <a:ext cx="914400" cy="45719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AutoShape 37" descr="alt=&quot;&quot;"/>
          <p:cNvSpPr>
            <a:spLocks noChangeShapeType="1"/>
          </p:cNvSpPr>
          <p:nvPr/>
        </p:nvSpPr>
        <p:spPr bwMode="auto">
          <a:xfrm rot="5400000">
            <a:off x="2664780" y="5144347"/>
            <a:ext cx="2413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AutoShape 34" descr="alt=&quot;&quot;"/>
          <p:cNvSpPr>
            <a:spLocks noChangeShapeType="1"/>
          </p:cNvSpPr>
          <p:nvPr/>
        </p:nvSpPr>
        <p:spPr bwMode="auto">
          <a:xfrm rot="5400000">
            <a:off x="3739517" y="4069610"/>
            <a:ext cx="438150" cy="3651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3318830" y="3042497"/>
            <a:ext cx="2590800" cy="996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Interest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Orientation (B, G, S, A, I)*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 Preparation (B, G, S, P, I)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6" descr="alt=&quot;&quot;"/>
          <p:cNvSpPr>
            <a:spLocks noChangeShapeType="1"/>
          </p:cNvSpPr>
          <p:nvPr/>
        </p:nvSpPr>
        <p:spPr bwMode="auto">
          <a:xfrm rot="5400000">
            <a:off x="3851181" y="3607647"/>
            <a:ext cx="2413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AutoShape 39" descr="alt=&quot;&quot;"/>
          <p:cNvSpPr>
            <a:spLocks noChangeShapeType="1"/>
          </p:cNvSpPr>
          <p:nvPr/>
        </p:nvSpPr>
        <p:spPr bwMode="auto">
          <a:xfrm rot="5400000">
            <a:off x="4404680" y="2947247"/>
            <a:ext cx="2667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AutoShape 29"/>
          <p:cNvSpPr>
            <a:spLocks noChangeArrowheads="1"/>
          </p:cNvSpPr>
          <p:nvPr/>
        </p:nvSpPr>
        <p:spPr bwMode="auto">
          <a:xfrm>
            <a:off x="3623630" y="2432897"/>
            <a:ext cx="1866900" cy="33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Awareness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5" name="AutoShape 38" descr="alt=&quot;&quot;"/>
          <p:cNvSpPr>
            <a:spLocks noChangeShapeType="1"/>
          </p:cNvSpPr>
          <p:nvPr/>
        </p:nvSpPr>
        <p:spPr bwMode="auto">
          <a:xfrm rot="5400000">
            <a:off x="4404680" y="2337647"/>
            <a:ext cx="2667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AutoShape 28"/>
          <p:cNvSpPr>
            <a:spLocks noChangeArrowheads="1"/>
          </p:cNvSpPr>
          <p:nvPr/>
        </p:nvSpPr>
        <p:spPr bwMode="auto">
          <a:xfrm>
            <a:off x="3623630" y="1823297"/>
            <a:ext cx="1866900" cy="33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Non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Awareness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6776" y="1034933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GB" sz="2400" dirty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Conceptual Model of </a:t>
            </a:r>
            <a:r>
              <a:rPr lang="en-GB" sz="24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LOKUS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47723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Sample </a:t>
            </a:r>
            <a:r>
              <a:rPr lang="en-US" sz="3200" dirty="0" smtClean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Size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6951" y="1879600"/>
            <a:ext cx="7877060" cy="4116388"/>
          </a:xfrm>
        </p:spPr>
        <p:txBody>
          <a:bodyPr/>
          <a:lstStyle/>
          <a:p>
            <a:pPr marL="237744" lvl="0" indent="-237744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Determined by power analysis </a:t>
            </a:r>
          </a:p>
          <a:p>
            <a:pPr marL="237744" lvl="0" indent="-237744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Based on study by </a:t>
            </a: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Miller and </a:t>
            </a:r>
            <a:r>
              <a:rPr lang="en-US" sz="2400" dirty="0" err="1">
                <a:solidFill>
                  <a:sysClr val="windowText" lastClr="000000"/>
                </a:solidFill>
                <a:latin typeface="Arial" charset="0"/>
                <a:cs typeface="Arial" charset="0"/>
              </a:rPr>
              <a:t>Spilker</a:t>
            </a: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 (2003)</a:t>
            </a:r>
          </a:p>
          <a:p>
            <a:pPr marL="237744" lvl="0" indent="-237744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Needed N=206: for power = .80, α</a:t>
            </a:r>
            <a:r>
              <a:rPr lang="en-GB" sz="2400" baseline="-250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1</a:t>
            </a:r>
            <a:r>
              <a:rPr lang="en-GB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= .05, and effect size = .24. </a:t>
            </a:r>
          </a:p>
          <a:p>
            <a:pPr marL="237744" lvl="0" indent="-237744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Planned N=270 considering attrition;</a:t>
            </a:r>
          </a:p>
          <a:p>
            <a:pPr marL="6949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Wingdings" pitchFamily="2" charset="2"/>
              <a:buChar char="Ø"/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[3 study </a:t>
            </a:r>
            <a:r>
              <a:rPr lang="en-GB" sz="2400" dirty="0" err="1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gps</a:t>
            </a:r>
            <a:r>
              <a:rPr lang="en-GB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. x 6 stakeholder types x 15]  </a:t>
            </a:r>
          </a:p>
          <a:p>
            <a:pPr marL="237744" lvl="0" indent="-237744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Actual N after attrition = 207 </a:t>
            </a:r>
          </a:p>
          <a:p>
            <a:pPr marL="6949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Wingdings" pitchFamily="2" charset="2"/>
              <a:buChar char="Ø"/>
              <a:defRPr/>
            </a:pPr>
            <a:r>
              <a:rPr lang="en-GB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( T</a:t>
            </a:r>
            <a:r>
              <a:rPr lang="en-GB" sz="2400" baseline="-25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1 = </a:t>
            </a:r>
            <a:r>
              <a:rPr lang="en-GB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72;  T</a:t>
            </a:r>
            <a:r>
              <a:rPr lang="en-GB" sz="2400" baseline="-25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2</a:t>
            </a:r>
            <a:r>
              <a:rPr lang="en-GB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 = 72; &amp; Control = 63); Including 5 stakeholder types. </a:t>
            </a:r>
            <a:endParaRPr lang="en-US" sz="2400" dirty="0">
              <a:solidFill>
                <a:sysClr val="windowText" lastClr="000000"/>
              </a:solidFill>
              <a:latin typeface="Arial" charset="0"/>
              <a:ea typeface="+mn-ea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15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223188197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algn="ctr"/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Recruitment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0116" y="1824515"/>
            <a:ext cx="7729823" cy="4116388"/>
          </a:xfrm>
        </p:spPr>
        <p:txBody>
          <a:bodyPr/>
          <a:lstStyle/>
          <a:p>
            <a:pPr marL="236538" lvl="0" indent="-236538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Individuals presumed to have interest in AAC related research findings.</a:t>
            </a:r>
          </a:p>
          <a:p>
            <a:pPr marL="236538" lvl="0" indent="-236538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Through national organizations of affiliation of Knowledge Users:  </a:t>
            </a:r>
          </a:p>
          <a:p>
            <a:pPr marL="237744" lvl="0" indent="-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None/>
              <a:defRPr/>
            </a:pPr>
            <a:r>
              <a:rPr lang="en-US" sz="15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	</a:t>
            </a:r>
            <a:r>
              <a:rPr lang="en-US" sz="20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ATIA - American Technology and Industry Association; ASHA -American Speech and Hearing Association; ISAAC - International Society for Augmentative and Alternative Communication; NCIL – national council on Independent Living; AHEAD – Association on Higher Education and Disability.</a:t>
            </a:r>
            <a:endParaRPr lang="en-US" sz="1500" kern="1200" dirty="0">
              <a:solidFill>
                <a:sysClr val="windowText" lastClr="000000"/>
              </a:solidFill>
              <a:latin typeface="Calibri"/>
              <a:cs typeface="Arial" charset="0"/>
            </a:endParaRPr>
          </a:p>
          <a:p>
            <a:pPr marL="236538" lvl="0" indent="-236538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List of authors published in AAC research journals – (public domain</a:t>
            </a:r>
            <a:r>
              <a:rPr lang="en-US" sz="2400" kern="1200" dirty="0" smtClean="0">
                <a:solidFill>
                  <a:sysClr val="windowText" lastClr="000000"/>
                </a:solidFill>
                <a:latin typeface="Calibri"/>
                <a:cs typeface="Arial" charset="0"/>
              </a:rPr>
              <a:t>)</a:t>
            </a:r>
            <a:endParaRPr lang="en-US" sz="2400" kern="1200" dirty="0">
              <a:solidFill>
                <a:sysClr val="windowText" lastClr="000000"/>
              </a:solidFill>
              <a:latin typeface="Calibri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16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88315557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Inclusion/Exclusion  </a:t>
            </a:r>
            <a:r>
              <a:rPr lang="en-US" sz="3200" kern="1200" dirty="0" smtClean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Criteria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626209"/>
            <a:ext cx="8431213" cy="4116388"/>
          </a:xfrm>
        </p:spPr>
        <p:txBody>
          <a:bodyPr/>
          <a:lstStyle/>
          <a:p>
            <a:pPr marL="237744" lvl="0" indent="-237744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GB" sz="2400" b="1" u="sng" kern="1200" dirty="0">
                <a:solidFill>
                  <a:srgbClr val="C00000"/>
                </a:solidFill>
                <a:latin typeface="Calibri"/>
                <a:cs typeface="Arial" pitchFamily="34" charset="0"/>
              </a:rPr>
              <a:t>Included:</a:t>
            </a:r>
          </a:p>
          <a:p>
            <a:pPr marL="237744" lvl="0" indent="-237744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GB" sz="2000" kern="1200" dirty="0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Is a broker, clinician, consumer, manufacturer or researcher in AAC; belongs to pertinent organization in the AAC field. </a:t>
            </a:r>
          </a:p>
          <a:p>
            <a:pPr marL="237744" lvl="0" indent="-237744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Consumers of AAC above 18 years of age;</a:t>
            </a:r>
          </a:p>
          <a:p>
            <a:pPr marL="237744" lvl="0" indent="-237744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Clinicians have clients above 18 years of age;</a:t>
            </a:r>
          </a:p>
          <a:p>
            <a:pPr marL="237744" lvl="0" indent="-237744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Brokers offer disability services for students;</a:t>
            </a:r>
          </a:p>
          <a:p>
            <a:pPr marL="237744" lvl="0" indent="-237744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Researchers do AAC related research. </a:t>
            </a:r>
          </a:p>
          <a:p>
            <a:pPr marL="237744" lvl="0" indent="-237744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b="1" u="sng" kern="1200" dirty="0">
                <a:solidFill>
                  <a:srgbClr val="C00000"/>
                </a:solidFill>
                <a:latin typeface="Calibri"/>
                <a:cs typeface="Arial" pitchFamily="34" charset="0"/>
              </a:rPr>
              <a:t>Excluded: 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Online Groups (</a:t>
            </a:r>
            <a:r>
              <a:rPr lang="en-US" sz="2000" kern="1200" dirty="0" err="1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Aculog</a:t>
            </a:r>
            <a:r>
              <a:rPr lang="en-US" sz="2000" kern="1200" dirty="0">
                <a:solidFill>
                  <a:sysClr val="windowText" lastClr="000000"/>
                </a:solidFill>
                <a:latin typeface="Calibri"/>
                <a:cs typeface="Arial" pitchFamily="34" charset="0"/>
              </a:rPr>
              <a:t>) or social networking sites with potential for cross-contamination among participant groups.   </a:t>
            </a:r>
            <a:endParaRPr lang="en-US" sz="2000" kern="1200" dirty="0">
              <a:solidFill>
                <a:sysClr val="windowText" lastClr="000000"/>
              </a:solidFill>
              <a:latin typeface="Calibri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17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863532107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18</a:t>
            </a:fld>
            <a:endParaRPr lang="en-US" sz="1400" b="0" dirty="0"/>
          </a:p>
        </p:txBody>
      </p:sp>
      <p:graphicFrame>
        <p:nvGraphicFramePr>
          <p:cNvPr id="4" name="Table 3" descr="Study Groups and Stakeholder Type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756760"/>
              </p:ext>
            </p:extLst>
          </p:nvPr>
        </p:nvGraphicFramePr>
        <p:xfrm>
          <a:off x="849216" y="1443212"/>
          <a:ext cx="7315200" cy="5213509"/>
        </p:xfrm>
        <a:graphic>
          <a:graphicData uri="http://schemas.openxmlformats.org/drawingml/2006/table">
            <a:tbl>
              <a:tblPr firstRow="1"/>
              <a:tblGrid>
                <a:gridCol w="457200"/>
                <a:gridCol w="1454159"/>
                <a:gridCol w="1501067"/>
                <a:gridCol w="1350960"/>
                <a:gridCol w="1350960"/>
                <a:gridCol w="1200854"/>
              </a:tblGrid>
              <a:tr h="381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Arial"/>
                          <a:ea typeface="Calibri"/>
                          <a:cs typeface="Times New Roman"/>
                        </a:rPr>
                        <a:t>STUDY GROUP 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1516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Arial"/>
                          <a:ea typeface="Calibri"/>
                          <a:cs typeface="Times New Roman"/>
                        </a:rPr>
                        <a:t>STAKEHOLDER 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Arial"/>
                          <a:ea typeface="Calibri"/>
                          <a:cs typeface="Times New Roman"/>
                        </a:rPr>
                        <a:t>TYPE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(TTDK)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(TDK)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Control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80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23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</a:rPr>
                        <a:t>19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65 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CLINICIAN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15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17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45 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MANUFACTURER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11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8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7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26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91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RESEARCHER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8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7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6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21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CONSUMER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17 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19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14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50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207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2836">
                <a:tc gridSpan="6">
                  <a:txBody>
                    <a:bodyPr/>
                    <a:lstStyle/>
                    <a:p>
                      <a:endParaRPr lang="en-US" sz="1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US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The 3 groups were equivalent in Demographic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characteristics ; there were no significant differences in age, years of experience, gender, race/ethnicity, education and work status.</a:t>
                      </a:r>
                    </a:p>
                    <a:p>
                      <a:endParaRPr lang="en-US" sz="1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7696" y="889899"/>
            <a:ext cx="8432800" cy="5715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Study Sample*</a:t>
            </a:r>
          </a:p>
        </p:txBody>
      </p:sp>
    </p:spTree>
    <p:extLst>
      <p:ext uri="{BB962C8B-B14F-4D97-AF65-F5344CB8AC3E}">
        <p14:creationId xmlns:p14="http://schemas.microsoft.com/office/powerpoint/2010/main" val="2790404340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944980"/>
            <a:ext cx="8432800" cy="1258795"/>
          </a:xfrm>
        </p:spPr>
        <p:txBody>
          <a:bodyPr/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1F497D"/>
                </a:solidFill>
                <a:ea typeface="+mn-ea"/>
                <a:cs typeface="Arial" charset="0"/>
              </a:rPr>
              <a:t>RESULTS: Demographic characteristics</a:t>
            </a:r>
            <a:br>
              <a:rPr lang="en-US" sz="3200" dirty="0">
                <a:solidFill>
                  <a:srgbClr val="1F497D"/>
                </a:solidFill>
                <a:ea typeface="+mn-ea"/>
                <a:cs typeface="Arial" charset="0"/>
              </a:rPr>
            </a:br>
            <a:r>
              <a:rPr lang="en-US" sz="3200" dirty="0">
                <a:solidFill>
                  <a:srgbClr val="1F497D"/>
                </a:solidFill>
                <a:ea typeface="+mn-ea"/>
                <a:cs typeface="Arial" charset="0"/>
              </a:rPr>
              <a:t>of </a:t>
            </a:r>
            <a:r>
              <a:rPr lang="en-US" sz="3200" dirty="0" smtClean="0">
                <a:solidFill>
                  <a:srgbClr val="1F497D"/>
                </a:solidFill>
                <a:ea typeface="+mn-ea"/>
                <a:cs typeface="Arial" charset="0"/>
              </a:rPr>
              <a:t>participants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0116" y="2507569"/>
            <a:ext cx="7707785" cy="4116388"/>
          </a:xfrm>
        </p:spPr>
        <p:txBody>
          <a:bodyPr/>
          <a:lstStyle/>
          <a:p>
            <a:pPr marL="233363" lvl="1" indent="-233363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No difference among participants allocated to the TTDK, TDK and Control groups regarding age, years of experience, gender, race/ethnicity, education and work status.</a:t>
            </a:r>
          </a:p>
          <a:p>
            <a:pPr marL="233363" lvl="1" indent="-233363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 3 groups were equivalent.    </a:t>
            </a:r>
          </a:p>
          <a:p>
            <a:pPr marL="233363" lvl="1" indent="-233363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Tables 2a, 2b, 2c follow</a:t>
            </a:r>
            <a:r>
              <a:rPr lang="en-US" sz="2400" dirty="0" smtClean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19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733908018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13" y="955998"/>
            <a:ext cx="8432800" cy="5715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1F497D"/>
                </a:solidFill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555" y="1538073"/>
            <a:ext cx="8431213" cy="4116388"/>
          </a:xfrm>
        </p:spPr>
        <p:txBody>
          <a:bodyPr/>
          <a:lstStyle/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None/>
              <a:defRPr/>
            </a:pPr>
            <a:r>
              <a:rPr lang="en-US" sz="2400" b="1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Context: </a:t>
            </a:r>
            <a:r>
              <a:rPr lang="en-US" sz="2000" b="1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Knowledge Translation for Technology Transfer (KT4TT)</a:t>
            </a:r>
          </a:p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KT </a:t>
            </a: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(</a:t>
            </a: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CIHR, 2004; 2005; 2009; </a:t>
            </a:r>
            <a:r>
              <a:rPr lang="en-US" sz="2000" dirty="0" err="1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Sudsawad</a:t>
            </a: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, 2007)</a:t>
            </a:r>
          </a:p>
          <a:p>
            <a:pPr marL="574675" lvl="2" indent="-279400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Addresses:</a:t>
            </a:r>
          </a:p>
          <a:p>
            <a:pPr marL="914400" lvl="3" indent="-339725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q"/>
              <a:defRPr/>
            </a:pPr>
            <a:r>
              <a:rPr lang="en-US" sz="1600" i="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Under-utilized Research (Weiss, 1979) ; </a:t>
            </a:r>
          </a:p>
          <a:p>
            <a:pPr marL="914400" lvl="3" indent="-339725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q"/>
              <a:defRPr/>
            </a:pPr>
            <a:r>
              <a:rPr lang="en-US" sz="1600" i="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Accountability of funded Research (GPRA; </a:t>
            </a:r>
            <a:r>
              <a:rPr lang="en-US" sz="1600" i="0" dirty="0" err="1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Wholey</a:t>
            </a:r>
            <a:r>
              <a:rPr lang="en-US" sz="1600" i="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 et al, 2004)</a:t>
            </a:r>
          </a:p>
          <a:p>
            <a:pPr marL="574675" lvl="2" indent="-279400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Proposed solution: Research-to-practice </a:t>
            </a:r>
          </a:p>
          <a:p>
            <a:pPr marL="236538" lvl="1" indent="-236538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TT </a:t>
            </a: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(Lane, 2003)  </a:t>
            </a:r>
            <a:endParaRPr lang="en-US" sz="2000" dirty="0">
              <a:solidFill>
                <a:srgbClr val="1F497D"/>
              </a:solidFill>
              <a:latin typeface="Arial" charset="0"/>
              <a:ea typeface="+mn-ea"/>
              <a:cs typeface="Arial" charset="0"/>
            </a:endParaRPr>
          </a:p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None/>
              <a:defRPr/>
            </a:pPr>
            <a:r>
              <a:rPr lang="en-US" sz="2400" b="1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	</a:t>
            </a:r>
            <a:r>
              <a:rPr lang="en-US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Technology based R&amp;D </a:t>
            </a:r>
            <a:r>
              <a:rPr lang="en-US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  <a:sym typeface="Wingdings" pitchFamily="2" charset="2"/>
              </a:rPr>
              <a:t> K Outputs   Market Outcomes (products &amp; services)  Societal </a:t>
            </a:r>
            <a:r>
              <a:rPr lang="en-US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Impact (</a:t>
            </a:r>
            <a:r>
              <a:rPr lang="en-US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  <a:sym typeface="Wingdings" pitchFamily="2" charset="2"/>
              </a:rPr>
              <a:t>User </a:t>
            </a:r>
            <a:r>
              <a:rPr lang="en-US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Benefits)</a:t>
            </a:r>
          </a:p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None/>
              <a:defRPr/>
            </a:pPr>
            <a:r>
              <a:rPr lang="en-US" sz="20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KT4TT: Links </a:t>
            </a:r>
            <a:r>
              <a:rPr lang="en-US" sz="2000" b="1" dirty="0" smtClean="0">
                <a:solidFill>
                  <a:srgbClr val="4F81BD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the two </a:t>
            </a:r>
            <a:r>
              <a:rPr lang="en-US" sz="20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n-ea"/>
                <a:cs typeface="Arial" charset="0"/>
              </a:rPr>
              <a:t>processes to increase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2A9E9-6A91-4E27-A73E-4444181CB6DD}" type="slidenum">
              <a:rPr lang="en-US" smtClean="0"/>
              <a:pPr>
                <a:defRPr/>
              </a:pPr>
              <a:t>2</a:t>
            </a:fld>
            <a:endParaRPr lang="en-US" sz="14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Handouts are available at: www.atia.org/orlandohandouts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92501550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20</a:t>
            </a:fld>
            <a:endParaRPr lang="en-US" sz="1400" b="0" dirty="0"/>
          </a:p>
        </p:txBody>
      </p:sp>
      <p:graphicFrame>
        <p:nvGraphicFramePr>
          <p:cNvPr id="3" name="Table 2" descr="Groups, age and years of experience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33690"/>
              </p:ext>
            </p:extLst>
          </p:nvPr>
        </p:nvGraphicFramePr>
        <p:xfrm>
          <a:off x="730257" y="2648842"/>
          <a:ext cx="7696200" cy="3297515"/>
        </p:xfrm>
        <a:graphic>
          <a:graphicData uri="http://schemas.openxmlformats.org/drawingml/2006/table">
            <a:tbl>
              <a:tblPr firstRow="1"/>
              <a:tblGrid>
                <a:gridCol w="1168174"/>
                <a:gridCol w="1443038"/>
                <a:gridCol w="1374321"/>
                <a:gridCol w="1374321"/>
                <a:gridCol w="1236889"/>
                <a:gridCol w="1099457"/>
              </a:tblGrid>
              <a:tr h="5333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→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83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Mean (SD)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Mean (SD) (n=72)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Mean (SD) (n=63)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Mean (SD)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(n=207)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F  (p=)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Age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(n=206)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45.21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(11.47)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44.93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(12.21)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(n=71)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41.68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(11.47)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(n=63)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44.03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(11.78)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1.834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(.162)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4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Years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of Experience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15.61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(10.99)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13.34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(9.93)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13.40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(10.16)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14.15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(10.38)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1.099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(.335)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69978"/>
            <a:ext cx="8432800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3200" dirty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Table 2a. Sample Characteristics (All : N=207</a:t>
            </a:r>
            <a:r>
              <a:rPr lang="en-US" sz="32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996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21</a:t>
            </a:fld>
            <a:endParaRPr lang="en-US" sz="1400" b="0" dirty="0"/>
          </a:p>
        </p:txBody>
      </p:sp>
      <p:graphicFrame>
        <p:nvGraphicFramePr>
          <p:cNvPr id="5" name="Table 4" descr="Groups, gender and race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8980"/>
              </p:ext>
            </p:extLst>
          </p:nvPr>
        </p:nvGraphicFramePr>
        <p:xfrm>
          <a:off x="816166" y="2223762"/>
          <a:ext cx="7467600" cy="3948438"/>
        </p:xfrm>
        <a:graphic>
          <a:graphicData uri="http://schemas.openxmlformats.org/drawingml/2006/table">
            <a:tbl>
              <a:tblPr firstRow="1"/>
              <a:tblGrid>
                <a:gridCol w="1425364"/>
                <a:gridCol w="1241637"/>
                <a:gridCol w="1333499"/>
                <a:gridCol w="1200150"/>
                <a:gridCol w="1200150"/>
                <a:gridCol w="1066800"/>
              </a:tblGrid>
              <a:tr h="407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→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80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(n=63)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(n=207)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</a:t>
                      </a:r>
                      <a:r>
                        <a:rPr lang="en-US" sz="14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(p=)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87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Male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Female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 (19.4%)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58 (80.6%)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19 (26.4%)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53 (73.6%)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(17.5%)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52 (82.5%)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44 (21.3%)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163 (78.7%)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1.817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(.403)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658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White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Black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Asian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Hispanic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Native 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American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67 (93.1%)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61 (84.7%)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57 (90.5%)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 (7.9%)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185 (89.4%)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(4.8%)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(1.0%)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 (2.4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(1.0%)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16.776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(.158)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8140" y="1169978"/>
            <a:ext cx="8432800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3200" dirty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Table 2b. Sample Characteristics (All : N=207</a:t>
            </a:r>
            <a:r>
              <a:rPr lang="en-US" sz="32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91185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22</a:t>
            </a:fld>
            <a:endParaRPr lang="en-US" sz="1400" b="0" dirty="0"/>
          </a:p>
        </p:txBody>
      </p:sp>
      <p:graphicFrame>
        <p:nvGraphicFramePr>
          <p:cNvPr id="4" name="Table 3" descr="Group, education and work statu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66367"/>
              </p:ext>
            </p:extLst>
          </p:nvPr>
        </p:nvGraphicFramePr>
        <p:xfrm>
          <a:off x="554515" y="1882049"/>
          <a:ext cx="8000999" cy="4343398"/>
        </p:xfrm>
        <a:graphic>
          <a:graphicData uri="http://schemas.openxmlformats.org/drawingml/2006/table">
            <a:tbl>
              <a:tblPr firstRow="1"/>
              <a:tblGrid>
                <a:gridCol w="1837773"/>
                <a:gridCol w="1204058"/>
                <a:gridCol w="1267428"/>
                <a:gridCol w="1204058"/>
                <a:gridCol w="1346995"/>
                <a:gridCol w="1140687"/>
              </a:tblGrid>
              <a:tr h="43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→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 baseline="-250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(TTDK)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 baseline="-250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(TDK)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4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(n=63)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(n=207)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</a:t>
                      </a:r>
                      <a:r>
                        <a:rPr lang="en-US" sz="1400" b="1" baseline="300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(p=)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6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&lt;12 year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HS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2-year college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BS/BA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MA/BA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Doctorate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 (11.1%)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(15.3%)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38 (52.8%)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12 (16.7%)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 (9.7%)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 (11.1%)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39 (54.2%)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 (19.4%)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 (7.9%)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(3.2%)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(17.5%)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37 (58.7%)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 (11.1%)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 (1.9%)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20 (9.7%)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 (2.9%)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30 (14.5%)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114 (55.1%)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33 (15.9%)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4.462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(.924)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542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Work Status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Part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Unemployed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Not employed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52 (72.2%)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13 (18.1%)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 (6.9%)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48 (66.7%)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11 (15.3%)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 (13.9%)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46 (73.0%)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6 (9.5%)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 (4.8%)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 (12.7%)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146 (70.5%)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30 (14.5%)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 (3.9%)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23 (11.1%)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4.107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(.662)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10236"/>
            <a:ext cx="8432800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3200" dirty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Table 2c. Sample Characteristics (All : N=207</a:t>
            </a:r>
            <a:r>
              <a:rPr lang="en-US" sz="32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391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23</a:t>
            </a:fld>
            <a:endParaRPr lang="en-US" sz="1400" b="0" dirty="0"/>
          </a:p>
        </p:txBody>
      </p:sp>
      <p:graphicFrame>
        <p:nvGraphicFramePr>
          <p:cNvPr id="4" name="Table 3" descr="New knowledge; TTDK; TDK; control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5554"/>
              </p:ext>
            </p:extLst>
          </p:nvPr>
        </p:nvGraphicFramePr>
        <p:xfrm>
          <a:off x="598583" y="1846639"/>
          <a:ext cx="7924800" cy="4566097"/>
        </p:xfrm>
        <a:graphic>
          <a:graphicData uri="http://schemas.openxmlformats.org/drawingml/2006/table">
            <a:tbl>
              <a:tblPr firstRow="1"/>
              <a:tblGrid>
                <a:gridCol w="838200"/>
                <a:gridCol w="1066800"/>
                <a:gridCol w="914400"/>
                <a:gridCol w="990600"/>
                <a:gridCol w="990600"/>
                <a:gridCol w="1066800"/>
                <a:gridCol w="934896"/>
                <a:gridCol w="1122504"/>
              </a:tblGrid>
              <a:tr h="8617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New Knowledge from: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Baseline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Follow/up 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Follow/up 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²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(p)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Post-hoc test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(p)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17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T1 (TTDK)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Study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(N=72)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1.22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(.68)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1.79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(1.16)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1.69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(1.03)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22.632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(&lt;.001)</a:t>
                      </a:r>
                      <a:endParaRPr lang="en-US" sz="1400" dirty="0">
                        <a:solidFill>
                          <a:srgbClr val="00B0F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3.826 (&lt;.001)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4.297 (&lt;.001)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7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T2 (TDK)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Study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 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(N=72)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1.26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(.77)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1.76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(1.19)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1.74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(1.16)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13.884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(.001)</a:t>
                      </a:r>
                      <a:endParaRPr lang="en-US" sz="1400" dirty="0">
                        <a:solidFill>
                          <a:srgbClr val="00B0F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3.330 (.001)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3.206 (.001)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5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Study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(N=63)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1.38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(.97)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1.51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(1.05)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(1.22)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6.484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(.039)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7832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Both TTDK and TDK moved up significantly in K Use levels from baseline. They differed from the Control group, but not between each other. </a:t>
                      </a:r>
                      <a:endParaRPr kumimoji="0" lang="en-US" sz="1400" b="1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7696" y="1110236"/>
            <a:ext cx="8432800" cy="5715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b="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000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Results: Comparative Effectiveness of 3 methods</a:t>
            </a:r>
            <a:br>
              <a:rPr lang="en-US" sz="2000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KU Level Means for Study A* at Base, F/up 1, and F/up 2 (N=207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1433765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24</a:t>
            </a:fld>
            <a:endParaRPr lang="en-US" sz="1400" b="0" dirty="0"/>
          </a:p>
        </p:txBody>
      </p:sp>
      <p:graphicFrame>
        <p:nvGraphicFramePr>
          <p:cNvPr id="4" name="Table 3" descr="KU Level chnage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558579"/>
              </p:ext>
            </p:extLst>
          </p:nvPr>
        </p:nvGraphicFramePr>
        <p:xfrm>
          <a:off x="630715" y="2089533"/>
          <a:ext cx="7848600" cy="3962399"/>
        </p:xfrm>
        <a:graphic>
          <a:graphicData uri="http://schemas.openxmlformats.org/drawingml/2006/table">
            <a:tbl>
              <a:tblPr firstRow="1"/>
              <a:tblGrid>
                <a:gridCol w="2514600"/>
                <a:gridCol w="304800"/>
                <a:gridCol w="1219200"/>
                <a:gridCol w="1143000"/>
                <a:gridCol w="1147977"/>
                <a:gridCol w="1519023"/>
              </a:tblGrid>
              <a:tr h="857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KU Level Change  </a:t>
                      </a: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→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T1(TTDK)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T2(TDK)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  </a:t>
                      </a: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</a:t>
                      </a:r>
                      <a:r>
                        <a:rPr lang="en-US" sz="1400" b="1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</a:t>
                      </a: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(p)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553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Baseline to F/up 1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.57 (1.12)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.50 (1.17)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.13 (1.01)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7.044 (.030)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83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Baseline to F/up 2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.47 (.82)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.47 (1.19)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.35 (1.19)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2.371 (.306)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83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F/up 1 to F/up 2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-.10 (1.20)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-.03 (.75)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.22 (1.13)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3.443 (.179)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8319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 Use level changes were significantly different</a:t>
                      </a:r>
                      <a:r>
                        <a:rPr lang="en-US" sz="1400" b="1" baseline="0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among the 3 groups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from baseline to Follow/up 1.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10235"/>
            <a:ext cx="8432800" cy="82873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0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</a:br>
            <a:r>
              <a:rPr lang="en-US" sz="24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Results </a:t>
            </a:r>
            <a:r>
              <a:rPr lang="en-US" sz="20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Mean Change in KU Level: Differences among Three Groups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for Study A*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All; N=207)</a:t>
            </a:r>
            <a:r>
              <a:rPr lang="en-US" sz="1600" b="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1600" b="0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05901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25</a:t>
            </a:fld>
            <a:endParaRPr lang="en-US" sz="1400" b="0" dirty="0"/>
          </a:p>
        </p:txBody>
      </p:sp>
      <p:graphicFrame>
        <p:nvGraphicFramePr>
          <p:cNvPr id="4" name="Table 3" descr="Follow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28060"/>
              </p:ext>
            </p:extLst>
          </p:nvPr>
        </p:nvGraphicFramePr>
        <p:xfrm>
          <a:off x="1176051" y="2669757"/>
          <a:ext cx="6934202" cy="3259184"/>
        </p:xfrm>
        <a:graphic>
          <a:graphicData uri="http://schemas.openxmlformats.org/drawingml/2006/table">
            <a:tbl>
              <a:tblPr firstRow="1"/>
              <a:tblGrid>
                <a:gridCol w="875405"/>
                <a:gridCol w="1455046"/>
                <a:gridCol w="1327149"/>
                <a:gridCol w="1297592"/>
                <a:gridCol w="988409"/>
                <a:gridCol w="990601"/>
              </a:tblGrid>
              <a:tr h="838200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957943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8972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19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63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.001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789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9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9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46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26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72 (100%)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7851" y="1928153"/>
            <a:ext cx="8458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T1Group- TTDK  (N=72)</a:t>
            </a:r>
            <a:endParaRPr kumimoji="0" lang="en-US" sz="1400" b="0" i="0" u="sng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5" name="Title 4" descr="Follow/Up1; baseline."/>
          <p:cNvSpPr>
            <a:spLocks noGrp="1"/>
          </p:cNvSpPr>
          <p:nvPr>
            <p:ph type="title"/>
          </p:nvPr>
        </p:nvSpPr>
        <p:spPr>
          <a:xfrm>
            <a:off x="1494481" y="1319559"/>
            <a:ext cx="6129205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5a. Freq. comparisons between </a:t>
            </a:r>
            <a:r>
              <a:rPr lang="en-US" sz="16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Baseline and 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F/Up1 reg. Non-Awareness/ Awareness</a:t>
            </a:r>
            <a:r>
              <a:rPr lang="en-US" sz="1600" baseline="300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dirty="0" err="1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Test ;N=207</a:t>
            </a:r>
            <a:r>
              <a:rPr lang="en-US" sz="16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89847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26</a:t>
            </a:fld>
            <a:endParaRPr lang="en-US" sz="1400" b="0" dirty="0"/>
          </a:p>
        </p:txBody>
      </p:sp>
      <p:graphicFrame>
        <p:nvGraphicFramePr>
          <p:cNvPr id="4" name="Table 3" descr="Follow/Up1; baseline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105500"/>
              </p:ext>
            </p:extLst>
          </p:nvPr>
        </p:nvGraphicFramePr>
        <p:xfrm>
          <a:off x="1176051" y="2756055"/>
          <a:ext cx="6934201" cy="2819400"/>
        </p:xfrm>
        <a:graphic>
          <a:graphicData uri="http://schemas.openxmlformats.org/drawingml/2006/table">
            <a:tbl>
              <a:tblPr firstRow="1"/>
              <a:tblGrid>
                <a:gridCol w="875406"/>
                <a:gridCol w="1455046"/>
                <a:gridCol w="1455046"/>
                <a:gridCol w="1169694"/>
                <a:gridCol w="988409"/>
                <a:gridCol w="990600"/>
              </a:tblGrid>
              <a:tr h="469900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98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Awareness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+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990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46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17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63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.001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9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48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24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72 (100%)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7851" y="1789045"/>
            <a:ext cx="8458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T2Group- TDK  (N=72)</a:t>
            </a:r>
            <a:endParaRPr kumimoji="0" lang="en-US" sz="1400" b="0" i="0" u="sng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0753" y="1297525"/>
            <a:ext cx="5809716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5b. Freq. comparisons between Baseline  and F/Up1 reg. Non-Awareness/ Awareness</a:t>
            </a:r>
            <a:r>
              <a:rPr lang="en-US" sz="1600" baseline="300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dirty="0" err="1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Test ;N=207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9062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27</a:t>
            </a:fld>
            <a:endParaRPr lang="en-US" sz="1400" b="0" dirty="0"/>
          </a:p>
        </p:txBody>
      </p:sp>
      <p:graphicFrame>
        <p:nvGraphicFramePr>
          <p:cNvPr id="4" name="Table 3" descr="Follow/Up1; Basline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13894"/>
              </p:ext>
            </p:extLst>
          </p:nvPr>
        </p:nvGraphicFramePr>
        <p:xfrm>
          <a:off x="1099851" y="2717955"/>
          <a:ext cx="6934201" cy="3362960"/>
        </p:xfrm>
        <a:graphic>
          <a:graphicData uri="http://schemas.openxmlformats.org/drawingml/2006/table">
            <a:tbl>
              <a:tblPr firstRow="1"/>
              <a:tblGrid>
                <a:gridCol w="990600"/>
                <a:gridCol w="1368096"/>
                <a:gridCol w="1375104"/>
                <a:gridCol w="1371600"/>
                <a:gridCol w="838201"/>
                <a:gridCol w="990600"/>
              </a:tblGrid>
              <a:tr h="596900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6985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690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48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54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.289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9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50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13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63 (100%)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7851" y="1872497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Control Group – N=63</a:t>
            </a:r>
            <a:endParaRPr kumimoji="0" lang="en-US" sz="1400" b="0" i="0" u="sng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9736" y="1220406"/>
            <a:ext cx="5820731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5c. Freq. comparisons between Baseline  and F/Up1 reg. Non-Awareness/ Awareness</a:t>
            </a:r>
            <a:r>
              <a:rPr lang="en-US" sz="1600" baseline="300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dirty="0" err="1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Test ;N=207</a:t>
            </a:r>
            <a:r>
              <a:rPr lang="en-US" sz="16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45050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28</a:t>
            </a:fld>
            <a:endParaRPr lang="en-US" sz="1400" b="0" dirty="0"/>
          </a:p>
        </p:txBody>
      </p:sp>
      <p:graphicFrame>
        <p:nvGraphicFramePr>
          <p:cNvPr id="6" name="Table 5" descr="T2 TDK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64050"/>
              </p:ext>
            </p:extLst>
          </p:nvPr>
        </p:nvGraphicFramePr>
        <p:xfrm>
          <a:off x="1030287" y="4998907"/>
          <a:ext cx="7086600" cy="1371599"/>
        </p:xfrm>
        <a:graphic>
          <a:graphicData uri="http://schemas.openxmlformats.org/drawingml/2006/table">
            <a:tbl>
              <a:tblPr firstRow="1"/>
              <a:tblGrid>
                <a:gridCol w="871870"/>
                <a:gridCol w="1414130"/>
                <a:gridCol w="1465522"/>
                <a:gridCol w="1218313"/>
                <a:gridCol w="821365"/>
                <a:gridCol w="1295400"/>
              </a:tblGrid>
              <a:tr h="294154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 (Study-A:N=63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</a:tr>
              <a:tr h="422727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</a:tr>
              <a:tr h="231992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56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</a:tr>
              <a:tr h="211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56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 descr="Control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16954"/>
              </p:ext>
            </p:extLst>
          </p:nvPr>
        </p:nvGraphicFramePr>
        <p:xfrm>
          <a:off x="1030287" y="3246307"/>
          <a:ext cx="7086598" cy="1752598"/>
        </p:xfrm>
        <a:graphic>
          <a:graphicData uri="http://schemas.openxmlformats.org/drawingml/2006/table">
            <a:tbl>
              <a:tblPr firstRow="1"/>
              <a:tblGrid>
                <a:gridCol w="858579"/>
                <a:gridCol w="1425427"/>
                <a:gridCol w="1425427"/>
                <a:gridCol w="1206130"/>
                <a:gridCol w="875637"/>
                <a:gridCol w="1295398"/>
              </a:tblGrid>
              <a:tr h="328138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T2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TDK (Study-A:N=72)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</a:tr>
              <a:tr h="440046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</a:tr>
              <a:tr h="32813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57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68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022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2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59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 descr="Follow/Up1, T1 TTDK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207633"/>
              </p:ext>
            </p:extLst>
          </p:nvPr>
        </p:nvGraphicFramePr>
        <p:xfrm>
          <a:off x="1030287" y="1874707"/>
          <a:ext cx="7086600" cy="1371599"/>
        </p:xfrm>
        <a:graphic>
          <a:graphicData uri="http://schemas.openxmlformats.org/drawingml/2006/table">
            <a:tbl>
              <a:tblPr firstRow="1"/>
              <a:tblGrid>
                <a:gridCol w="845289"/>
                <a:gridCol w="1411029"/>
                <a:gridCol w="1411029"/>
                <a:gridCol w="1193947"/>
                <a:gridCol w="922597"/>
                <a:gridCol w="1302709"/>
              </a:tblGrid>
              <a:tr h="223540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T1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TTDK (Study-A: N=72)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</a:tr>
              <a:tr h="477439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</a:tr>
              <a:tr h="22354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59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10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69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.039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23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Use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8713" y="1121253"/>
            <a:ext cx="8432800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6. Frequency Comparisons between Baseline &amp; F/Up1 reg. Non-Use/Use</a:t>
            </a:r>
            <a:r>
              <a:rPr lang="en-US" sz="1600" b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charset="0"/>
              </a:rPr>
              <a:t/>
            </a:r>
            <a:br>
              <a:rPr lang="en-US" sz="1600" b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charset="0"/>
              </a:rPr>
            </a:b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dirty="0" err="1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lang="en-US" sz="16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Test: N=207</a:t>
            </a:r>
            <a:r>
              <a:rPr lang="en-US" sz="16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0307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725" y="1164763"/>
            <a:ext cx="8432800" cy="571500"/>
          </a:xfrm>
        </p:spPr>
        <p:txBody>
          <a:bodyPr/>
          <a:lstStyle/>
          <a:p>
            <a:pPr lvl="0" algn="ctr"/>
            <a:r>
              <a:rPr lang="en-US" dirty="0" smtClean="0">
                <a:solidFill>
                  <a:srgbClr val="005192"/>
                </a:solidFill>
              </a:rPr>
              <a:t>Summary of Results: Research Question 1</a:t>
            </a:r>
            <a:endParaRPr lang="en-US" dirty="0">
              <a:solidFill>
                <a:srgbClr val="00519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4125" y="1995347"/>
            <a:ext cx="8431213" cy="4116388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smtClean="0"/>
              <a:t>TTDK and TDK were effective in terms of change in level of K use. (Table 3)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smtClean="0"/>
              <a:t>Both TTDK and TDK were effective in raising K use level from Non-Awareness to  Awareness and beyond (Tables 5a, 5b, 5c); as well as from Non-Use to Use (Table 6). Cell frequencies and exact levels of significance suggest TTDK and TDK were more effective in terms of raising awareness than in terms of moving non-users to use. 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smtClean="0"/>
              <a:t>Analysis of these level changes (Table 4) showed TTDK and TDK more effective than passive diffusion method (control) from Baseline to Follow/up 1, but neither between Follow/up 1 and Follow/up 2, nor between baseline to Follow/up 2.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7ADC0-492D-41DC-9515-FDADABEABA8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4856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13" y="1396675"/>
            <a:ext cx="8432800" cy="571500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KT4TT:</a:t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> Example related to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Augmentative and Alternative Communication (AAC) technology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555" y="2066884"/>
            <a:ext cx="8431213" cy="4116388"/>
          </a:xfrm>
        </p:spPr>
        <p:txBody>
          <a:bodyPr/>
          <a:lstStyle/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1600" b="1" u="sng" dirty="0" smtClean="0">
                <a:solidFill>
                  <a:schemeClr val="accent1">
                    <a:lumMod val="50000"/>
                  </a:schemeClr>
                </a:solidFill>
              </a:rPr>
              <a:t>Knowledge Output: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smtClean="0"/>
              <a:t>Vocabulary and Symbol Sets for adult users of AAC (Bryen, 2008)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600" b="1" u="sng" dirty="0" smtClean="0">
                <a:solidFill>
                  <a:schemeClr val="tx2"/>
                </a:solidFill>
              </a:rPr>
              <a:t>Beneficiaries</a:t>
            </a:r>
            <a:r>
              <a:rPr lang="en-US" sz="1600" b="1" dirty="0" smtClean="0">
                <a:solidFill>
                  <a:schemeClr val="tx2"/>
                </a:solidFill>
              </a:rPr>
              <a:t>: </a:t>
            </a:r>
            <a:r>
              <a:rPr lang="en-US" sz="1600" dirty="0" smtClean="0">
                <a:solidFill>
                  <a:schemeClr val="tx2"/>
                </a:solidFill>
              </a:rPr>
              <a:t>C</a:t>
            </a:r>
            <a:r>
              <a:rPr lang="en-US" sz="1600" dirty="0" smtClean="0"/>
              <a:t>onsumers with complex communication needs 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600" b="1" u="sng" dirty="0" smtClean="0">
                <a:solidFill>
                  <a:schemeClr val="accent1">
                    <a:lumMod val="50000"/>
                  </a:schemeClr>
                </a:solidFill>
              </a:rPr>
              <a:t>Expected Outcomes: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/>
              <a:t>manufacturers – transform vocabulary for AAC machines ; 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clinicians - fit AAC for consumers 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brokers – facilitate use of AAC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policy makers –regulate the use of AAC 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Researchers – advance the work.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600" b="1" u="sng" dirty="0" smtClean="0">
                <a:solidFill>
                  <a:schemeClr val="accent1">
                    <a:lumMod val="50000"/>
                  </a:schemeClr>
                </a:solidFill>
              </a:rPr>
              <a:t>Impact: </a:t>
            </a:r>
            <a:r>
              <a:rPr lang="en-US" sz="1600" dirty="0" smtClean="0"/>
              <a:t>Improved function &amp; quality of life for persons with disabilities.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600" b="1" dirty="0" smtClean="0">
                <a:solidFill>
                  <a:srgbClr val="C00000"/>
                </a:solidFill>
              </a:rPr>
              <a:t>Key: Strategic Communication of New Knowledge to Stakeholders with potential to value and apply, to facilitate implementation and use to benefit society</a:t>
            </a:r>
            <a:r>
              <a:rPr lang="en-US" sz="1600" b="1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2A9E9-6A91-4E27-A73E-4444181CB6DD}" type="slidenum">
              <a:rPr lang="en-US" smtClean="0"/>
              <a:pPr>
                <a:defRPr/>
              </a:pPr>
              <a:t>3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970521813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30</a:t>
            </a:fld>
            <a:endParaRPr lang="en-US" sz="1400" b="0" dirty="0"/>
          </a:p>
        </p:txBody>
      </p:sp>
      <p:graphicFrame>
        <p:nvGraphicFramePr>
          <p:cNvPr id="4" name="Table 3" descr="Baseline to F/Up 1; F/Up 2; and F/Up 1 tp F/Up 2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04777"/>
              </p:ext>
            </p:extLst>
          </p:nvPr>
        </p:nvGraphicFramePr>
        <p:xfrm>
          <a:off x="877887" y="1875248"/>
          <a:ext cx="7391399" cy="4526471"/>
        </p:xfrm>
        <a:graphic>
          <a:graphicData uri="http://schemas.openxmlformats.org/drawingml/2006/table">
            <a:tbl>
              <a:tblPr firstRow="1"/>
              <a:tblGrid>
                <a:gridCol w="1295400"/>
                <a:gridCol w="1452094"/>
                <a:gridCol w="605306"/>
                <a:gridCol w="990600"/>
                <a:gridCol w="883186"/>
                <a:gridCol w="1141944"/>
                <a:gridCol w="1022869"/>
              </a:tblGrid>
              <a:tr h="434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 change in Level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Kruskal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Wallis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(SD)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717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4.883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(.300)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 (1.12)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1.567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1.131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13.087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(.011)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 vs.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Manuf.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47 (.82)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.768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1.061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.874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.822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.902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5.333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(.255)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 (1.2)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1.144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1.120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-.38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1.685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1.404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10236"/>
            <a:ext cx="8432800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dirty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RESULTS: Differential effects among </a:t>
            </a:r>
            <a:r>
              <a:rPr lang="en-US" dirty="0" smtClean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15412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31</a:t>
            </a:fld>
            <a:endParaRPr lang="en-US" sz="1400" b="0" dirty="0"/>
          </a:p>
        </p:txBody>
      </p:sp>
      <p:graphicFrame>
        <p:nvGraphicFramePr>
          <p:cNvPr id="4" name="Table 3" descr="Baseline to F/Up 1 total mean (SD) .50 (1.18).&#10;Baseline to F/Ip 2 total mean (SD) .47 (1.19).&#10;F/Up 1 to  F/Up 2 total mean -.03 (.75).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650909"/>
              </p:ext>
            </p:extLst>
          </p:nvPr>
        </p:nvGraphicFramePr>
        <p:xfrm>
          <a:off x="762000" y="1611244"/>
          <a:ext cx="7696199" cy="4769360"/>
        </p:xfrm>
        <a:graphic>
          <a:graphicData uri="http://schemas.openxmlformats.org/drawingml/2006/table">
            <a:tbl>
              <a:tblPr firstRow="1"/>
              <a:tblGrid>
                <a:gridCol w="1371600"/>
                <a:gridCol w="1339890"/>
                <a:gridCol w="565110"/>
                <a:gridCol w="1295400"/>
                <a:gridCol w="870244"/>
                <a:gridCol w="1170322"/>
                <a:gridCol w="1083633"/>
              </a:tblGrid>
              <a:tr h="32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 change in Level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Kruskal Wallis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(SD)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002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to</a:t>
                      </a: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2.630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(.623)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 (1.18)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1.604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.95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1.175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2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4.045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(.400)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47 (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1.183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1.598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.976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1.491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1.186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2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</a:t>
                      </a: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.458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3.343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(.502)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03 (.75)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.07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.354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-.03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.750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878879"/>
            <a:ext cx="8432800" cy="571500"/>
          </a:xfrm>
        </p:spPr>
        <p:txBody>
          <a:bodyPr/>
          <a:lstStyle/>
          <a:p>
            <a:pPr lvl="0" algn="ctr" eaLnBrk="1" hangingPunct="1"/>
            <a:r>
              <a:rPr lang="en-US" sz="1600" kern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7b. Level Change Differences among Stakeholder Types: T2 (TDK)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0456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32</a:t>
            </a:fld>
            <a:endParaRPr lang="en-US" sz="1400" b="0" dirty="0"/>
          </a:p>
        </p:txBody>
      </p:sp>
      <p:graphicFrame>
        <p:nvGraphicFramePr>
          <p:cNvPr id="4" name="Table 3" descr="Baseline to F/Up 1 total mean (SD) .13 (1.10).&#10;Baseline  to F/Up 2 total mean .35 (1.19).&#10;F/Up 1 to F/Up 2 total mean .22 (1.13).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00541"/>
              </p:ext>
            </p:extLst>
          </p:nvPr>
        </p:nvGraphicFramePr>
        <p:xfrm>
          <a:off x="609599" y="1732402"/>
          <a:ext cx="8077202" cy="4495802"/>
        </p:xfrm>
        <a:graphic>
          <a:graphicData uri="http://schemas.openxmlformats.org/drawingml/2006/table">
            <a:tbl>
              <a:tblPr firstRow="1"/>
              <a:tblGrid>
                <a:gridCol w="1293962"/>
                <a:gridCol w="1293962"/>
                <a:gridCol w="1069677"/>
                <a:gridCol w="1371600"/>
                <a:gridCol w="1009290"/>
                <a:gridCol w="1089805"/>
                <a:gridCol w="948906"/>
              </a:tblGrid>
              <a:tr h="6593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change in Level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Kruskal Wallis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(SD)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3135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to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.688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7.527 (.111)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.13 (1.10)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.849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1.134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1.499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 to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.501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6.614 (.158)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.35 (1.19)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1.773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1.506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1.651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1 to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.882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9.262 (.055)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.22 (1.13)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1.378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1.128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33964"/>
            <a:ext cx="9144000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Table 7c. Level Change Differences among Stakeholder Types : CONTROL </a:t>
            </a:r>
            <a:r>
              <a:rPr lang="en-US" sz="1800" dirty="0" smtClean="0">
                <a:solidFill>
                  <a:sysClr val="windowText" lastClr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4095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10236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Summary of Results - Research Question 2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879600"/>
            <a:ext cx="8431213" cy="4116388"/>
          </a:xfrm>
        </p:spPr>
        <p:txBody>
          <a:bodyPr/>
          <a:lstStyle/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From baseline to Follow/up 1 and from Follow/up 1 to Follow/up 2, there were no differences among stakeholders (Tables 7a, 7b and 7c). </a:t>
            </a:r>
          </a:p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However, a significant difference was identified between brokers and manufacturers between Baseline and Follow/up 2 for the TTDK group only. Manufacturers moved up the most and brokers the least (Table 7a).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33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586405307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34</a:t>
            </a:fld>
            <a:endParaRPr lang="en-US" sz="1400" b="0" dirty="0"/>
          </a:p>
        </p:txBody>
      </p:sp>
      <p:graphicFrame>
        <p:nvGraphicFramePr>
          <p:cNvPr id="4" name="Table 3" descr="Age; years of experience; gender; race; education; work status; baseline level. Change in K Use was more for the “non-aware” participants.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08348"/>
              </p:ext>
            </p:extLst>
          </p:nvPr>
        </p:nvGraphicFramePr>
        <p:xfrm>
          <a:off x="750983" y="2133210"/>
          <a:ext cx="7619999" cy="4542096"/>
        </p:xfrm>
        <a:graphic>
          <a:graphicData uri="http://schemas.openxmlformats.org/drawingml/2006/table">
            <a:tbl>
              <a:tblPr firstRow="1"/>
              <a:tblGrid>
                <a:gridCol w="1616363"/>
                <a:gridCol w="1500909"/>
                <a:gridCol w="750454"/>
                <a:gridCol w="1096819"/>
                <a:gridCol w="1039091"/>
                <a:gridCol w="1616363"/>
              </a:tblGrid>
              <a:tr h="491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3683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Standard Deviation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 (p)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1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.71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580.0 (.381)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1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Years of Experience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1.122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607.0 (.612)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1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359.0 (.441)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1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Majority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1.078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1.517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105.0 (.175)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51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2 Years College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BS/BA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.91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1.221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1.105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270.0 (.237)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1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Work Status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.85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1.182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430.0 (.192)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1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Baseline Level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Non-Awareness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Awareness +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.30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-.22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154.0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.005)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156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Change in K Use was more for the “non-aware” participants.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713" y="1363627"/>
            <a:ext cx="8432800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dirty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Results (Contd.)</a:t>
            </a:r>
            <a:br>
              <a:rPr lang="en-US" dirty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</a:br>
            <a:r>
              <a:rPr lang="en-US" sz="8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8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4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8a. Change in Level from Baseline to F/Up 1 and participant characteristics</a:t>
            </a:r>
            <a:r>
              <a:rPr lang="en-US" sz="1400" b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charset="0"/>
              </a:rPr>
              <a:t/>
            </a:r>
            <a:br>
              <a:rPr lang="en-US" sz="1400" b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TTDK on</a:t>
            </a:r>
            <a:r>
              <a:rPr lang="en-US" sz="14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Study A: 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(N=72)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04725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35</a:t>
            </a:fld>
            <a:endParaRPr lang="en-US" sz="1400" b="0" dirty="0"/>
          </a:p>
        </p:txBody>
      </p:sp>
      <p:graphicFrame>
        <p:nvGraphicFramePr>
          <p:cNvPr id="4" name="Table 3" descr="In the TDK group, change in K Use was more for the more experienced, the less educated and the “non-aware”. 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8261"/>
              </p:ext>
            </p:extLst>
          </p:nvPr>
        </p:nvGraphicFramePr>
        <p:xfrm>
          <a:off x="762000" y="2168489"/>
          <a:ext cx="7772398" cy="4432120"/>
        </p:xfrm>
        <a:graphic>
          <a:graphicData uri="http://schemas.openxmlformats.org/drawingml/2006/table">
            <a:tbl>
              <a:tblPr firstRow="1"/>
              <a:tblGrid>
                <a:gridCol w="1648690"/>
                <a:gridCol w="1530927"/>
                <a:gridCol w="765463"/>
                <a:gridCol w="1118755"/>
                <a:gridCol w="1059873"/>
                <a:gridCol w="1648690"/>
              </a:tblGrid>
              <a:tr h="287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3683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S.D.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Difference U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(p)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6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(n=71)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1.119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1.181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580.0 (.534)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6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Years of Experience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.20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.878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1.427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430.5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(.009)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76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1.165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1.186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470.5 (.610)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76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Majority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.36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1.219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.924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319.0 (.755)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970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2 Years College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BS/BA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1.36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1.433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203.0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(.012)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76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Work Status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1.201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1.135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519.5 (.414)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6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Baseline Level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Non-Awareness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Awareness +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-.22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161.0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(.007)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5343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 the TDK group, change in K Use was more for the more experienced, the less educated and the “non-aware”.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2440" y="1264474"/>
            <a:ext cx="8795287" cy="5715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dirty="0">
                <a:solidFill>
                  <a:srgbClr val="1F497D"/>
                </a:solidFill>
                <a:latin typeface="Calibri"/>
                <a:ea typeface="Times New Roman" pitchFamily="18" charset="0"/>
                <a:cs typeface="Arial" pitchFamily="34" charset="0"/>
              </a:rPr>
              <a:t>Results (Contd.)</a:t>
            </a:r>
            <a:r>
              <a:rPr lang="en-US" dirty="0">
                <a:solidFill>
                  <a:sysClr val="windowText" lastClr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/>
            </a:r>
            <a:br>
              <a:rPr lang="en-US" dirty="0">
                <a:solidFill>
                  <a:sysClr val="windowText" lastClr="000000"/>
                </a:solidFill>
                <a:latin typeface="Calibri"/>
                <a:ea typeface="Times New Roman" pitchFamily="18" charset="0"/>
                <a:cs typeface="Arial" pitchFamily="34" charset="0"/>
              </a:rPr>
            </a:br>
            <a:r>
              <a:rPr lang="en-US" sz="8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8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4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Table 8b. Baseline to F/Up 1 Change in Level and participant characteristics: T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DK on</a:t>
            </a:r>
            <a:r>
              <a:rPr lang="en-US" sz="1400" dirty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Study A: 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(N=72)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25707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21253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Summary of Results - Research Question 3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879600"/>
            <a:ext cx="8431213" cy="4116388"/>
          </a:xfrm>
        </p:spPr>
        <p:txBody>
          <a:bodyPr/>
          <a:lstStyle/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Participants in the TTDK group who were at the Non-Awareness level regarding </a:t>
            </a:r>
            <a:r>
              <a:rPr lang="en-US" sz="2400" dirty="0" err="1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Bryen’s</a:t>
            </a: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 findings at baseline moved up significantly more than participants who were at Awareness and above (Table 8a).</a:t>
            </a:r>
          </a:p>
          <a:p>
            <a:pPr marL="237744" lvl="1" indent="-237744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In the TDK group, participants who were at the Non-Awareness level for </a:t>
            </a:r>
            <a:r>
              <a:rPr lang="en-US" sz="2400" dirty="0" err="1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Bryen’s</a:t>
            </a: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 findings at baseline moved up significantly to Follow/up 1 more than others. Additionally, those who had lower education levels (&lt;2year-college), and those with more years of experience (15 </a:t>
            </a:r>
            <a:r>
              <a:rPr lang="en-US" sz="2400" dirty="0" err="1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yrs</a:t>
            </a:r>
            <a:r>
              <a:rPr lang="en-US" sz="24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 or more) moved up significantly more than the others in these characteristics (Table 8b).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36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053691066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889896"/>
            <a:ext cx="8432800" cy="571500"/>
          </a:xfrm>
        </p:spPr>
        <p:txBody>
          <a:bodyPr/>
          <a:lstStyle/>
          <a:p>
            <a:pPr algn="ctr"/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659260"/>
            <a:ext cx="8431213" cy="4116388"/>
          </a:xfrm>
        </p:spPr>
        <p:txBody>
          <a:bodyPr/>
          <a:lstStyle/>
          <a:p>
            <a:pPr marL="0" lvl="1" indent="0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Conclusions are tentative; replication RCTs are underway.</a:t>
            </a:r>
          </a:p>
          <a:p>
            <a:pPr marL="342900" lvl="1" indent="-342900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Targeting stakeholders for dissemination (common component of TTDK and TDK) is an effective way to raise K use; although Tailoring  did not add to KT effectiveness. </a:t>
            </a:r>
          </a:p>
          <a:p>
            <a:pPr marL="342900" lvl="1" indent="-342900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Within TTDK, the tailored CKP was effective (intervention between baseline and Follow/up 1); however, the tailored webcast was not(intervention between Follow/ups 1 and 2).</a:t>
            </a:r>
          </a:p>
          <a:p>
            <a:pPr marL="342900" lvl="1" indent="-342900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Both TTDK and TDK were more effective in moving stakeholders beyond non-awareness  than in moving non-users to use. (Approx. 30% Vs. 15%)</a:t>
            </a:r>
          </a:p>
          <a:p>
            <a:pPr marL="342900" lvl="1" indent="-342900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No differential effects on stakeholders except brokers vs. manufacturers for TTDK. Suggests that tailoring the K (in AAC) might hold most value for manufacturers in this field, and least for brokers (K use facilitators in academic environment)</a:t>
            </a:r>
          </a:p>
          <a:p>
            <a:pPr marL="342900" lvl="1" indent="-342900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 Both TTDK and TDK strategies were more effective with those who are at the Non-awareness level. Corroborates earlier conclusion #3. </a:t>
            </a:r>
          </a:p>
          <a:p>
            <a:pPr marL="342900" lvl="1" indent="-342900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6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The TDK (disseminating the original article about K with no CKP) was more effective in raising awareness of those with lower educational level and those who were more experienced working with AAC</a:t>
            </a:r>
            <a:r>
              <a:rPr lang="en-US" sz="1600" dirty="0" smtClean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.</a:t>
            </a:r>
            <a:endParaRPr lang="en-US" sz="1600" dirty="0">
              <a:solidFill>
                <a:sysClr val="windowText" lastClr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37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236943153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10236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Discussion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813498"/>
            <a:ext cx="8431213" cy="4116388"/>
          </a:xfrm>
        </p:spPr>
        <p:txBody>
          <a:bodyPr/>
          <a:lstStyle/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Conclusions are tentative, and replication is desirable. 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Replication studies should consider effects of CKP vs. webcast/Tech assistance. Did the order of intervention play a role? Did the duration of intervention play a role? 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Nevertheless, the main results are not surprising. 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End-of-Grant KT (evaluated in this study) assumes audience have needs for the K generated; proposes finding the problem for which the K could be a solution. 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The opposite is argued in the Prior-to-grant KT approach proposed in the </a:t>
            </a:r>
            <a:r>
              <a:rPr lang="en-US" sz="1800" kern="1200" dirty="0" err="1">
                <a:solidFill>
                  <a:sysClr val="windowText" lastClr="000000"/>
                </a:solidFill>
                <a:latin typeface="Calibri"/>
                <a:cs typeface="Arial" charset="0"/>
              </a:rPr>
              <a:t>NtK</a:t>
            </a: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 model (Lane &amp; Flagg, 2010). 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	Based on Project’s TT experience; 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	Need should be validated prior to initiating any technology based </a:t>
            </a:r>
            <a:b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</a:b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	R&amp;D project. 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Future RCTs to test this may shed further light.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38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50412409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39</a:t>
            </a:fld>
            <a:endParaRPr lang="en-US" sz="1400" b="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55214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marR="0" lvl="0" indent="-2317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 pitchFamily="2" charset="2"/>
              </a:rPr>
              <a:t>3 processes; 3 states of K; 3 outputs </a:t>
            </a:r>
          </a:p>
          <a:p>
            <a:pPr marL="231775" marR="0" lvl="0" indent="-2317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 pitchFamily="2" charset="2"/>
              </a:rPr>
              <a:t>Introduces Prior-to-grant KT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0" name="Straight Arrow Connector 9" descr="alt=&quot;&quot;"/>
          <p:cNvCxnSpPr>
            <a:endCxn id="6" idx="1"/>
          </p:cNvCxnSpPr>
          <p:nvPr/>
        </p:nvCxnSpPr>
        <p:spPr>
          <a:xfrm>
            <a:off x="2895600" y="4038600"/>
            <a:ext cx="228600" cy="158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Straight Arrow Connector 10" descr="alt=&quot;&quot;"/>
          <p:cNvCxnSpPr>
            <a:stCxn id="6" idx="3"/>
            <a:endCxn id="7" idx="1"/>
          </p:cNvCxnSpPr>
          <p:nvPr/>
        </p:nvCxnSpPr>
        <p:spPr>
          <a:xfrm>
            <a:off x="3962400" y="4038600"/>
            <a:ext cx="381000" cy="158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 descr="alt=&quot;&quot;"/>
          <p:cNvCxnSpPr>
            <a:stCxn id="7" idx="3"/>
            <a:endCxn id="8" idx="1"/>
          </p:cNvCxnSpPr>
          <p:nvPr/>
        </p:nvCxnSpPr>
        <p:spPr>
          <a:xfrm>
            <a:off x="5105400" y="4038600"/>
            <a:ext cx="381000" cy="158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Straight Arrow Connector 12" descr="alt=&quot;&quot;"/>
          <p:cNvCxnSpPr>
            <a:stCxn id="8" idx="3"/>
            <a:endCxn id="9" idx="1"/>
          </p:cNvCxnSpPr>
          <p:nvPr/>
        </p:nvCxnSpPr>
        <p:spPr>
          <a:xfrm>
            <a:off x="6248400" y="4038600"/>
            <a:ext cx="381000" cy="158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6" name="Oval 15"/>
          <p:cNvSpPr/>
          <p:nvPr/>
        </p:nvSpPr>
        <p:spPr>
          <a:xfrm>
            <a:off x="5867400" y="4572000"/>
            <a:ext cx="914400" cy="9144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KtA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00600" y="4572000"/>
            <a:ext cx="914400" cy="9144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KtA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81400" y="4572000"/>
            <a:ext cx="914400" cy="9144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KtA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" name="Straight Connector 18" descr="alt=&quot;&quot;"/>
          <p:cNvCxnSpPr/>
          <p:nvPr/>
        </p:nvCxnSpPr>
        <p:spPr>
          <a:xfrm rot="5400000">
            <a:off x="6134100" y="4305300"/>
            <a:ext cx="533400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Straight Connector 17" descr="alt=&quot;&quot;"/>
          <p:cNvCxnSpPr/>
          <p:nvPr/>
        </p:nvCxnSpPr>
        <p:spPr>
          <a:xfrm rot="5400000">
            <a:off x="4991100" y="4305300"/>
            <a:ext cx="533400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7" name="Straight Connector 16" descr="alt=&quot;&quot;"/>
          <p:cNvCxnSpPr/>
          <p:nvPr/>
        </p:nvCxnSpPr>
        <p:spPr>
          <a:xfrm rot="5400000">
            <a:off x="3810000" y="43434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6629400" y="3657600"/>
            <a:ext cx="1905000" cy="7620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Impact on Beneficiary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3733800"/>
            <a:ext cx="762000" cy="6096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3733800"/>
            <a:ext cx="762000" cy="6096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733800"/>
            <a:ext cx="838200" cy="6096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429000"/>
            <a:ext cx="2209800" cy="12192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 &amp; Envisioned Solution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56555" y="1615192"/>
            <a:ext cx="8431213" cy="4116388"/>
          </a:xfrm>
        </p:spPr>
        <p:txBody>
          <a:bodyPr/>
          <a:lstStyle/>
          <a:p>
            <a:pPr marL="0" lvl="0" indent="0" algn="ctr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800" b="1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Need to Knowledge (</a:t>
            </a:r>
            <a:r>
              <a:rPr lang="en-US" sz="2800" b="1" kern="1200" dirty="0" err="1">
                <a:solidFill>
                  <a:sysClr val="windowText" lastClr="000000"/>
                </a:solidFill>
                <a:latin typeface="Calibri"/>
                <a:cs typeface="Arial" charset="0"/>
              </a:rPr>
              <a:t>NtK</a:t>
            </a:r>
            <a:r>
              <a:rPr lang="en-US" sz="2800" b="1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) Model</a:t>
            </a:r>
          </a:p>
          <a:p>
            <a:pPr marL="0" lvl="0" indent="0" algn="ctr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(Lane and Flagg, 2010</a:t>
            </a:r>
            <a:r>
              <a:rPr lang="en-US" sz="2400" kern="1200" dirty="0">
                <a:solidFill>
                  <a:sysClr val="windowText" lastClr="000000">
                    <a:tint val="75000"/>
                  </a:sysClr>
                </a:solidFill>
                <a:latin typeface="Calibri"/>
                <a:cs typeface="Arial" charset="0"/>
              </a:rPr>
              <a:t>)</a:t>
            </a:r>
            <a:br>
              <a:rPr lang="en-US" sz="2400" kern="1200" dirty="0">
                <a:solidFill>
                  <a:sysClr val="windowText" lastClr="000000">
                    <a:tint val="75000"/>
                  </a:sysClr>
                </a:solidFill>
                <a:latin typeface="Calibri"/>
                <a:cs typeface="Arial" charset="0"/>
              </a:rPr>
            </a:br>
            <a:r>
              <a:rPr lang="en-US" sz="2400" kern="1200" dirty="0">
                <a:solidFill>
                  <a:sysClr val="windowText" lastClr="000000">
                    <a:tint val="75000"/>
                  </a:sysClr>
                </a:solidFill>
                <a:latin typeface="Calibri"/>
                <a:cs typeface="Arial" charset="0"/>
                <a:hlinkClick r:id="rId3"/>
              </a:rPr>
              <a:t>http://kt4tt.buffalo.edu/knowledgebase/model.php</a:t>
            </a:r>
            <a:endParaRPr lang="en-US" sz="2400" kern="1200" dirty="0">
              <a:solidFill>
                <a:sysClr val="windowText" lastClr="000000">
                  <a:tint val="75000"/>
                </a:sysClr>
              </a:solidFill>
              <a:latin typeface="Calibri"/>
              <a:cs typeface="Arial" charset="0"/>
            </a:endParaRPr>
          </a:p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48713" y="1000066"/>
            <a:ext cx="8432800" cy="571500"/>
          </a:xfrm>
        </p:spPr>
        <p:txBody>
          <a:bodyPr/>
          <a:lstStyle/>
          <a:p>
            <a:pPr algn="ctr"/>
            <a:r>
              <a:rPr lang="en-US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A KT Framework for Technology Based 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16032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9730" y="1121253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KT intervention studies: Purpose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5538" y="1879600"/>
            <a:ext cx="8431213" cy="4116388"/>
          </a:xfrm>
        </p:spPr>
        <p:txBody>
          <a:bodyPr/>
          <a:lstStyle/>
          <a:p>
            <a:pPr marL="0" lv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000" b="1" u="sng" kern="1200" dirty="0" smtClean="0"/>
              <a:t>Problem</a:t>
            </a:r>
            <a:r>
              <a:rPr lang="en-US" sz="2000" b="1" kern="1200" dirty="0" smtClean="0"/>
              <a:t>:  </a:t>
            </a:r>
            <a:r>
              <a:rPr lang="en-US" sz="2000" kern="1200" dirty="0" smtClean="0"/>
              <a:t>Sub-optimal demonstration of impact from</a:t>
            </a:r>
            <a:br>
              <a:rPr lang="en-US" sz="2000" kern="1200" dirty="0" smtClean="0"/>
            </a:br>
            <a:r>
              <a:rPr lang="en-US" sz="2000" kern="1200" dirty="0" smtClean="0"/>
              <a:t>R&amp;D investment. 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000" b="1" u="sng" dirty="0" smtClean="0"/>
              <a:t>Purpose:  </a:t>
            </a:r>
            <a:r>
              <a:rPr lang="en-US" sz="2000" dirty="0" smtClean="0"/>
              <a:t>Develop and evaluate KT intervention strategies that are 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feasible </a:t>
            </a:r>
            <a:r>
              <a:rPr lang="en-US" sz="2000" dirty="0" smtClean="0"/>
              <a:t>for use by technology R&amp;D projects and 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effective</a:t>
            </a:r>
            <a:r>
              <a:rPr lang="en-US" sz="2000" dirty="0" smtClean="0"/>
              <a:t> in increasing </a:t>
            </a:r>
            <a:r>
              <a:rPr lang="en-US" sz="2000" dirty="0" smtClean="0">
                <a:solidFill>
                  <a:srgbClr val="C00000"/>
                </a:solidFill>
              </a:rPr>
              <a:t>use</a:t>
            </a:r>
            <a:r>
              <a:rPr lang="en-US" sz="2000" dirty="0" smtClean="0"/>
              <a:t> of new knowledge 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by potential users (</a:t>
            </a:r>
            <a:r>
              <a:rPr lang="en-US" sz="2000" dirty="0" smtClean="0">
                <a:solidFill>
                  <a:srgbClr val="C00000"/>
                </a:solidFill>
              </a:rPr>
              <a:t>stakeholders</a:t>
            </a:r>
            <a:r>
              <a:rPr lang="en-US" sz="2000" dirty="0" smtClean="0"/>
              <a:t>). </a:t>
            </a:r>
          </a:p>
          <a:p>
            <a:pPr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sz="1800" b="1" u="sng" dirty="0" smtClean="0"/>
              <a:t>Utility:</a:t>
            </a:r>
            <a:r>
              <a:rPr lang="en-US" sz="1800" b="1" dirty="0" smtClean="0"/>
              <a:t>  </a:t>
            </a:r>
            <a:r>
              <a:rPr lang="en-US" sz="2000" dirty="0" smtClean="0"/>
              <a:t>K producers (technology grantees) can </a:t>
            </a:r>
            <a:r>
              <a:rPr lang="en-US" sz="2000" dirty="0" smtClean="0">
                <a:solidFill>
                  <a:srgbClr val="C00000"/>
                </a:solidFill>
              </a:rPr>
              <a:t>document evidence of impact </a:t>
            </a:r>
            <a:r>
              <a:rPr lang="en-US" sz="2000" dirty="0" smtClean="0"/>
              <a:t>from their project outputs</a:t>
            </a:r>
            <a:endParaRPr lang="en-US" sz="2400" kern="1200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7ADC0-492D-41DC-9515-FDADABEABA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5902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033117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Discussion: Evaluation </a:t>
            </a:r>
            <a:r>
              <a:rPr lang="en-US" sz="3200" kern="1200" dirty="0" smtClean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Quality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2828" y="1780447"/>
            <a:ext cx="8049314" cy="4116388"/>
          </a:xfrm>
        </p:spPr>
        <p:txBody>
          <a:bodyPr/>
          <a:lstStyle/>
          <a:p>
            <a:pPr marL="169863" lvl="0" indent="-1698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Intervention Evaluation considered professional Standards</a:t>
            </a:r>
          </a:p>
          <a:p>
            <a:pPr marL="169863" lvl="0" indent="-1698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Utility:  Effective KT strategy for use by grantee; specific feedback from K users for strategy refinement. </a:t>
            </a:r>
          </a:p>
          <a:p>
            <a:pPr marL="169863" lvl="0" indent="-1698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Feasibility – KT strategy conceptualized from grantee perspective, &amp;  replicated for different  technology outputs.  </a:t>
            </a:r>
          </a:p>
          <a:p>
            <a:pPr marL="169863" lvl="0" indent="-1698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Accuracy – RCT design (merit) + follow up (worth).</a:t>
            </a:r>
          </a:p>
          <a:p>
            <a:pPr marL="169863" lvl="0" indent="-1698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Propriety – involve K producer (grantee) in translation.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Evaluation considered both rigor and relevance as important  for KT: </a:t>
            </a:r>
          </a:p>
          <a:p>
            <a:pPr marL="169863" lvl="0" indent="-1698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Is the K credible? --- Merit (rigor) of evidence (Peer reviewed publication)</a:t>
            </a:r>
          </a:p>
          <a:p>
            <a:pPr marL="169863" lvl="0" indent="-1698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Is the K worthy? --- Relevance to K users  (Review Committee of Stakeholders) 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40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53567550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Acknowledgement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2066889"/>
            <a:ext cx="8431213" cy="4116388"/>
          </a:xfrm>
        </p:spPr>
        <p:txBody>
          <a:bodyPr/>
          <a:lstStyle/>
          <a:p>
            <a:pPr marL="0" lvl="0" indent="0" eaLnBrk="1" fontAlgn="auto" hangingPunct="1"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This is a presentation of the KT4TT Center which is funded by the National Institute on Disability and Rehabilitation Research of the U.S. Department of Education, under grant number </a:t>
            </a:r>
            <a:r>
              <a:rPr lang="en-US" sz="2400" kern="1200" dirty="0">
                <a:solidFill>
                  <a:sysClr val="windowText" lastClr="000000"/>
                </a:solidFill>
                <a:latin typeface="Calibri" pitchFamily="34" charset="0"/>
                <a:cs typeface="Arial" charset="0"/>
              </a:rPr>
              <a:t>H133A080050.</a:t>
            </a: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 The opinions contained in this presentation are those of the grantee and do not necessarily reflect those of the U.S. Department of Education.</a:t>
            </a:r>
          </a:p>
          <a:p>
            <a:pPr marL="0" lvl="0" indent="0" eaLnBrk="1" fontAlgn="auto" hangingPunct="1"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We also acknowledge collaboration and expert input from the RERC on Communication Enhancement during the implementation phase of the study.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41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493308306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6776" y="789835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24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Key </a:t>
            </a:r>
            <a:r>
              <a:rPr lang="en-US" sz="2400" kern="1200" dirty="0" smtClean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References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7ADC0-492D-41DC-9515-FDADABEABA8F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1379538"/>
            <a:ext cx="9144000" cy="411638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Bozeman, B., &amp; Rogers, J. D. (2002). A churn model of scientific knowledge value: Internet researchers as a knowledge value collective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Research Policy, 31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769-794.</a:t>
            </a:r>
          </a:p>
          <a:p>
            <a:pPr>
              <a:buFont typeface="+mj-lt"/>
              <a:buAutoNum type="arabicPeriod"/>
            </a:pP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Bryen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D. N.  (2008). Vocabulary to Support Socially-Valued Adult Roles.  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Augmentative and alternative Communication,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Vol. 24, No. 4, Pages 294-301</a:t>
            </a: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CIHR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About knowledge translation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Retrieved October 25, 2009, from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http://www.cihr-irsc.gc.ca/e/29418.html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Graham, I.D., Logan, J., Harrison, M.B., Straus, S.E.,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Tetroe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J., Caswell, W., &amp; Robinson, N. (2006). Lost in translation: time for a map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 Journal of Continuing Education in the Health Professions, 26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(1), 13-24. </a:t>
            </a:r>
          </a:p>
          <a:p>
            <a:pPr>
              <a:buFont typeface="+mj-lt"/>
              <a:buAutoNum type="arabicPeriod"/>
            </a:pP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Hall, G.E.,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Dirksen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D.J., and George, A.A. (2006).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Use. Austin, TX: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Southwest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(SEDL).</a:t>
            </a: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Lane JP (ed.) (2003. “The science and practice of technology transfer: implications for the field of technology transfer,” 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Technology Transfer: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 3/4, 333-354</a:t>
            </a:r>
          </a:p>
          <a:p>
            <a:pPr>
              <a:buFont typeface="+mj-lt"/>
              <a:buAutoNum type="arabicPeriod"/>
            </a:pP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Lane, JP and Flagg JL(2010).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Translating three states of knowledge--discovery, invention, and innovation, 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Science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2010, 5:9.</a:t>
            </a:r>
            <a:endParaRPr lang="es-E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Lane, JP and Rogers JD (2011). Engaging national organizations for knowledge translation: comparative case studies in knowledge value mapping, 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Science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2011, 6:106. </a:t>
            </a: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Rogers, J.D. (2000). Theoretical consideration of collaboration in scientific research. In J.S.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Hauger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C.McEnaney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(Eds.), Strategies for competitiveness in Academic Research (Chapter 6). </a:t>
            </a:r>
          </a:p>
          <a:p>
            <a:pPr lvl="0"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Stone VI. (2010). Translating Knowledge from Technology based research projects: an end-of-grant intervention evaluation study – rationale and methods. AEA 2010 annual meeting, Nov. 10-13, San Antonio,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Stone VI and Colleagues. Development of LOKUS. (Manuscript in preparation ) </a:t>
            </a:r>
          </a:p>
          <a:p>
            <a:pPr>
              <a:buFont typeface="+mj-lt"/>
              <a:buAutoNum type="arabicPeriod"/>
            </a:pP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Sudsawad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 (2007). 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Translation: Introduction to Models, Strategies, and Measures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Austin: Southwest Educational Development Laboratory, National Center for the Dissemination of Disability Research.  (p.4; 21-22)</a:t>
            </a: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Tomita, MR, Stone VI and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Telang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SR. Psychometric Properties of LOKUS. (Manuscript in preparation ) </a:t>
            </a:r>
          </a:p>
          <a:p>
            <a:pPr lvl="0"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Weiss, C H (1979). The Many Meanings of Research Utilization. 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Administration Review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39(5): 426-431.</a:t>
            </a:r>
          </a:p>
          <a:p>
            <a:pPr>
              <a:buFont typeface="+mj-lt"/>
              <a:buAutoNum type="arabi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Wholey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 S.,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Hatry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 P., and Newcomer, K E (eds.) (2004). 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Handbook of Practical Program Evaluation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San Francisco: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Jossey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-Bass. </a:t>
            </a:r>
          </a:p>
          <a:p>
            <a:pPr>
              <a:buFont typeface="+mj-lt"/>
              <a:buAutoNum type="arabicPeriod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2588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algn="ctr"/>
            <a:r>
              <a:rPr lang="en-US" dirty="0" smtClean="0"/>
              <a:t>Thank you for attending this session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356555" y="1725362"/>
            <a:ext cx="8431213" cy="411638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CEUs – Session Code: </a:t>
            </a:r>
            <a:r>
              <a:rPr lang="en-US" dirty="0"/>
              <a:t>AAC-07</a:t>
            </a:r>
            <a:endParaRPr lang="en-US" dirty="0" smtClean="0"/>
          </a:p>
          <a:p>
            <a:pPr lvl="1">
              <a:buClr>
                <a:schemeClr val="tx2"/>
              </a:buClr>
            </a:pPr>
            <a:r>
              <a:rPr lang="en-US" dirty="0" smtClean="0"/>
              <a:t>More info at: </a:t>
            </a:r>
            <a:r>
              <a:rPr lang="en-US" dirty="0" smtClean="0">
                <a:hlinkClick r:id="rId3"/>
              </a:rPr>
              <a:t>www.atia.org/CEU</a:t>
            </a:r>
            <a:endParaRPr lang="en-US" dirty="0" smtClean="0"/>
          </a:p>
          <a:p>
            <a:pPr lvl="1">
              <a:buClr>
                <a:schemeClr val="tx2"/>
              </a:buClr>
            </a:pPr>
            <a:r>
              <a:rPr lang="en-US" dirty="0" smtClean="0"/>
              <a:t>For ACVREP, AOTA and ASHA CEUs, hand in completed Attendance Forms  to REGISTRATION DESK at the end of the conference.</a:t>
            </a:r>
          </a:p>
          <a:p>
            <a:pPr lvl="1">
              <a:buClr>
                <a:schemeClr val="tx2"/>
              </a:buClr>
            </a:pPr>
            <a:r>
              <a:rPr lang="en-US" dirty="0" smtClean="0"/>
              <a:t>For  general CEUs, apply online with The AAC Institute: </a:t>
            </a:r>
            <a:r>
              <a:rPr lang="en-US" dirty="0" smtClean="0">
                <a:hlinkClick r:id="rId4"/>
              </a:rPr>
              <a:t>www.aacinstitute.org</a:t>
            </a:r>
            <a:endParaRPr lang="en-US" dirty="0" smtClean="0"/>
          </a:p>
          <a:p>
            <a:pPr>
              <a:buClr>
                <a:schemeClr val="tx2"/>
              </a:buClr>
            </a:pPr>
            <a:r>
              <a:rPr lang="en-US" dirty="0" smtClean="0"/>
              <a:t>Session Evaluation</a:t>
            </a:r>
          </a:p>
          <a:p>
            <a:pPr lvl="1">
              <a:buClr>
                <a:schemeClr val="tx2"/>
              </a:buClr>
            </a:pPr>
            <a:r>
              <a:rPr lang="en-US" dirty="0" smtClean="0"/>
              <a:t>Please help us improve the quality of our conference by completing your session evaluation form.</a:t>
            </a:r>
          </a:p>
          <a:p>
            <a:pPr lvl="1">
              <a:buClr>
                <a:schemeClr val="tx2"/>
              </a:buClr>
            </a:pPr>
            <a:r>
              <a:rPr lang="en-US" dirty="0" smtClean="0"/>
              <a:t>Completed evaluation forms should be submitted as you exit or to staff at the registration desk.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Handouts</a:t>
            </a:r>
          </a:p>
          <a:p>
            <a:pPr lvl="1">
              <a:buClr>
                <a:schemeClr val="tx2"/>
              </a:buClr>
            </a:pPr>
            <a:r>
              <a:rPr lang="en-US" dirty="0" smtClean="0"/>
              <a:t>Handouts are available at: </a:t>
            </a:r>
            <a:r>
              <a:rPr lang="en-US" dirty="0" smtClean="0">
                <a:hlinkClick r:id="rId5"/>
              </a:rPr>
              <a:t>www.atia.org/orlandohandouts</a:t>
            </a:r>
            <a:endParaRPr lang="en-US" dirty="0" smtClean="0"/>
          </a:p>
          <a:p>
            <a:pPr lvl="1">
              <a:buClr>
                <a:schemeClr val="tx2"/>
              </a:buClr>
            </a:pPr>
            <a:r>
              <a:rPr lang="en-US" dirty="0" smtClean="0"/>
              <a:t>Handout link remains live for 3 months after the conference ends.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EB9CC2-B629-4C15-99E2-CDF9CDC7941A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Handouts are available at: www.atia.org/orlandohandouts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Relevance of the Study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4521" y="1879600"/>
            <a:ext cx="8431213" cy="4116388"/>
          </a:xfrm>
        </p:spPr>
        <p:txBody>
          <a:bodyPr/>
          <a:lstStyle/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b="1" kern="1200" dirty="0">
                <a:solidFill>
                  <a:srgbClr val="1F497D"/>
                </a:solidFill>
                <a:latin typeface="Calibri"/>
                <a:cs typeface="Arial" charset="0"/>
              </a:rPr>
              <a:t>Funding agency</a:t>
            </a:r>
            <a:r>
              <a:rPr lang="en-US" sz="2400" kern="1200" dirty="0">
                <a:solidFill>
                  <a:srgbClr val="1F497D"/>
                </a:solidFill>
                <a:latin typeface="Calibri"/>
                <a:cs typeface="Arial" charset="0"/>
              </a:rPr>
              <a:t>: </a:t>
            </a: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National Institute for Disability and Rehabilitation Research (NIDRR)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b="1" kern="1200" dirty="0">
                <a:solidFill>
                  <a:srgbClr val="1F497D"/>
                </a:solidFill>
                <a:latin typeface="Calibri"/>
                <a:cs typeface="Arial" charset="0"/>
              </a:rPr>
              <a:t>Beneficiaries: </a:t>
            </a: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Persons with Disabilities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b="1" kern="1200" dirty="0">
                <a:solidFill>
                  <a:srgbClr val="1F497D"/>
                </a:solidFill>
                <a:latin typeface="Calibri"/>
                <a:cs typeface="Arial" charset="0"/>
              </a:rPr>
              <a:t>Knowledge Producers: </a:t>
            </a: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NIDRR’s Technology grantees</a:t>
            </a:r>
            <a:b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</a:b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(R&amp;D projects) – RERC on AAC</a:t>
            </a:r>
          </a:p>
          <a:p>
            <a:pPr marL="0" lv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b="1" kern="1200" dirty="0">
                <a:solidFill>
                  <a:srgbClr val="1F497D"/>
                </a:solidFill>
                <a:latin typeface="Calibri"/>
                <a:cs typeface="Arial" charset="0"/>
              </a:rPr>
              <a:t>Knowledge Users: </a:t>
            </a: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Arial" charset="0"/>
              </a:rPr>
              <a:t>(6 stakeholder groups)</a:t>
            </a:r>
          </a:p>
          <a:p>
            <a:pPr marL="630238" lvl="1" indent="-173038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Manufacturers; Clinicians; Transition Brokers; Researchers; Policy makers; Consumers with disabilities</a:t>
            </a:r>
            <a:endParaRPr lang="en-US" sz="2000" kern="1200" dirty="0">
              <a:solidFill>
                <a:srgbClr val="FFFF00"/>
              </a:solidFill>
              <a:latin typeface="Calibri"/>
              <a:ea typeface="+mn-ea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5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74419885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6</a:t>
            </a:fld>
            <a:endParaRPr lang="en-US" sz="1400" b="0" dirty="0"/>
          </a:p>
        </p:txBody>
      </p:sp>
      <p:pic>
        <p:nvPicPr>
          <p:cNvPr id="4" name="Picture 2" descr="original KTA mo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458" y="1809525"/>
            <a:ext cx="597217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21253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Guiding Concepts: </a:t>
            </a:r>
            <a:r>
              <a:rPr lang="en-US" sz="2400" b="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/>
            </a:r>
            <a:br>
              <a:rPr lang="en-US" sz="2400" b="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</a:br>
            <a:r>
              <a:rPr lang="en-US" sz="2000" b="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The Knowledge-to-Action (KTA) model (Graham, et al, 2006</a:t>
            </a:r>
            <a:r>
              <a:rPr lang="en-US" sz="2000" b="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78208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Guiding Concepts (Contd</a:t>
            </a:r>
            <a:r>
              <a:rPr lang="en-US" sz="3200" dirty="0" smtClean="0">
                <a:solidFill>
                  <a:srgbClr val="1F497D"/>
                </a:solidFill>
                <a:latin typeface="Arial" charset="0"/>
                <a:ea typeface="+mn-ea"/>
                <a:cs typeface="Arial" charset="0"/>
              </a:rPr>
              <a:t>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879600"/>
            <a:ext cx="8431213" cy="4116388"/>
          </a:xfrm>
        </p:spPr>
        <p:txBody>
          <a:bodyPr/>
          <a:lstStyle/>
          <a:p>
            <a:pPr marL="231775" lvl="0" indent="-231775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End-of-grant KT and Integrated KT</a:t>
            </a:r>
          </a:p>
          <a:p>
            <a:pPr marL="688975" lvl="1" indent="-231775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Intervention Study focus – end-of-grant outputs from NIDRR’s technology grantees. </a:t>
            </a:r>
          </a:p>
          <a:p>
            <a:pPr marL="231775" lvl="0" indent="-231775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Knowledge Value mapping (</a:t>
            </a:r>
            <a:r>
              <a:rPr lang="en-US" sz="20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Rogers, 2000; Lane and Rogers, 2011</a:t>
            </a: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) </a:t>
            </a:r>
            <a:r>
              <a:rPr lang="en-US" sz="20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Map needs, expectations and values of K users regarding research, its production and dissemination.  </a:t>
            </a:r>
          </a:p>
          <a:p>
            <a:pPr marL="231775" lvl="0" indent="-231775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Intervention </a:t>
            </a:r>
          </a:p>
          <a:p>
            <a:pPr marL="688975" lvl="1" indent="-231775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Tailoring of K (Contextualization)</a:t>
            </a:r>
          </a:p>
          <a:p>
            <a:pPr marL="688975" lvl="1" indent="-231775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Formats of communication (accessible, usable)</a:t>
            </a:r>
          </a:p>
          <a:p>
            <a:pPr marL="688975" lvl="1" indent="-231775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Multi modal channels of delivery (</a:t>
            </a:r>
            <a:r>
              <a:rPr lang="en-US" sz="2000" dirty="0" err="1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Sudsawad</a:t>
            </a:r>
            <a:r>
              <a:rPr lang="en-US" sz="2000" dirty="0">
                <a:solidFill>
                  <a:sysClr val="windowText" lastClr="000000"/>
                </a:solidFill>
                <a:latin typeface="Arial" charset="0"/>
                <a:ea typeface="+mn-ea"/>
                <a:cs typeface="Arial" charset="0"/>
              </a:rPr>
              <a:t>, 2007).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7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73487116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32270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Intervention Study: Overall </a:t>
            </a:r>
            <a:r>
              <a:rPr lang="en-US" sz="3200" kern="1200" dirty="0" smtClean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923668"/>
            <a:ext cx="8431213" cy="4116388"/>
          </a:xfrm>
        </p:spPr>
        <p:txBody>
          <a:bodyPr/>
          <a:lstStyle/>
          <a:p>
            <a:pPr marL="403225" lvl="0" indent="-403225" eaLnBrk="1" fontAlgn="auto" hangingPunct="1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sz="1800" kern="1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1. </a:t>
            </a:r>
            <a:r>
              <a:rPr lang="en-US" sz="1800" b="1" kern="1200" dirty="0">
                <a:solidFill>
                  <a:prstClr val="black"/>
                </a:solidFill>
                <a:latin typeface="Calibri"/>
              </a:rPr>
              <a:t>Select End-of-Grant Innovation (completed grantee research study) </a:t>
            </a:r>
          </a:p>
          <a:p>
            <a:pPr marL="403225" lvl="2" indent="-16986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None/>
              <a:defRPr/>
            </a:pPr>
            <a:r>
              <a:rPr lang="en-US" sz="1800" kern="1200" dirty="0" smtClean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Inclusion </a:t>
            </a:r>
            <a:r>
              <a:rPr lang="en-US" sz="1800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Criteria </a:t>
            </a:r>
          </a:p>
          <a:p>
            <a:pPr marL="403225" lvl="2" indent="-16986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Quality- peer reviewed publication</a:t>
            </a:r>
          </a:p>
          <a:p>
            <a:pPr marL="403225" lvl="2" indent="-16986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Innovation -  Novel? Feasible? Useful? </a:t>
            </a:r>
          </a:p>
          <a:p>
            <a:pPr marL="403225" lvl="2" indent="-16986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Selected K in AAC : Research by </a:t>
            </a:r>
            <a:r>
              <a:rPr lang="en-US" sz="1600" kern="1200" dirty="0" err="1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Bryen</a:t>
            </a: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 (2008) - Vocabulary for Adult users of AAC. </a:t>
            </a:r>
          </a:p>
          <a:p>
            <a:pPr marL="403225" lvl="0" indent="-403225" eaLnBrk="1" fontAlgn="auto" hangingPunct="1">
              <a:spcBef>
                <a:spcPts val="60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1200" dirty="0">
                <a:solidFill>
                  <a:sysClr val="windowText" lastClr="000000"/>
                </a:solidFill>
                <a:latin typeface="Calibri"/>
                <a:cs typeface="Times New Roman" pitchFamily="18" charset="0"/>
              </a:rPr>
              <a:t>2. </a:t>
            </a:r>
            <a:r>
              <a:rPr lang="en-US" sz="1800" b="1" kern="1200" dirty="0">
                <a:solidFill>
                  <a:sysClr val="windowText" lastClr="000000"/>
                </a:solidFill>
                <a:latin typeface="Calibri"/>
                <a:cs typeface="Times New Roman" pitchFamily="18" charset="0"/>
              </a:rPr>
              <a:t>Create Intervention Strategy &amp; tools</a:t>
            </a:r>
          </a:p>
          <a:p>
            <a:pPr marL="403225" lvl="1" indent="-169863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Identify and Interview organizations</a:t>
            </a:r>
          </a:p>
          <a:p>
            <a:pPr marL="860425" lvl="2" indent="-16986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Ø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Prepare Knowledge Value Maps (KVM) –for  User context, needs, expectations</a:t>
            </a:r>
          </a:p>
          <a:p>
            <a:pPr marL="860425" lvl="2" indent="-16986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Font typeface="Wingdings" pitchFamily="2" charset="2"/>
              <a:buChar char="Ø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Source of participants</a:t>
            </a:r>
          </a:p>
          <a:p>
            <a:pPr marL="403225" lvl="1" indent="-169863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Tailored Tools:</a:t>
            </a:r>
          </a:p>
          <a:p>
            <a:pPr marL="855663" lvl="2" indent="-161925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Six “Contextualized Knowledge Packages”  (CKPs)</a:t>
            </a:r>
          </a:p>
          <a:p>
            <a:pPr marL="855663" lvl="2" indent="-161925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 Six Webinars (training)</a:t>
            </a:r>
          </a:p>
          <a:p>
            <a:pPr marL="855663" lvl="2" indent="-161925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Technical Assistance upon request</a:t>
            </a:r>
            <a:endParaRPr lang="en-US" sz="1600" kern="1200" dirty="0">
              <a:solidFill>
                <a:sysClr val="windowText" lastClr="000000">
                  <a:tint val="75000"/>
                </a:sys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8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578288229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713" y="1121253"/>
            <a:ext cx="8432800" cy="5715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200" kern="1200" dirty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Intervention Study: Overall </a:t>
            </a:r>
            <a:r>
              <a:rPr lang="en-US" sz="3200" kern="1200" dirty="0" smtClean="0">
                <a:solidFill>
                  <a:srgbClr val="1F497D"/>
                </a:solidFill>
                <a:latin typeface="Calibri"/>
                <a:ea typeface="+mn-ea"/>
                <a:cs typeface="Arial" charset="0"/>
              </a:rPr>
              <a:t>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5538" y="1879600"/>
            <a:ext cx="8431213" cy="4116388"/>
          </a:xfrm>
        </p:spPr>
        <p:txBody>
          <a:bodyPr/>
          <a:lstStyle/>
          <a:p>
            <a:pPr marL="0" lvl="0" indent="0" eaLnBrk="1" fontAlgn="auto" hangingPunct="1"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Times New Roman" pitchFamily="18" charset="0"/>
              </a:rPr>
              <a:t>3. Implement Intervention </a:t>
            </a:r>
          </a:p>
          <a:p>
            <a:pPr marL="403225" lvl="3" indent="-1698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Font typeface="Arial" pitchFamily="34" charset="0"/>
              <a:buChar char="•"/>
              <a:defRPr/>
            </a:pPr>
            <a:r>
              <a:rPr lang="en-US" sz="2000" i="0" kern="1200" dirty="0">
                <a:solidFill>
                  <a:sysClr val="windowText" lastClr="000000"/>
                </a:solidFill>
                <a:latin typeface="Calibri"/>
                <a:ea typeface="+mn-ea"/>
                <a:cs typeface="Times New Roman" pitchFamily="18" charset="0"/>
              </a:rPr>
              <a:t>Targeted Dissemination: Re</a:t>
            </a:r>
            <a:r>
              <a:rPr lang="en-US" sz="2000" i="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cruit K users via organizations. </a:t>
            </a:r>
            <a:endParaRPr lang="en-US" sz="2000" i="0" kern="1200" dirty="0">
              <a:solidFill>
                <a:sysClr val="windowText" lastClr="000000"/>
              </a:solidFill>
              <a:latin typeface="Calibri"/>
              <a:ea typeface="+mn-ea"/>
              <a:cs typeface="Times New Roman" pitchFamily="18" charset="0"/>
            </a:endParaRPr>
          </a:p>
          <a:p>
            <a:pPr marL="0" lvl="0" indent="0" eaLnBrk="1" fontAlgn="auto" hangingPunct="1">
              <a:spcBef>
                <a:spcPts val="120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kern="1200" dirty="0">
                <a:solidFill>
                  <a:sysClr val="windowText" lastClr="000000"/>
                </a:solidFill>
                <a:latin typeface="Calibri"/>
                <a:cs typeface="Times New Roman" pitchFamily="18" charset="0"/>
              </a:rPr>
              <a:t>4. Evaluate Intervention </a:t>
            </a:r>
          </a:p>
          <a:p>
            <a:pPr marL="403225" lvl="1" indent="-223838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000" u="sng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Objective:</a:t>
            </a:r>
            <a: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  Evaluate effectiveness of KT strategy for a given new K</a:t>
            </a:r>
            <a:b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</a:br>
            <a: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in AAC field; demonstrate what works for NIDRR and grantees</a:t>
            </a:r>
            <a:b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</a:br>
            <a: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(K producers).</a:t>
            </a:r>
          </a:p>
          <a:p>
            <a:pPr marL="403225" lvl="1" indent="-223838" eaLnBrk="1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Compare Tailored Targeted Dissemination of K (TTDK) with Targeted Dissemination of K (TDK) and Control (traditional diffusion)</a:t>
            </a:r>
          </a:p>
          <a:p>
            <a:pPr marL="403225" lvl="1" indent="-223838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defRPr/>
            </a:pPr>
            <a:r>
              <a:rPr lang="en-US" sz="2000" kern="1200" dirty="0">
                <a:solidFill>
                  <a:sysClr val="windowText" lastClr="000000"/>
                </a:solidFill>
                <a:latin typeface="Calibri"/>
                <a:ea typeface="+mn-ea"/>
                <a:cs typeface="Arial" charset="0"/>
              </a:rPr>
              <a:t>Measure effects: Awareness, Interest and Use of New Knowledge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7ADC0-492D-41DC-9515-FDADABEABA8F}" type="slidenum">
              <a:rPr lang="en-US" smtClean="0"/>
              <a:pPr>
                <a:defRPr/>
              </a:pPr>
              <a:t>9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40237454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IA2010New Logo">
  <a:themeElements>
    <a:clrScheme name="Office Theme 1">
      <a:dk1>
        <a:srgbClr val="000000"/>
      </a:dk1>
      <a:lt1>
        <a:srgbClr val="FFFFFF"/>
      </a:lt1>
      <a:dk2>
        <a:srgbClr val="4F8D97"/>
      </a:dk2>
      <a:lt2>
        <a:srgbClr val="808080"/>
      </a:lt2>
      <a:accent1>
        <a:srgbClr val="B2C891"/>
      </a:accent1>
      <a:accent2>
        <a:srgbClr val="5998C8"/>
      </a:accent2>
      <a:accent3>
        <a:srgbClr val="FFFFFF"/>
      </a:accent3>
      <a:accent4>
        <a:srgbClr val="000000"/>
      </a:accent4>
      <a:accent5>
        <a:srgbClr val="D5E0C7"/>
      </a:accent5>
      <a:accent6>
        <a:srgbClr val="5089B5"/>
      </a:accent6>
      <a:hlink>
        <a:srgbClr val="003C79"/>
      </a:hlink>
      <a:folHlink>
        <a:srgbClr val="000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F8D97"/>
        </a:dk2>
        <a:lt2>
          <a:srgbClr val="808080"/>
        </a:lt2>
        <a:accent1>
          <a:srgbClr val="B2C891"/>
        </a:accent1>
        <a:accent2>
          <a:srgbClr val="5998C8"/>
        </a:accent2>
        <a:accent3>
          <a:srgbClr val="FFFFFF"/>
        </a:accent3>
        <a:accent4>
          <a:srgbClr val="000000"/>
        </a:accent4>
        <a:accent5>
          <a:srgbClr val="D5E0C7"/>
        </a:accent5>
        <a:accent6>
          <a:srgbClr val="5089B5"/>
        </a:accent6>
        <a:hlink>
          <a:srgbClr val="003C7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ATIA2010New Logo</Template>
  <TotalTime>12590</TotalTime>
  <Words>4306</Words>
  <Application>Microsoft Office PowerPoint</Application>
  <PresentationFormat>Letter Paper (8.5x11 in)</PresentationFormat>
  <Paragraphs>1274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ＭＳ Ｐゴシック</vt:lpstr>
      <vt:lpstr>Arial</vt:lpstr>
      <vt:lpstr>Calibri</vt:lpstr>
      <vt:lpstr>Symbol</vt:lpstr>
      <vt:lpstr>Times</vt:lpstr>
      <vt:lpstr>Times New Roman</vt:lpstr>
      <vt:lpstr>Wingdings</vt:lpstr>
      <vt:lpstr>ATIA2010New Logo</vt:lpstr>
      <vt:lpstr>1_Custom Design</vt:lpstr>
      <vt:lpstr>Custom Design</vt:lpstr>
      <vt:lpstr>Session Code: AAC-07  Translating New Knowledge from Technology Based Research Projects: A Randomized Controlled Study</vt:lpstr>
      <vt:lpstr>Background</vt:lpstr>
      <vt:lpstr>KT4TT:  Example related to Augmentative and Alternative Communication (AAC) technology</vt:lpstr>
      <vt:lpstr>KT intervention studies: Purpose</vt:lpstr>
      <vt:lpstr>Relevance of the Study</vt:lpstr>
      <vt:lpstr>Guiding Concepts:  The Knowledge-to-Action (KTA) model (Graham, et al, 2006)</vt:lpstr>
      <vt:lpstr>Guiding Concepts (Contd.)</vt:lpstr>
      <vt:lpstr>Intervention Study: Overall Design</vt:lpstr>
      <vt:lpstr>Intervention Study: Overall Design</vt:lpstr>
      <vt:lpstr>Intervention</vt:lpstr>
      <vt:lpstr>Research Questions</vt:lpstr>
      <vt:lpstr>Research Design for the KT Intervention Evaluation</vt:lpstr>
      <vt:lpstr>Instrument</vt:lpstr>
      <vt:lpstr>Conceptual Model of LOKUS</vt:lpstr>
      <vt:lpstr>Sample Size</vt:lpstr>
      <vt:lpstr>Recruitment</vt:lpstr>
      <vt:lpstr>Inclusion/Exclusion  Criteria</vt:lpstr>
      <vt:lpstr>Study Sample*</vt:lpstr>
      <vt:lpstr>RESULTS: Demographic characteristics of participants</vt:lpstr>
      <vt:lpstr>Table 2a. Sample Characteristics (All : N=207)</vt:lpstr>
      <vt:lpstr>Table 2b. Sample Characteristics (All : N=207)</vt:lpstr>
      <vt:lpstr>Table 2c. Sample Characteristics (All : N=207)</vt:lpstr>
      <vt:lpstr> Results: Comparative Effectiveness of 3 methods KU Level Means for Study A* at Base, F/up 1, and F/up 2 (N=207</vt:lpstr>
      <vt:lpstr> Results  Mean Change in KU Level: Differences among Three Groups for Study A* (All; N=207) </vt:lpstr>
      <vt:lpstr>Table 5a. Freq. comparisons between Baseline and F/Up1 reg. Non-Awareness/ Awareness+ (McNemar Test ;N=207)</vt:lpstr>
      <vt:lpstr>Table 5b. Freq. comparisons between Baseline  and F/Up1 reg. Non-Awareness/ Awareness+ (McNemar Test ;N=207)</vt:lpstr>
      <vt:lpstr>Table 5c. Freq. comparisons between Baseline  and F/Up1 reg. Non-Awareness/ Awareness+ (McNemar Test ;N=207)</vt:lpstr>
      <vt:lpstr>Table 6. Frequency Comparisons between Baseline &amp; F/Up1 reg. Non-Use/Use (McNemar Test: N=207)</vt:lpstr>
      <vt:lpstr>Summary of Results: Research Question 1</vt:lpstr>
      <vt:lpstr>RESULTS: Differential effects among stakeholders</vt:lpstr>
      <vt:lpstr>Table 7b. Level Change Differences among Stakeholder Types: T2 (TDK) </vt:lpstr>
      <vt:lpstr>Table 7c. Level Change Differences among Stakeholder Types : CONTROL Group</vt:lpstr>
      <vt:lpstr>Summary of Results - Research Question 2 </vt:lpstr>
      <vt:lpstr>Results (Contd.)  Table 8a. Change in Level from Baseline to F/Up 1 and participant characteristics  TTDK on Study A:  (N=72) </vt:lpstr>
      <vt:lpstr>Results (Contd.)  Table 8b. Baseline to F/Up 1 Change in Level and participant characteristics: TDK on Study A:  (N=72) </vt:lpstr>
      <vt:lpstr>Summary of Results - Research Question 3 </vt:lpstr>
      <vt:lpstr>Conclusions</vt:lpstr>
      <vt:lpstr>Discussion </vt:lpstr>
      <vt:lpstr>A KT Framework for Technology Based Innovations</vt:lpstr>
      <vt:lpstr>Discussion: Evaluation Quality</vt:lpstr>
      <vt:lpstr>Acknowledgement</vt:lpstr>
      <vt:lpstr>Key References</vt:lpstr>
      <vt:lpstr>Thank you for attending this session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ATIA Member Meeting Chicago</dc:title>
  <dc:creator>David</dc:creator>
  <cp:lastModifiedBy>lyarnes</cp:lastModifiedBy>
  <cp:revision>145</cp:revision>
  <cp:lastPrinted>2004-12-17T14:53:46Z</cp:lastPrinted>
  <dcterms:created xsi:type="dcterms:W3CDTF">2010-10-16T22:51:40Z</dcterms:created>
  <dcterms:modified xsi:type="dcterms:W3CDTF">2018-04-27T14:38:49Z</dcterms:modified>
</cp:coreProperties>
</file>