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7" r:id="rId2"/>
    <p:sldId id="506" r:id="rId3"/>
    <p:sldId id="564" r:id="rId4"/>
    <p:sldId id="570" r:id="rId5"/>
    <p:sldId id="568" r:id="rId6"/>
    <p:sldId id="569" r:id="rId7"/>
    <p:sldId id="386" r:id="rId8"/>
    <p:sldId id="558" r:id="rId9"/>
    <p:sldId id="541" r:id="rId10"/>
    <p:sldId id="542" r:id="rId11"/>
    <p:sldId id="482" r:id="rId12"/>
    <p:sldId id="496" r:id="rId13"/>
    <p:sldId id="563" r:id="rId14"/>
    <p:sldId id="389" r:id="rId15"/>
    <p:sldId id="565" r:id="rId16"/>
    <p:sldId id="566" r:id="rId17"/>
    <p:sldId id="567" r:id="rId18"/>
    <p:sldId id="481" r:id="rId19"/>
    <p:sldId id="554" r:id="rId20"/>
    <p:sldId id="560" r:id="rId21"/>
    <p:sldId id="504" r:id="rId22"/>
    <p:sldId id="571" r:id="rId23"/>
    <p:sldId id="315" r:id="rId24"/>
    <p:sldId id="402" r:id="rId25"/>
    <p:sldId id="392" r:id="rId26"/>
    <p:sldId id="382" r:id="rId27"/>
    <p:sldId id="42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7" autoAdjust="0"/>
    <p:restoredTop sz="97792" autoAdjust="0"/>
  </p:normalViewPr>
  <p:slideViewPr>
    <p:cSldViewPr>
      <p:cViewPr>
        <p:scale>
          <a:sx n="100" d="100"/>
          <a:sy n="100" d="100"/>
        </p:scale>
        <p:origin x="216" y="276"/>
      </p:cViewPr>
      <p:guideLst>
        <p:guide orient="horz" pos="2160"/>
        <p:guide pos="2880"/>
      </p:guideLst>
    </p:cSldViewPr>
  </p:slideViewPr>
  <p:outlineViewPr>
    <p:cViewPr>
      <p:scale>
        <a:sx n="33" d="100"/>
        <a:sy n="33" d="100"/>
      </p:scale>
      <p:origin x="0" y="3355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200"/>
            </a:lvl1pPr>
          </a:lstStyle>
          <a:p>
            <a:fld id="{C3D9057C-920D-7D43-97CD-F1F1C55AA8A3}" type="datetimeFigureOut">
              <a:rPr lang="en-US" smtClean="0"/>
              <a:pPr/>
              <a:t>4/25/2018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200"/>
            </a:lvl1pPr>
          </a:lstStyle>
          <a:p>
            <a:fld id="{9DC8AE2A-6A7C-1A4F-8CB5-DCE9E2AD3FE8}" type="slidenum">
              <a:rPr lang="en-US" smtClean="0"/>
              <a:pPr/>
              <a:t>‹#›</a:t>
            </a:fld>
            <a:endParaRPr lang="en-US" dirty="0"/>
          </a:p>
        </p:txBody>
      </p:sp>
    </p:spTree>
    <p:extLst>
      <p:ext uri="{BB962C8B-B14F-4D97-AF65-F5344CB8AC3E}">
        <p14:creationId xmlns:p14="http://schemas.microsoft.com/office/powerpoint/2010/main" val="270745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0" tIns="46585" rIns="93170" bIns="46585" rtlCol="0"/>
          <a:lstStyle>
            <a:lvl1pPr algn="r">
              <a:defRPr sz="1200"/>
            </a:lvl1pPr>
          </a:lstStyle>
          <a:p>
            <a:fld id="{B65E52B4-920F-4B8F-9C45-A5D4B82778AA}" type="datetimeFigureOut">
              <a:rPr lang="en-US" smtClean="0"/>
              <a:pPr/>
              <a:t>4/25/2018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5" rIns="93170" bIns="46585" rtlCol="0" anchor="b"/>
          <a:lstStyle>
            <a:lvl1pPr algn="r">
              <a:defRPr sz="1200"/>
            </a:lvl1pPr>
          </a:lstStyle>
          <a:p>
            <a:fld id="{2041ACC6-FECB-4CCD-9158-4A95CF894AFB}" type="slidenum">
              <a:rPr lang="en-US" smtClean="0"/>
              <a:pPr/>
              <a:t>‹#›</a:t>
            </a:fld>
            <a:endParaRPr lang="en-US" dirty="0"/>
          </a:p>
        </p:txBody>
      </p:sp>
    </p:spTree>
    <p:extLst>
      <p:ext uri="{BB962C8B-B14F-4D97-AF65-F5344CB8AC3E}">
        <p14:creationId xmlns:p14="http://schemas.microsoft.com/office/powerpoint/2010/main" val="2390060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6A8B52-B906-4F6F-9252-2BFBE7DC95CC}"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46011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20DD1EE9-0D43-47E8-9223-B271712A18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E68AC0D-D91A-40BC-A4C6-6B1E9D0B7C4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014AB1B5-DA1C-48FE-8CF1-119D718077F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A22FC86-8EBD-4FA4-B8E0-EAEB7040C07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B47D7C6-0E23-4EA6-BFFB-C73778FD26B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no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493B434-01AE-4249-A135-664B00F5D1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FEFC318F-E589-4CBA-8DDE-14648B3B17F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EEC0E4-9C25-4B41-AE83-0ABC0AE94B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8A9E7C-CB4D-41D1-B643-9D7644273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3F978ECF-FE31-4C47-BF4B-D49A18CE9FA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AA01D52F-0F9D-4AB2-AE23-A6E1A37985D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CEBACC07-8F96-4ACF-8C7D-95E6A355C02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D7038ED-FB34-4E84-94C1-80FD39DECC3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pic>
        <p:nvPicPr>
          <p:cNvPr id="1026" name="Picture 6" descr="KT4TT logo med.jpg"/>
          <p:cNvPicPr>
            <a:picLocks noChangeAspect="1"/>
          </p:cNvPicPr>
          <p:nvPr userDrawn="1"/>
        </p:nvPicPr>
        <p:blipFill>
          <a:blip r:embed="rId17" cstate="print"/>
          <a:srcRect/>
          <a:stretch>
            <a:fillRect/>
          </a:stretch>
        </p:blipFill>
        <p:spPr bwMode="auto">
          <a:xfrm>
            <a:off x="381000" y="38100"/>
            <a:ext cx="1295400" cy="735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sldNum="0" hdr="0" ftr="0" dt="0"/>
  <p:txStyles>
    <p:title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p:titleStyle>
    <p:bodyStyle>
      <a:lvl1pPr marL="342900" indent="-342900" algn="l" rtl="0" eaLnBrk="0" fontAlgn="base" hangingPunct="0">
        <a:spcBef>
          <a:spcPts val="1200"/>
        </a:spcBef>
        <a:spcAft>
          <a:spcPts val="300"/>
        </a:spcAft>
        <a:buChar char="•"/>
        <a:defRPr sz="3200" b="1" i="1">
          <a:solidFill>
            <a:schemeClr val="tx1"/>
          </a:solidFill>
          <a:latin typeface="+mn-lt"/>
          <a:ea typeface="+mn-ea"/>
          <a:cs typeface="+mn-cs"/>
        </a:defRPr>
      </a:lvl1pPr>
      <a:lvl2pPr marL="742950" indent="-285750" algn="l" rtl="0" eaLnBrk="0" fontAlgn="base" hangingPunct="0">
        <a:spcBef>
          <a:spcPts val="1200"/>
        </a:spcBef>
        <a:spcAft>
          <a:spcPts val="30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t4tt.buffalo.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mplementationscience.com/content/5/1/9"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implementationscience.com/content/7/1/44/abstra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implementationscience.com/content/8/1/2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tt.nih.gov/PDFs/NIH-TT-Plan-201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562600"/>
            <a:ext cx="7467600" cy="1191095"/>
          </a:xfrm>
          <a:prstGeom prst="rect">
            <a:avLst/>
          </a:prstGeom>
        </p:spPr>
        <p:txBody>
          <a:bodyPr wrap="square">
            <a:spAutoFit/>
          </a:bodyPr>
          <a:lstStyle/>
          <a:p>
            <a:pPr algn="ctr">
              <a:spcBef>
                <a:spcPct val="20000"/>
              </a:spcBef>
            </a:pPr>
            <a:endParaRPr kumimoji="1" lang="en-US" sz="1500" i="1" dirty="0" smtClean="0">
              <a:solidFill>
                <a:srgbClr val="000000"/>
              </a:solidFill>
              <a:effectLst>
                <a:outerShdw blurRad="38100" dist="38100" dir="2700000" algn="tl">
                  <a:srgbClr val="DDDDDD"/>
                </a:outerShdw>
              </a:effectLst>
            </a:endParaRPr>
          </a:p>
          <a:p>
            <a:pPr algn="ctr">
              <a:spcBef>
                <a:spcPct val="20000"/>
              </a:spcBef>
            </a:pPr>
            <a:r>
              <a:rPr kumimoji="1" lang="en-US" sz="1500" i="1" dirty="0" smtClean="0">
                <a:solidFill>
                  <a:srgbClr val="000000"/>
                </a:solidFill>
                <a:effectLst>
                  <a:outerShdw blurRad="38100" dist="38100" dir="2700000" algn="tl">
                    <a:srgbClr val="DDDDDD"/>
                  </a:outerShdw>
                </a:effectLst>
              </a:rPr>
              <a:t>Funded by NIDRR, US Department of Education, PR# H133A060028</a:t>
            </a:r>
          </a:p>
          <a:p>
            <a:pPr algn="ctr">
              <a:spcBef>
                <a:spcPct val="20000"/>
              </a:spcBef>
            </a:pPr>
            <a:endParaRPr kumimoji="1" lang="en-US" sz="1600" i="1" dirty="0" smtClean="0">
              <a:solidFill>
                <a:srgbClr val="000000"/>
              </a:solidFill>
              <a:effectLst>
                <a:outerShdw blurRad="38100" dist="38100" dir="2700000" algn="tl">
                  <a:srgbClr val="DDDDDD"/>
                </a:outerShdw>
              </a:effectLst>
            </a:endParaRPr>
          </a:p>
          <a:p>
            <a:pPr algn="ctr">
              <a:spcBef>
                <a:spcPct val="20000"/>
              </a:spcBef>
            </a:pPr>
            <a:endParaRPr lang="en-US" sz="1600" dirty="0" smtClean="0">
              <a:solidFill>
                <a:srgbClr val="000000"/>
              </a:solidFill>
            </a:endParaRPr>
          </a:p>
        </p:txBody>
      </p:sp>
      <p:sp>
        <p:nvSpPr>
          <p:cNvPr id="2051" name="Rectangle 3"/>
          <p:cNvSpPr>
            <a:spLocks noGrp="1" noChangeArrowheads="1"/>
          </p:cNvSpPr>
          <p:nvPr>
            <p:ph type="body" idx="1"/>
          </p:nvPr>
        </p:nvSpPr>
        <p:spPr>
          <a:xfrm>
            <a:off x="457200" y="2895600"/>
            <a:ext cx="8229600" cy="1066800"/>
          </a:xfrm>
        </p:spPr>
        <p:txBody>
          <a:bodyPr/>
          <a:lstStyle/>
          <a:p>
            <a:pPr algn="ctr" eaLnBrk="1" hangingPunct="1">
              <a:buFontTx/>
              <a:buNone/>
            </a:pPr>
            <a:r>
              <a:rPr lang="en-US" sz="2800" b="0" i="0" dirty="0" smtClean="0"/>
              <a:t>Joseph P. Lane</a:t>
            </a:r>
          </a:p>
          <a:p>
            <a:pPr algn="ctr" eaLnBrk="1" hangingPunct="1">
              <a:buFontTx/>
              <a:buNone/>
            </a:pPr>
            <a:r>
              <a:rPr lang="en-US" sz="2400" b="0" i="0" dirty="0" smtClean="0"/>
              <a:t>Center on Knowledge Translation for Technology Transfer</a:t>
            </a:r>
          </a:p>
          <a:p>
            <a:pPr algn="ctr" eaLnBrk="1" hangingPunct="1">
              <a:buFontTx/>
              <a:buNone/>
            </a:pPr>
            <a:r>
              <a:rPr lang="en-US" sz="2400" b="0" i="0" dirty="0" smtClean="0">
                <a:hlinkClick r:id="rId3"/>
              </a:rPr>
              <a:t>http://kt4tt.buffalo.edu</a:t>
            </a:r>
            <a:endParaRPr lang="en-US" sz="2400" b="0" i="0" dirty="0" smtClean="0"/>
          </a:p>
          <a:p>
            <a:pPr algn="ctr" eaLnBrk="1" hangingPunct="1">
              <a:buFontTx/>
              <a:buNone/>
            </a:pPr>
            <a:r>
              <a:rPr lang="en-US" sz="2400" b="0" i="0" dirty="0" smtClean="0"/>
              <a:t>School of Public Health &amp; Health Professions</a:t>
            </a:r>
          </a:p>
          <a:p>
            <a:pPr algn="ctr" eaLnBrk="1" hangingPunct="1">
              <a:buFontTx/>
              <a:buNone/>
            </a:pPr>
            <a:r>
              <a:rPr lang="en-US" sz="2400" b="0" i="0" dirty="0" smtClean="0"/>
              <a:t> University at Buffalo (SUNY)</a:t>
            </a:r>
          </a:p>
          <a:p>
            <a:pPr algn="ctr" eaLnBrk="1" hangingPunct="1">
              <a:buFontTx/>
              <a:buNone/>
            </a:pPr>
            <a:endParaRPr lang="en-US" sz="2000" dirty="0" smtClean="0"/>
          </a:p>
        </p:txBody>
      </p:sp>
      <p:sp>
        <p:nvSpPr>
          <p:cNvPr id="2050" name="Rectangle 2"/>
          <p:cNvSpPr>
            <a:spLocks noGrp="1" noChangeArrowheads="1"/>
          </p:cNvSpPr>
          <p:nvPr>
            <p:ph type="title"/>
          </p:nvPr>
        </p:nvSpPr>
        <p:spPr>
          <a:xfrm>
            <a:off x="381000" y="990600"/>
            <a:ext cx="8382000" cy="1676400"/>
          </a:xfrm>
        </p:spPr>
        <p:txBody>
          <a:bodyPr/>
          <a:lstStyle/>
          <a:p>
            <a:pPr eaLnBrk="1" hangingPunct="1"/>
            <a:r>
              <a:rPr lang="en-US" sz="3600" dirty="0" smtClean="0"/>
              <a:t>Three States of Knowledge in Technological Innovation</a:t>
            </a:r>
            <a:br>
              <a:rPr lang="en-US" sz="3600" dirty="0" smtClean="0"/>
            </a:br>
            <a:endParaRPr lang="en-US" sz="3200" b="0"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Commercial Market is path to Utility </a:t>
            </a:r>
            <a:endParaRPr lang="en-US" sz="3600" dirty="0"/>
          </a:p>
        </p:txBody>
      </p:sp>
      <p:sp>
        <p:nvSpPr>
          <p:cNvPr id="3" name="Content Placeholder 2"/>
          <p:cNvSpPr>
            <a:spLocks noGrp="1"/>
          </p:cNvSpPr>
          <p:nvPr>
            <p:ph idx="1"/>
          </p:nvPr>
        </p:nvSpPr>
        <p:spPr>
          <a:xfrm>
            <a:off x="381000" y="1219200"/>
            <a:ext cx="8458200" cy="4906963"/>
          </a:xfrm>
        </p:spPr>
        <p:txBody>
          <a:bodyPr/>
          <a:lstStyle/>
          <a:p>
            <a:r>
              <a:rPr lang="en-US" sz="2800" b="0" i="0" dirty="0" smtClean="0"/>
              <a:t>Industry survives in competitive system by translating knowledge into market utility through Production methods (beyond R&amp;D).</a:t>
            </a:r>
          </a:p>
          <a:p>
            <a:r>
              <a:rPr lang="en-US" sz="2800" b="0" i="0" dirty="0" smtClean="0"/>
              <a:t>Utility = Money to Seller / Function to Buyer.</a:t>
            </a:r>
          </a:p>
          <a:p>
            <a:r>
              <a:rPr lang="en-US" sz="2800" b="0" i="0" dirty="0" smtClean="0">
                <a:solidFill>
                  <a:srgbClr val="00B050"/>
                </a:solidFill>
              </a:rPr>
              <a:t>No $ale</a:t>
            </a:r>
            <a:r>
              <a:rPr lang="en-US" sz="2800" b="0" i="0" dirty="0" smtClean="0"/>
              <a:t> – Research discoveries are freely published and globally disseminated, while Development prototypes lack commercial hardening or economies of scale.</a:t>
            </a:r>
          </a:p>
          <a:p>
            <a:pPr algn="ctr">
              <a:buNone/>
            </a:pPr>
            <a:r>
              <a:rPr lang="en-US" sz="2800" b="0" i="0" dirty="0" smtClean="0">
                <a:solidFill>
                  <a:srgbClr val="FF0000"/>
                </a:solidFill>
              </a:rPr>
              <a:t> </a:t>
            </a:r>
            <a:r>
              <a:rPr lang="en-US" sz="2800" b="0" dirty="0" smtClean="0">
                <a:solidFill>
                  <a:srgbClr val="FF0000"/>
                </a:solidFill>
              </a:rPr>
              <a:t>R and D outputs ≠ Market Innovation.</a:t>
            </a:r>
          </a:p>
          <a:p>
            <a:endParaRPr lang="en-US"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609600" y="1371600"/>
            <a:ext cx="7772400" cy="1470025"/>
          </a:xfrm>
        </p:spPr>
        <p:txBody>
          <a:bodyPr/>
          <a:lstStyle/>
          <a:p>
            <a:r>
              <a:rPr lang="en-US" sz="3600" smtClean="0"/>
              <a:t>“Translating Three States of Knowledge:  Discovery, Invention &amp; Innovation”</a:t>
            </a:r>
          </a:p>
        </p:txBody>
      </p:sp>
      <p:sp>
        <p:nvSpPr>
          <p:cNvPr id="32770" name="Subtitle 2"/>
          <p:cNvSpPr>
            <a:spLocks noGrp="1"/>
          </p:cNvSpPr>
          <p:nvPr>
            <p:ph type="subTitle" idx="1"/>
          </p:nvPr>
        </p:nvSpPr>
        <p:spPr>
          <a:xfrm>
            <a:off x="533400" y="3276600"/>
            <a:ext cx="8077200" cy="1752600"/>
          </a:xfrm>
        </p:spPr>
        <p:txBody>
          <a:bodyPr/>
          <a:lstStyle/>
          <a:p>
            <a:r>
              <a:rPr lang="en-US" b="0" smtClean="0"/>
              <a:t>Lane &amp; Flagg (2010)  </a:t>
            </a:r>
          </a:p>
          <a:p>
            <a:r>
              <a:rPr lang="en-US" b="0" smtClean="0"/>
              <a:t>Implementation Science</a:t>
            </a:r>
          </a:p>
          <a:p>
            <a:r>
              <a:rPr lang="en-US" sz="2400" smtClean="0">
                <a:hlinkClick r:id="rId2"/>
              </a:rPr>
              <a:t>http://www.implementationscience.com/content/5/1/9</a:t>
            </a:r>
            <a:endParaRPr lang="en-US" sz="2400" smtClean="0"/>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85800"/>
            <a:ext cx="8229600" cy="914400"/>
          </a:xfrm>
        </p:spPr>
        <p:txBody>
          <a:bodyPr/>
          <a:lstStyle/>
          <a:p>
            <a:pPr eaLnBrk="1" hangingPunct="1"/>
            <a:r>
              <a:rPr lang="en-US" sz="4000" dirty="0" smtClean="0"/>
              <a:t>Importance of Untangling Terms </a:t>
            </a:r>
          </a:p>
        </p:txBody>
      </p:sp>
      <p:sp>
        <p:nvSpPr>
          <p:cNvPr id="11267" name="Rectangle 3"/>
          <p:cNvSpPr>
            <a:spLocks noGrp="1" noChangeArrowheads="1"/>
          </p:cNvSpPr>
          <p:nvPr>
            <p:ph type="body" idx="1"/>
          </p:nvPr>
        </p:nvSpPr>
        <p:spPr>
          <a:xfrm>
            <a:off x="457200" y="1524000"/>
            <a:ext cx="8229600" cy="4602163"/>
          </a:xfrm>
        </p:spPr>
        <p:txBody>
          <a:bodyPr/>
          <a:lstStyle/>
          <a:p>
            <a:pPr eaLnBrk="1" hangingPunct="1"/>
            <a:r>
              <a:rPr lang="en-US" sz="2800" b="0" dirty="0" smtClean="0"/>
              <a:t>Each Method has own rigor and jargon.</a:t>
            </a:r>
          </a:p>
          <a:p>
            <a:pPr eaLnBrk="1" hangingPunct="1"/>
            <a:r>
              <a:rPr lang="en-US" sz="2800" b="0" dirty="0" smtClean="0"/>
              <a:t>Actors are trained and operate in one method and tend to over-value that method.</a:t>
            </a:r>
          </a:p>
          <a:p>
            <a:pPr eaLnBrk="1" hangingPunct="1"/>
            <a:r>
              <a:rPr lang="en-US" sz="2800" b="0" dirty="0" smtClean="0"/>
              <a:t>Academic &amp; Government sectors dominate “STI” policy at the expense of Industry – the only sector with time and money constraints. . . </a:t>
            </a:r>
          </a:p>
          <a:p>
            <a:pPr eaLnBrk="1" hangingPunct="1"/>
            <a:r>
              <a:rPr lang="en-US" sz="2800" b="0" dirty="0" smtClean="0"/>
              <a:t>Methods are actually inter-dependent, while traditional dichotomies are all complementary factors supporting innovation outcomes.</a:t>
            </a:r>
          </a:p>
          <a:p>
            <a:pPr eaLnBrk="1" hangingPunct="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ind men and Elephant."/>
          <p:cNvPicPr>
            <a:picLocks noChangeAspect="1"/>
          </p:cNvPicPr>
          <p:nvPr/>
        </p:nvPicPr>
        <p:blipFill>
          <a:blip r:embed="rId2" cstate="print"/>
          <a:stretch>
            <a:fillRect/>
          </a:stretch>
        </p:blipFill>
        <p:spPr>
          <a:xfrm>
            <a:off x="914400" y="685800"/>
            <a:ext cx="7315200" cy="5486400"/>
          </a:xfrm>
          <a:prstGeom prst="rect">
            <a:avLst/>
          </a:prstGeom>
        </p:spPr>
      </p:pic>
      <p:sp>
        <p:nvSpPr>
          <p:cNvPr id="2" name="Title 1" hidden="1"/>
          <p:cNvSpPr>
            <a:spLocks noGrp="1"/>
          </p:cNvSpPr>
          <p:nvPr>
            <p:ph type="title"/>
          </p:nvPr>
        </p:nvSpPr>
        <p:spPr/>
        <p:txBody>
          <a:bodyPr/>
          <a:lstStyle/>
          <a:p>
            <a:r>
              <a:rPr lang="en-US" sz="2800" dirty="0" smtClean="0">
                <a:solidFill>
                  <a:srgbClr val="000000"/>
                </a:solidFill>
              </a:rPr>
              <a:t>Elephant </a:t>
            </a:r>
            <a:r>
              <a:rPr lang="en-US" sz="2800" dirty="0">
                <a:solidFill>
                  <a:srgbClr val="000000"/>
                </a:solidFill>
              </a:rPr>
              <a:t>and blind men. </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z="3200" dirty="0" smtClean="0"/>
              <a:t>Clarification: 3 States of Knowledge</a:t>
            </a:r>
            <a:endParaRPr lang="en-US" sz="3200" dirty="0"/>
          </a:p>
        </p:txBody>
      </p:sp>
      <p:sp>
        <p:nvSpPr>
          <p:cNvPr id="3" name="Content Placeholder 2"/>
          <p:cNvSpPr>
            <a:spLocks noGrp="1"/>
          </p:cNvSpPr>
          <p:nvPr>
            <p:ph idx="1"/>
          </p:nvPr>
        </p:nvSpPr>
        <p:spPr>
          <a:xfrm>
            <a:off x="304800" y="1524000"/>
            <a:ext cx="8534400" cy="4602163"/>
          </a:xfrm>
        </p:spPr>
        <p:txBody>
          <a:bodyPr/>
          <a:lstStyle/>
          <a:p>
            <a:pPr>
              <a:buFont typeface="Wingdings" pitchFamily="2" charset="2"/>
              <a:buChar char="Ø"/>
            </a:pPr>
            <a:r>
              <a:rPr lang="en-US" b="0" i="0" dirty="0" smtClean="0"/>
              <a:t>  Scientific Research methodology ►</a:t>
            </a:r>
          </a:p>
          <a:p>
            <a:pPr>
              <a:buNone/>
            </a:pPr>
            <a:r>
              <a:rPr lang="en-US" b="0" i="1" dirty="0" smtClean="0"/>
              <a:t>          </a:t>
            </a:r>
            <a:r>
              <a:rPr lang="en-US" b="0" i="1" dirty="0" smtClean="0">
                <a:solidFill>
                  <a:srgbClr val="0070C0"/>
                </a:solidFill>
              </a:rPr>
              <a:t>Conceptual Discovery</a:t>
            </a:r>
          </a:p>
          <a:p>
            <a:pPr>
              <a:buFont typeface="Wingdings" pitchFamily="2" charset="2"/>
              <a:buChar char="Ø"/>
            </a:pPr>
            <a:r>
              <a:rPr lang="en-US" b="0" i="0" dirty="0" smtClean="0"/>
              <a:t>  Engineering Development methodology </a:t>
            </a:r>
            <a:r>
              <a:rPr lang="en-US" b="0" dirty="0" smtClean="0"/>
              <a:t>►</a:t>
            </a:r>
          </a:p>
          <a:p>
            <a:pPr>
              <a:buNone/>
            </a:pPr>
            <a:r>
              <a:rPr lang="en-US" b="0" i="1" dirty="0" smtClean="0"/>
              <a:t>          </a:t>
            </a:r>
            <a:r>
              <a:rPr lang="en-US" b="0" i="1" dirty="0" smtClean="0">
                <a:solidFill>
                  <a:srgbClr val="C00000"/>
                </a:solidFill>
              </a:rPr>
              <a:t>Prototype Invention</a:t>
            </a:r>
          </a:p>
          <a:p>
            <a:pPr>
              <a:buFont typeface="Wingdings" pitchFamily="2" charset="2"/>
              <a:buChar char="Ø"/>
            </a:pPr>
            <a:r>
              <a:rPr lang="en-US" b="0" i="0" dirty="0" smtClean="0"/>
              <a:t>  Industrial Production Methodology ►</a:t>
            </a:r>
          </a:p>
          <a:p>
            <a:pPr>
              <a:buNone/>
            </a:pPr>
            <a:r>
              <a:rPr lang="en-US" b="0" i="1" dirty="0" smtClean="0"/>
              <a:t>         </a:t>
            </a:r>
            <a:r>
              <a:rPr lang="en-US" b="0" i="1" dirty="0" smtClean="0">
                <a:solidFill>
                  <a:srgbClr val="00B050"/>
                </a:solidFill>
              </a:rPr>
              <a:t>Market Innovation</a:t>
            </a:r>
            <a:endParaRPr lang="en-US" b="0" i="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685800"/>
            <a:ext cx="8229600" cy="914400"/>
          </a:xfrm>
        </p:spPr>
        <p:txBody>
          <a:bodyPr/>
          <a:lstStyle/>
          <a:p>
            <a:r>
              <a:rPr lang="en-US" sz="3600" dirty="0" smtClean="0"/>
              <a:t>Discovery State</a:t>
            </a:r>
          </a:p>
        </p:txBody>
      </p:sp>
      <p:sp>
        <p:nvSpPr>
          <p:cNvPr id="24579" name="Content Placeholder 2"/>
          <p:cNvSpPr>
            <a:spLocks noGrp="1"/>
          </p:cNvSpPr>
          <p:nvPr>
            <p:ph idx="1"/>
          </p:nvPr>
        </p:nvSpPr>
        <p:spPr>
          <a:xfrm>
            <a:off x="304800" y="1524000"/>
            <a:ext cx="8610600" cy="4876800"/>
          </a:xfrm>
        </p:spPr>
        <p:txBody>
          <a:bodyPr/>
          <a:lstStyle/>
          <a:p>
            <a:pPr>
              <a:buClr>
                <a:schemeClr val="accent2"/>
              </a:buClr>
              <a:buFont typeface="Wingdings" pitchFamily="2" charset="2"/>
              <a:buChar char="ü"/>
            </a:pPr>
            <a:r>
              <a:rPr lang="en-US" sz="2800" b="0" i="0" dirty="0" smtClean="0"/>
              <a:t>Scientific Research methods create new to the world knowledge.</a:t>
            </a:r>
          </a:p>
          <a:p>
            <a:pPr>
              <a:buClr>
                <a:schemeClr val="accent2"/>
              </a:buClr>
              <a:buFont typeface="Wingdings" pitchFamily="2" charset="2"/>
              <a:buChar char="ü"/>
            </a:pPr>
            <a:r>
              <a:rPr lang="en-US" sz="2800" b="0" i="0" dirty="0" smtClean="0"/>
              <a:t>Process – Empirical analysis reveals novel insights regarding key variables, precipitated by push/pull.</a:t>
            </a:r>
          </a:p>
          <a:p>
            <a:pPr>
              <a:buClr>
                <a:schemeClr val="accent2"/>
              </a:buClr>
              <a:buFont typeface="Wingdings" pitchFamily="2" charset="2"/>
              <a:buChar char="ü"/>
            </a:pPr>
            <a:r>
              <a:rPr lang="en-US" sz="2800" b="0" i="0" dirty="0" smtClean="0"/>
              <a:t>Output – </a:t>
            </a:r>
            <a:r>
              <a:rPr lang="en-US" sz="2800" i="0" dirty="0" smtClean="0">
                <a:solidFill>
                  <a:srgbClr val="C00000"/>
                </a:solidFill>
              </a:rPr>
              <a:t>Conceptual Discovery </a:t>
            </a:r>
            <a:r>
              <a:rPr lang="en-US" sz="2800" b="0" i="0" dirty="0" smtClean="0"/>
              <a:t>expressed as manuscript or presentation.</a:t>
            </a:r>
          </a:p>
          <a:p>
            <a:pPr>
              <a:buClr>
                <a:schemeClr val="accent2"/>
              </a:buClr>
              <a:buFont typeface="Wingdings" pitchFamily="2" charset="2"/>
              <a:buChar char="ü"/>
            </a:pPr>
            <a:r>
              <a:rPr lang="en-US" sz="2800" b="0" i="0" dirty="0" smtClean="0"/>
              <a:t>Legal IP Status – Copyright protection. </a:t>
            </a:r>
          </a:p>
          <a:p>
            <a:pPr>
              <a:buClr>
                <a:schemeClr val="accent2"/>
              </a:buClr>
              <a:buFont typeface="Wingdings" pitchFamily="2" charset="2"/>
              <a:buChar char="ü"/>
            </a:pPr>
            <a:r>
              <a:rPr lang="en-US" sz="2800" b="0" i="0" dirty="0" smtClean="0"/>
              <a:t>Value – </a:t>
            </a:r>
            <a:r>
              <a:rPr lang="en-US" sz="2800" i="0" dirty="0" smtClean="0"/>
              <a:t>Novelty</a:t>
            </a:r>
            <a:r>
              <a:rPr lang="en-US" sz="2800" b="0" i="0" dirty="0" smtClean="0"/>
              <a:t> as first articulation of new concept as contributed to knowledge base.</a:t>
            </a:r>
          </a:p>
          <a:p>
            <a:pPr>
              <a:buClr>
                <a:schemeClr val="accent2"/>
              </a:buClr>
            </a:pPr>
            <a:endParaRPr lang="en-US" sz="2800" b="0" i="0" dirty="0" smtClean="0"/>
          </a:p>
          <a:p>
            <a:pPr>
              <a:buClr>
                <a:schemeClr val="accent2"/>
              </a:buClr>
            </a:pPr>
            <a:endParaRPr lang="en-US" sz="2800" dirty="0" smtClean="0"/>
          </a:p>
          <a:p>
            <a:pPr>
              <a:buClr>
                <a:schemeClr val="accent2"/>
              </a:buClr>
            </a:pPr>
            <a:endParaRPr lang="en-US" sz="2800" dirty="0" smtClean="0"/>
          </a:p>
          <a:p>
            <a:pPr>
              <a:buClr>
                <a:schemeClr val="accent2"/>
              </a:buClr>
              <a:buFontTx/>
              <a:buNone/>
            </a:pP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457200"/>
            <a:ext cx="8229600" cy="914400"/>
          </a:xfrm>
        </p:spPr>
        <p:txBody>
          <a:bodyPr/>
          <a:lstStyle/>
          <a:p>
            <a:r>
              <a:rPr lang="en-US" sz="3600" dirty="0" smtClean="0"/>
              <a:t>Invention State</a:t>
            </a:r>
          </a:p>
        </p:txBody>
      </p:sp>
      <p:sp>
        <p:nvSpPr>
          <p:cNvPr id="26627" name="Content Placeholder 2"/>
          <p:cNvSpPr>
            <a:spLocks noGrp="1"/>
          </p:cNvSpPr>
          <p:nvPr>
            <p:ph idx="1"/>
          </p:nvPr>
        </p:nvSpPr>
        <p:spPr>
          <a:xfrm>
            <a:off x="609600" y="1143000"/>
            <a:ext cx="7924800" cy="5105400"/>
          </a:xfrm>
        </p:spPr>
        <p:txBody>
          <a:bodyPr/>
          <a:lstStyle/>
          <a:p>
            <a:pPr>
              <a:buClr>
                <a:schemeClr val="accent2"/>
              </a:buClr>
              <a:buFont typeface="Wingdings" pitchFamily="2" charset="2"/>
              <a:buChar char="ü"/>
            </a:pPr>
            <a:r>
              <a:rPr lang="en-US" sz="2800" b="0" i="0" dirty="0" smtClean="0"/>
              <a:t>Engineering Development methods combine and apply knowledge as functional artifacts.</a:t>
            </a:r>
          </a:p>
          <a:p>
            <a:pPr>
              <a:buClr>
                <a:schemeClr val="accent2"/>
              </a:buClr>
              <a:buFont typeface="Wingdings" pitchFamily="2" charset="2"/>
              <a:buChar char="ü"/>
            </a:pPr>
            <a:r>
              <a:rPr lang="en-US" sz="2800" b="0" i="0" dirty="0" smtClean="0"/>
              <a:t>Process – Trial and error experimentation and testing demonstrates proof-of-concept, initiated through supply/demand forces.</a:t>
            </a:r>
          </a:p>
          <a:p>
            <a:pPr>
              <a:buClr>
                <a:schemeClr val="accent2"/>
              </a:buClr>
              <a:buFont typeface="Wingdings" pitchFamily="2" charset="2"/>
              <a:buChar char="ü"/>
            </a:pPr>
            <a:r>
              <a:rPr lang="en-US" sz="2800" b="0" i="0" dirty="0" smtClean="0"/>
              <a:t>Output – </a:t>
            </a:r>
            <a:r>
              <a:rPr lang="en-US" sz="2800" i="0" dirty="0" smtClean="0">
                <a:solidFill>
                  <a:srgbClr val="C00000"/>
                </a:solidFill>
              </a:rPr>
              <a:t>Prototype Invention </a:t>
            </a:r>
            <a:r>
              <a:rPr lang="en-US" sz="2800" b="0" i="0" dirty="0" smtClean="0"/>
              <a:t>claimed and embodied as operational prototype.</a:t>
            </a:r>
          </a:p>
          <a:p>
            <a:pPr>
              <a:buClr>
                <a:schemeClr val="accent2"/>
              </a:buClr>
              <a:buFont typeface="Wingdings" pitchFamily="2" charset="2"/>
              <a:buChar char="ü"/>
            </a:pPr>
            <a:r>
              <a:rPr lang="en-US" sz="2800" b="0" i="0" dirty="0" smtClean="0"/>
              <a:t>Legal IP Status – Patent protection.</a:t>
            </a:r>
          </a:p>
          <a:p>
            <a:pPr>
              <a:buClr>
                <a:schemeClr val="accent2"/>
              </a:buClr>
              <a:buFont typeface="Wingdings" pitchFamily="2" charset="2"/>
              <a:buChar char="ü"/>
            </a:pPr>
            <a:r>
              <a:rPr lang="en-US" sz="2800" b="0" i="0" dirty="0" smtClean="0"/>
              <a:t>Value – </a:t>
            </a:r>
            <a:r>
              <a:rPr lang="en-US" sz="2800" i="0" dirty="0" smtClean="0"/>
              <a:t>Novelty</a:t>
            </a:r>
            <a:r>
              <a:rPr lang="en-US" sz="2800" b="0" i="0" dirty="0" smtClean="0"/>
              <a:t> of conceptual discovery </a:t>
            </a:r>
            <a:r>
              <a:rPr lang="en-US" sz="2800" i="0" dirty="0" smtClean="0"/>
              <a:t>+ Feasibility</a:t>
            </a:r>
            <a:r>
              <a:rPr lang="en-US" sz="2800" b="0" i="0" dirty="0" smtClean="0"/>
              <a:t> of tangible invention.</a:t>
            </a:r>
          </a:p>
          <a:p>
            <a:pPr>
              <a:buClr>
                <a:schemeClr val="accent2"/>
              </a:buClr>
            </a:pPr>
            <a:endParaRPr lang="en-US" dirty="0" smtClean="0"/>
          </a:p>
          <a:p>
            <a:pPr>
              <a:buClr>
                <a:schemeClr val="accent2"/>
              </a:buClr>
            </a:pPr>
            <a:endParaRPr lang="en-US" dirty="0" smtClean="0"/>
          </a:p>
          <a:p>
            <a:pPr>
              <a:buClr>
                <a:schemeClr val="accent2"/>
              </a:buCl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533400"/>
            <a:ext cx="8229600" cy="838200"/>
          </a:xfrm>
        </p:spPr>
        <p:txBody>
          <a:bodyPr/>
          <a:lstStyle/>
          <a:p>
            <a:r>
              <a:rPr lang="en-US" sz="3600" dirty="0" smtClean="0"/>
              <a:t>Innovation State</a:t>
            </a:r>
          </a:p>
        </p:txBody>
      </p:sp>
      <p:sp>
        <p:nvSpPr>
          <p:cNvPr id="28675" name="Content Placeholder 2"/>
          <p:cNvSpPr>
            <a:spLocks noGrp="1"/>
          </p:cNvSpPr>
          <p:nvPr>
            <p:ph idx="1"/>
          </p:nvPr>
        </p:nvSpPr>
        <p:spPr>
          <a:xfrm>
            <a:off x="228600" y="1219200"/>
            <a:ext cx="8763000" cy="5181600"/>
          </a:xfrm>
        </p:spPr>
        <p:txBody>
          <a:bodyPr/>
          <a:lstStyle/>
          <a:p>
            <a:pPr>
              <a:buClr>
                <a:schemeClr val="accent2"/>
              </a:buClr>
              <a:buFont typeface="Wingdings" pitchFamily="2" charset="2"/>
              <a:buChar char="ü"/>
            </a:pPr>
            <a:r>
              <a:rPr lang="en-US" sz="2800" b="0" i="0" dirty="0" smtClean="0"/>
              <a:t>Industrial Production methods codify knowledge in products/components positioned as new/improved.</a:t>
            </a:r>
          </a:p>
          <a:p>
            <a:pPr>
              <a:buClr>
                <a:schemeClr val="accent2"/>
              </a:buClr>
              <a:buFont typeface="Wingdings" pitchFamily="2" charset="2"/>
              <a:buChar char="ü"/>
            </a:pPr>
            <a:r>
              <a:rPr lang="en-US" sz="2800" b="0" i="0" dirty="0" smtClean="0"/>
              <a:t>Process – Systematic specification of components and attributes yields final form.</a:t>
            </a:r>
          </a:p>
          <a:p>
            <a:pPr>
              <a:buClr>
                <a:schemeClr val="accent2"/>
              </a:buClr>
              <a:buFont typeface="Wingdings" pitchFamily="2" charset="2"/>
              <a:buChar char="ü"/>
            </a:pPr>
            <a:r>
              <a:rPr lang="en-US" sz="2800" b="0" i="0" dirty="0" smtClean="0"/>
              <a:t>Output – </a:t>
            </a:r>
            <a:r>
              <a:rPr lang="en-US" sz="2800" i="0" dirty="0" smtClean="0">
                <a:solidFill>
                  <a:srgbClr val="C00000"/>
                </a:solidFill>
              </a:rPr>
              <a:t>Market Innovation </a:t>
            </a:r>
            <a:r>
              <a:rPr lang="en-US" sz="2800" b="0" i="0" dirty="0" smtClean="0"/>
              <a:t>embodied as viable device or service in a defined context, initiated through a commercial market opportunity.</a:t>
            </a:r>
          </a:p>
          <a:p>
            <a:pPr>
              <a:buClr>
                <a:schemeClr val="accent2"/>
              </a:buClr>
              <a:buFont typeface="Wingdings" pitchFamily="2" charset="2"/>
              <a:buChar char="ü"/>
            </a:pPr>
            <a:r>
              <a:rPr lang="en-US" sz="2800" b="0" i="0" dirty="0" smtClean="0"/>
              <a:t>Legal IP Status – Trademark protection.</a:t>
            </a:r>
          </a:p>
          <a:p>
            <a:pPr>
              <a:buClr>
                <a:schemeClr val="accent2"/>
              </a:buClr>
              <a:buFont typeface="Wingdings" pitchFamily="2" charset="2"/>
              <a:buChar char="ü"/>
            </a:pPr>
            <a:r>
              <a:rPr lang="en-US" sz="2800" b="0" i="0" dirty="0" smtClean="0"/>
              <a:t>Value – </a:t>
            </a:r>
            <a:r>
              <a:rPr lang="en-US" sz="2800" i="0" dirty="0" smtClean="0"/>
              <a:t>Novelty +</a:t>
            </a:r>
            <a:r>
              <a:rPr lang="en-US" sz="2800" b="0" i="0" dirty="0" smtClean="0"/>
              <a:t> </a:t>
            </a:r>
            <a:r>
              <a:rPr lang="en-US" sz="2800" i="0" dirty="0" smtClean="0"/>
              <a:t>Feasibility</a:t>
            </a:r>
            <a:r>
              <a:rPr lang="en-US" sz="2800" b="0" i="0" dirty="0" smtClean="0"/>
              <a:t> + </a:t>
            </a:r>
            <a:r>
              <a:rPr lang="en-US" sz="2800" i="0" dirty="0" smtClean="0"/>
              <a:t>Utility</a:t>
            </a:r>
            <a:r>
              <a:rPr lang="en-US" sz="2800" b="0" i="0" dirty="0" smtClean="0"/>
              <a:t> defined as revenue to company and function to customers.</a:t>
            </a:r>
          </a:p>
          <a:p>
            <a:pPr>
              <a:buClr>
                <a:schemeClr val="accent2"/>
              </a:buCl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685800"/>
            <a:ext cx="8229600" cy="1066800"/>
          </a:xfrm>
        </p:spPr>
        <p:txBody>
          <a:bodyPr/>
          <a:lstStyle/>
          <a:p>
            <a:r>
              <a:rPr lang="en-US" sz="3600" dirty="0" smtClean="0"/>
              <a:t>Way Forward:  Integrate Conceptual but Differentiate Operational</a:t>
            </a:r>
            <a:endParaRPr lang="en-US" sz="3600" b="0" dirty="0" smtClean="0"/>
          </a:p>
        </p:txBody>
      </p:sp>
      <p:sp>
        <p:nvSpPr>
          <p:cNvPr id="3" name="Content Placeholder 2"/>
          <p:cNvSpPr>
            <a:spLocks noGrp="1"/>
          </p:cNvSpPr>
          <p:nvPr>
            <p:ph idx="1"/>
          </p:nvPr>
        </p:nvSpPr>
        <p:spPr>
          <a:xfrm>
            <a:off x="457200" y="1905000"/>
            <a:ext cx="8229600" cy="4297363"/>
          </a:xfrm>
        </p:spPr>
        <p:txBody>
          <a:bodyPr/>
          <a:lstStyle/>
          <a:p>
            <a:pPr>
              <a:buClr>
                <a:schemeClr val="accent2"/>
              </a:buClr>
              <a:buFont typeface="Wingdings" pitchFamily="2" charset="2"/>
              <a:buChar char="Ø"/>
            </a:pPr>
            <a:r>
              <a:rPr lang="en-US" sz="2400" b="0" dirty="0" smtClean="0"/>
              <a:t>Consider three distinct states:  </a:t>
            </a:r>
            <a:r>
              <a:rPr lang="en-US" sz="2400" b="0" i="0" dirty="0" smtClean="0"/>
              <a:t>Know role of Research, Development and Production methods in context of each project – plan and budget accordingly.</a:t>
            </a:r>
          </a:p>
          <a:p>
            <a:pPr>
              <a:buClr>
                <a:schemeClr val="accent2"/>
              </a:buClr>
              <a:buFont typeface="Wingdings" pitchFamily="2" charset="2"/>
              <a:buChar char="Ø"/>
            </a:pPr>
            <a:r>
              <a:rPr lang="en-US" sz="2400" b="0" dirty="0" smtClean="0"/>
              <a:t>Engage Industry early: G</a:t>
            </a:r>
            <a:r>
              <a:rPr lang="en-US" sz="2400" b="0" i="0" dirty="0" smtClean="0"/>
              <a:t>overnment/Academic projects intended to benefit society fail to cross gaps (death valley vs. Darwinian sea) to business &amp; open markets.</a:t>
            </a:r>
          </a:p>
          <a:p>
            <a:pPr>
              <a:buClr>
                <a:schemeClr val="accent2"/>
              </a:buClr>
              <a:buFont typeface="Wingdings" pitchFamily="2" charset="2"/>
              <a:buChar char="Ø"/>
            </a:pPr>
            <a:r>
              <a:rPr lang="en-US" sz="2400" b="0" dirty="0" smtClean="0"/>
              <a:t>Apply evidence-based framework: </a:t>
            </a:r>
            <a:r>
              <a:rPr lang="en-US" sz="2400" b="0" i="0" dirty="0" smtClean="0"/>
              <a:t>Link three methods; Communicate knowledge in three states; Integrate key stakeholder who will determine eventual success. </a:t>
            </a:r>
          </a:p>
          <a:p>
            <a:pPr>
              <a:buClr>
                <a:schemeClr val="accent2"/>
              </a:buClr>
            </a:pPr>
            <a:endParaRPr lang="en-US" sz="24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667000"/>
          </a:xfrm>
        </p:spPr>
        <p:txBody>
          <a:bodyPr/>
          <a:lstStyle/>
          <a:p>
            <a:r>
              <a:rPr lang="en-US" sz="2800" dirty="0" smtClean="0"/>
              <a:t>“Modeling Technology Innovation:  </a:t>
            </a:r>
            <a:br>
              <a:rPr lang="en-US" sz="2800" dirty="0" smtClean="0"/>
            </a:br>
            <a:r>
              <a:rPr lang="en-US" sz="2800" dirty="0" smtClean="0"/>
              <a:t>How the integration of science, engineering and industry methods combine to generate beneficial socio-economic impacts.” </a:t>
            </a:r>
            <a:endParaRPr lang="en-US" sz="2800" dirty="0"/>
          </a:p>
        </p:txBody>
      </p:sp>
      <p:sp>
        <p:nvSpPr>
          <p:cNvPr id="3" name="Content Placeholder 2"/>
          <p:cNvSpPr>
            <a:spLocks noGrp="1"/>
          </p:cNvSpPr>
          <p:nvPr>
            <p:ph idx="1"/>
          </p:nvPr>
        </p:nvSpPr>
        <p:spPr>
          <a:xfrm>
            <a:off x="457200" y="3733800"/>
            <a:ext cx="8229600" cy="2392363"/>
          </a:xfrm>
        </p:spPr>
        <p:txBody>
          <a:bodyPr/>
          <a:lstStyle/>
          <a:p>
            <a:pPr algn="ctr">
              <a:buNone/>
            </a:pPr>
            <a:r>
              <a:rPr lang="en-US" sz="2400" i="0" dirty="0" smtClean="0"/>
              <a:t>Stone &amp; Lane (2012). </a:t>
            </a:r>
          </a:p>
          <a:p>
            <a:pPr algn="ctr">
              <a:buNone/>
            </a:pPr>
            <a:r>
              <a:rPr lang="en-US" sz="2400" dirty="0" smtClean="0"/>
              <a:t>Implementation Science</a:t>
            </a:r>
            <a:r>
              <a:rPr lang="en-US" sz="2400" i="0" dirty="0" smtClean="0"/>
              <a:t> </a:t>
            </a:r>
          </a:p>
          <a:p>
            <a:pPr algn="ctr">
              <a:buNone/>
            </a:pPr>
            <a:r>
              <a:rPr lang="en-US" sz="2400" b="0" i="0" dirty="0" smtClean="0">
                <a:hlinkClick r:id="rId2"/>
              </a:rPr>
              <a:t>http://www.implementationscience.com/content/7/1/44/</a:t>
            </a:r>
            <a:endParaRPr lang="en-US" sz="2400" b="0" i="0" dirty="0" smtClean="0"/>
          </a:p>
          <a:p>
            <a:pPr algn="ctr">
              <a:buNone/>
            </a:pPr>
            <a:endParaRPr lang="en-US" b="0" i="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200" dirty="0" smtClean="0"/>
              <a:t>Socio-Economic Impacts via Innovation</a:t>
            </a:r>
          </a:p>
        </p:txBody>
      </p:sp>
      <p:sp>
        <p:nvSpPr>
          <p:cNvPr id="20483" name="Content Placeholder 2"/>
          <p:cNvSpPr>
            <a:spLocks noGrp="1"/>
          </p:cNvSpPr>
          <p:nvPr>
            <p:ph idx="1"/>
          </p:nvPr>
        </p:nvSpPr>
        <p:spPr>
          <a:xfrm>
            <a:off x="457200" y="1295400"/>
            <a:ext cx="8229600" cy="4830763"/>
          </a:xfrm>
        </p:spPr>
        <p:txBody>
          <a:bodyPr/>
          <a:lstStyle/>
          <a:p>
            <a:r>
              <a:rPr lang="en-US" b="0" dirty="0" smtClean="0"/>
              <a:t>R&amp;D projects intending to benefit society need to broaden definition of knowledge beyond traditional academic perspective.</a:t>
            </a:r>
          </a:p>
          <a:p>
            <a:r>
              <a:rPr lang="en-US" b="0" dirty="0" smtClean="0"/>
              <a:t>3 related methods (R, D &amp; P) generate knowledge in 3 different states; discoveries, inventions &amp; innovations.</a:t>
            </a:r>
          </a:p>
          <a:p>
            <a:r>
              <a:rPr lang="en-US" b="0" dirty="0" smtClean="0"/>
              <a:t>Challenge:  Justify investment of declining public funding under shorter timeframes, by delivering intended impacts!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le of KT from beginning to end."/>
          <p:cNvPicPr>
            <a:picLocks noChangeAspect="1"/>
          </p:cNvPicPr>
          <p:nvPr/>
        </p:nvPicPr>
        <p:blipFill>
          <a:blip r:embed="rId2" cstate="print"/>
          <a:stretch>
            <a:fillRect/>
          </a:stretch>
        </p:blipFill>
        <p:spPr>
          <a:xfrm>
            <a:off x="0" y="220287"/>
            <a:ext cx="9144000" cy="6417425"/>
          </a:xfrm>
          <a:prstGeom prst="rect">
            <a:avLst/>
          </a:prstGeom>
        </p:spPr>
      </p:pic>
      <p:sp>
        <p:nvSpPr>
          <p:cNvPr id="2" name="Title 1" hidden="1"/>
          <p:cNvSpPr>
            <a:spLocks noGrp="1"/>
          </p:cNvSpPr>
          <p:nvPr>
            <p:ph type="title"/>
          </p:nvPr>
        </p:nvSpPr>
        <p:spPr>
          <a:xfrm>
            <a:off x="0" y="76200"/>
            <a:ext cx="9144000" cy="1143000"/>
          </a:xfrm>
        </p:spPr>
        <p:txBody>
          <a:bodyPr/>
          <a:lstStyle/>
          <a:p>
            <a:r>
              <a:rPr lang="en-US" sz="1400" dirty="0" smtClean="0"/>
              <a:t>Figure 7. Planning and Evaluating technology-Based R&amp;D: Role of KT from Beginning to End</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chart KT, TT and 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42885"/>
            <a:ext cx="9144000" cy="1810115"/>
          </a:xfrm>
          <a:prstGeom prst="rect">
            <a:avLst/>
          </a:prstGeom>
        </p:spPr>
      </p:pic>
      <p:sp>
        <p:nvSpPr>
          <p:cNvPr id="5" name="Title 4"/>
          <p:cNvSpPr>
            <a:spLocks noGrp="1"/>
          </p:cNvSpPr>
          <p:nvPr>
            <p:ph type="title"/>
          </p:nvPr>
        </p:nvSpPr>
        <p:spPr>
          <a:xfrm>
            <a:off x="533400" y="1152343"/>
            <a:ext cx="8229600" cy="1143000"/>
          </a:xfrm>
        </p:spPr>
        <p:txBody>
          <a:bodyPr/>
          <a:lstStyle/>
          <a:p>
            <a:r>
              <a:rPr lang="en-US" sz="3600" dirty="0" smtClean="0"/>
              <a:t>Knowledge Communication – </a:t>
            </a:r>
            <a:br>
              <a:rPr lang="en-US" sz="3600" dirty="0" smtClean="0"/>
            </a:br>
            <a:r>
              <a:rPr lang="en-US" sz="3600" dirty="0" smtClean="0"/>
              <a:t>3 Strategies for 3 States</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2667000"/>
          </a:xfrm>
        </p:spPr>
        <p:txBody>
          <a:bodyPr/>
          <a:lstStyle/>
          <a:p>
            <a:r>
              <a:rPr lang="en-US" sz="2800" dirty="0" smtClean="0"/>
              <a:t>“Need to Knowledge (</a:t>
            </a:r>
            <a:r>
              <a:rPr lang="en-US" sz="2800" dirty="0" err="1" smtClean="0"/>
              <a:t>NtK</a:t>
            </a:r>
            <a:r>
              <a:rPr lang="en-US" sz="2800" dirty="0" smtClean="0"/>
              <a:t>) Model:  an evidence-based framework for generating technological innovations with socio-economic impacts.” </a:t>
            </a:r>
            <a:endParaRPr lang="en-US" sz="2800" dirty="0"/>
          </a:p>
        </p:txBody>
      </p:sp>
      <p:sp>
        <p:nvSpPr>
          <p:cNvPr id="3" name="Content Placeholder 2"/>
          <p:cNvSpPr>
            <a:spLocks noGrp="1"/>
          </p:cNvSpPr>
          <p:nvPr>
            <p:ph idx="1"/>
          </p:nvPr>
        </p:nvSpPr>
        <p:spPr>
          <a:xfrm>
            <a:off x="457200" y="3733800"/>
            <a:ext cx="8229600" cy="2392363"/>
          </a:xfrm>
        </p:spPr>
        <p:txBody>
          <a:bodyPr/>
          <a:lstStyle/>
          <a:p>
            <a:pPr algn="ctr">
              <a:buNone/>
            </a:pPr>
            <a:r>
              <a:rPr lang="en-US" sz="2400" i="0" dirty="0" smtClean="0"/>
              <a:t>Flagg, Lane &amp; Lockett (2013). </a:t>
            </a:r>
          </a:p>
          <a:p>
            <a:pPr algn="ctr">
              <a:buNone/>
            </a:pPr>
            <a:r>
              <a:rPr lang="en-US" sz="2400" dirty="0" smtClean="0"/>
              <a:t>Implementation Science</a:t>
            </a:r>
            <a:r>
              <a:rPr lang="en-US" sz="2400" i="0" dirty="0" smtClean="0"/>
              <a:t> </a:t>
            </a:r>
          </a:p>
          <a:p>
            <a:pPr algn="ctr">
              <a:buNone/>
            </a:pPr>
            <a:r>
              <a:rPr lang="en-US" sz="2000" b="0" i="0" dirty="0" smtClean="0">
                <a:hlinkClick r:id="rId2"/>
              </a:rPr>
              <a:t>www.implementationscience.com/content/8/1/21/</a:t>
            </a:r>
            <a:endParaRPr lang="en-US" sz="2000" b="0" i="0" dirty="0" smtClean="0"/>
          </a:p>
          <a:p>
            <a:pPr algn="ctr">
              <a:buNone/>
            </a:pPr>
            <a:endParaRPr lang="en-US" b="0" i="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81000" y="1524000"/>
            <a:ext cx="8534400" cy="4572000"/>
          </a:xfrm>
        </p:spPr>
        <p:txBody>
          <a:bodyPr/>
          <a:lstStyle/>
          <a:p>
            <a:pPr>
              <a:buClr>
                <a:schemeClr val="accent2"/>
              </a:buClr>
            </a:pPr>
            <a:r>
              <a:rPr lang="en-US" sz="2400" dirty="0" smtClean="0"/>
              <a:t>Orientation</a:t>
            </a:r>
            <a:r>
              <a:rPr lang="en-US" sz="2400" b="0" i="0" dirty="0" smtClean="0"/>
              <a:t> – </a:t>
            </a:r>
            <a:r>
              <a:rPr lang="en-US" sz="2200" b="0" i="0" dirty="0" smtClean="0"/>
              <a:t>Actors engaged in innovation “need to know”:  Problem/Solution; Methods/Outputs; Stakeholder roles; and Goal in context of beneficial socio-economic impacts. </a:t>
            </a:r>
          </a:p>
          <a:p>
            <a:pPr>
              <a:buClr>
                <a:schemeClr val="accent2"/>
              </a:buClr>
            </a:pPr>
            <a:r>
              <a:rPr lang="en-US" sz="2400" dirty="0" smtClean="0"/>
              <a:t>Integration</a:t>
            </a:r>
            <a:r>
              <a:rPr lang="en-US" sz="2400" b="0" i="0" dirty="0" smtClean="0"/>
              <a:t> – </a:t>
            </a:r>
            <a:r>
              <a:rPr lang="en-US" sz="2200" b="0" i="0" dirty="0" smtClean="0"/>
              <a:t>Product Development Managers Association (PDMA) New Product Development practices (implementation); Canadian Institutes of Health Research (CIHR) Knowledge to Action Model (communication).</a:t>
            </a:r>
          </a:p>
          <a:p>
            <a:pPr>
              <a:buClr>
                <a:schemeClr val="accent2"/>
              </a:buClr>
            </a:pPr>
            <a:r>
              <a:rPr lang="en-US" sz="2400" dirty="0" smtClean="0"/>
              <a:t>Validation</a:t>
            </a:r>
            <a:r>
              <a:rPr lang="en-US" sz="2400" b="0" i="0" dirty="0" smtClean="0"/>
              <a:t> – </a:t>
            </a:r>
            <a:r>
              <a:rPr lang="en-US" sz="2200" b="0" i="0" dirty="0" smtClean="0"/>
              <a:t>Stage-Gate structure populated with supporting evidence (1,000+ excerpts) from scoping review of academic and industry literature       , along with links to tools for completing recommended technical and market </a:t>
            </a:r>
            <a:r>
              <a:rPr lang="en-US" sz="2200" b="0" i="0" dirty="0" smtClean="0"/>
              <a:t>analyses.</a:t>
            </a:r>
            <a:r>
              <a:rPr lang="en-US" sz="2400" b="0" i="0" dirty="0" smtClean="0"/>
              <a:t> </a:t>
            </a:r>
            <a:endParaRPr lang="en-US" sz="2400" b="0" i="0" dirty="0" smtClean="0"/>
          </a:p>
        </p:txBody>
      </p:sp>
      <p:pic>
        <p:nvPicPr>
          <p:cNvPr id="4" name="Picture 3" descr="Magnyfing glass."/>
          <p:cNvPicPr>
            <a:picLocks noChangeAspect="1"/>
          </p:cNvPicPr>
          <p:nvPr/>
        </p:nvPicPr>
        <p:blipFill>
          <a:blip r:embed="rId2" cstate="print"/>
          <a:stretch>
            <a:fillRect/>
          </a:stretch>
        </p:blipFill>
        <p:spPr>
          <a:xfrm>
            <a:off x="3581400" y="5029200"/>
            <a:ext cx="457200" cy="457200"/>
          </a:xfrm>
          <a:prstGeom prst="rect">
            <a:avLst/>
          </a:prstGeom>
        </p:spPr>
      </p:pic>
      <p:pic>
        <p:nvPicPr>
          <p:cNvPr id="5" name="Picture 4" descr="Toolbox."/>
          <p:cNvPicPr>
            <a:picLocks noChangeAspect="1"/>
          </p:cNvPicPr>
          <p:nvPr/>
        </p:nvPicPr>
        <p:blipFill>
          <a:blip r:embed="rId3" cstate="print"/>
          <a:stretch>
            <a:fillRect/>
          </a:stretch>
        </p:blipFill>
        <p:spPr>
          <a:xfrm>
            <a:off x="8001000" y="5257914"/>
            <a:ext cx="609486" cy="609486"/>
          </a:xfrm>
          <a:prstGeom prst="rect">
            <a:avLst/>
          </a:prstGeom>
        </p:spPr>
      </p:pic>
      <p:sp>
        <p:nvSpPr>
          <p:cNvPr id="33793" name="Title 1"/>
          <p:cNvSpPr>
            <a:spLocks noGrp="1"/>
          </p:cNvSpPr>
          <p:nvPr>
            <p:ph type="title"/>
          </p:nvPr>
        </p:nvSpPr>
        <p:spPr>
          <a:xfrm>
            <a:off x="457200" y="762000"/>
            <a:ext cx="8229600" cy="838200"/>
          </a:xfrm>
        </p:spPr>
        <p:txBody>
          <a:bodyPr/>
          <a:lstStyle/>
          <a:p>
            <a:r>
              <a:rPr lang="en-US" sz="3600" dirty="0" smtClean="0"/>
              <a:t>Need to Knowledge (NtK) Model</a:t>
            </a:r>
            <a:br>
              <a:rPr lang="en-US" sz="3600" dirty="0" smtClean="0"/>
            </a:br>
            <a:endParaRPr lang="en-US" sz="2400" dirty="0" smtClean="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ases, stages and gates."/>
          <p:cNvPicPr>
            <a:picLocks noChangeAspect="1"/>
          </p:cNvPicPr>
          <p:nvPr/>
        </p:nvPicPr>
        <p:blipFill>
          <a:blip r:embed="rId2" cstate="print"/>
          <a:stretch>
            <a:fillRect/>
          </a:stretch>
        </p:blipFill>
        <p:spPr>
          <a:xfrm>
            <a:off x="468172" y="533400"/>
            <a:ext cx="8229600" cy="368080"/>
          </a:xfrm>
          <a:prstGeom prst="rect">
            <a:avLst/>
          </a:prstGeom>
        </p:spPr>
      </p:pic>
      <p:pic>
        <p:nvPicPr>
          <p:cNvPr id="6" name="Picture 5" descr="Innovation; invention and discovery."/>
          <p:cNvPicPr>
            <a:picLocks noChangeAspect="1"/>
          </p:cNvPicPr>
          <p:nvPr/>
        </p:nvPicPr>
        <p:blipFill>
          <a:blip r:embed="rId3" cstate="print"/>
          <a:stretch>
            <a:fillRect/>
          </a:stretch>
        </p:blipFill>
        <p:spPr>
          <a:xfrm>
            <a:off x="457200" y="977189"/>
            <a:ext cx="877824" cy="5771693"/>
          </a:xfrm>
          <a:prstGeom prst="rect">
            <a:avLst/>
          </a:prstGeom>
        </p:spPr>
      </p:pic>
      <p:pic>
        <p:nvPicPr>
          <p:cNvPr id="7" name="Picture 6" descr="Stages 1, 2 and 3."/>
          <p:cNvPicPr>
            <a:picLocks noChangeAspect="1"/>
          </p:cNvPicPr>
          <p:nvPr/>
        </p:nvPicPr>
        <p:blipFill>
          <a:blip r:embed="rId4" cstate="print"/>
          <a:stretch>
            <a:fillRect/>
          </a:stretch>
        </p:blipFill>
        <p:spPr>
          <a:xfrm>
            <a:off x="1406346" y="977189"/>
            <a:ext cx="7315200" cy="2017606"/>
          </a:xfrm>
          <a:prstGeom prst="rect">
            <a:avLst/>
          </a:prstGeom>
        </p:spPr>
      </p:pic>
      <p:pic>
        <p:nvPicPr>
          <p:cNvPr id="9" name="Picture 8" descr="Stages 4, 5 and 6."/>
          <p:cNvPicPr>
            <a:picLocks noChangeAspect="1"/>
          </p:cNvPicPr>
          <p:nvPr/>
        </p:nvPicPr>
        <p:blipFill>
          <a:blip r:embed="rId5" cstate="print"/>
          <a:stretch>
            <a:fillRect/>
          </a:stretch>
        </p:blipFill>
        <p:spPr>
          <a:xfrm>
            <a:off x="1384402" y="3034589"/>
            <a:ext cx="7315200" cy="2011542"/>
          </a:xfrm>
          <a:prstGeom prst="rect">
            <a:avLst/>
          </a:prstGeom>
        </p:spPr>
      </p:pic>
      <p:pic>
        <p:nvPicPr>
          <p:cNvPr id="10" name="Picture 9" descr="Stages 7, 8 and 9."/>
          <p:cNvPicPr>
            <a:picLocks noChangeAspect="1"/>
          </p:cNvPicPr>
          <p:nvPr/>
        </p:nvPicPr>
        <p:blipFill>
          <a:blip r:embed="rId6" cstate="print"/>
          <a:stretch>
            <a:fillRect/>
          </a:stretch>
        </p:blipFill>
        <p:spPr>
          <a:xfrm>
            <a:off x="1384402" y="5091989"/>
            <a:ext cx="7315200" cy="1665293"/>
          </a:xfrm>
          <a:prstGeom prst="rect">
            <a:avLst/>
          </a:prstGeom>
        </p:spPr>
      </p:pic>
      <p:sp>
        <p:nvSpPr>
          <p:cNvPr id="2" name="Title 1"/>
          <p:cNvSpPr>
            <a:spLocks noGrp="1"/>
          </p:cNvSpPr>
          <p:nvPr>
            <p:ph type="title"/>
          </p:nvPr>
        </p:nvSpPr>
        <p:spPr>
          <a:xfrm>
            <a:off x="457200" y="0"/>
            <a:ext cx="8229600" cy="609600"/>
          </a:xfrm>
        </p:spPr>
        <p:txBody>
          <a:bodyPr/>
          <a:lstStyle/>
          <a:p>
            <a:pPr lvl="0" eaLnBrk="1" fontAlgn="auto" hangingPunct="1">
              <a:spcBef>
                <a:spcPts val="0"/>
              </a:spcBef>
              <a:spcAft>
                <a:spcPts val="0"/>
              </a:spcAft>
            </a:pPr>
            <a:r>
              <a:rPr lang="en-US" sz="1800" kern="1200" dirty="0">
                <a:solidFill>
                  <a:srgbClr val="000000"/>
                </a:solidFill>
                <a:ea typeface="+mn-ea"/>
                <a:cs typeface="+mn-cs"/>
              </a:rPr>
              <a:t>Need to Knowledge (</a:t>
            </a:r>
            <a:r>
              <a:rPr lang="en-US" sz="1800" kern="1200" dirty="0" err="1">
                <a:solidFill>
                  <a:srgbClr val="000000"/>
                </a:solidFill>
                <a:ea typeface="+mn-ea"/>
                <a:cs typeface="+mn-cs"/>
              </a:rPr>
              <a:t>NtK</a:t>
            </a:r>
            <a:r>
              <a:rPr lang="en-US" sz="1800" kern="1200" dirty="0">
                <a:solidFill>
                  <a:srgbClr val="000000"/>
                </a:solidFill>
                <a:ea typeface="+mn-ea"/>
                <a:cs typeface="+mn-cs"/>
              </a:rPr>
              <a:t>) Model for Technological </a:t>
            </a:r>
            <a:r>
              <a:rPr lang="en-US" sz="1800" kern="1200" dirty="0" smtClean="0">
                <a:solidFill>
                  <a:srgbClr val="000000"/>
                </a:solidFill>
                <a:ea typeface="+mn-ea"/>
                <a:cs typeface="+mn-cs"/>
              </a:rPr>
              <a:t>Innovations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3050"/>
            <a:ext cx="3657600" cy="1162050"/>
          </a:xfrm>
        </p:spPr>
        <p:txBody>
          <a:bodyPr/>
          <a:lstStyle/>
          <a:p>
            <a:r>
              <a:rPr lang="en-US" sz="2200" dirty="0" smtClean="0"/>
              <a:t>“</a:t>
            </a:r>
            <a:r>
              <a:rPr lang="en-US" sz="2200" dirty="0" err="1" smtClean="0"/>
              <a:t>Gamification</a:t>
            </a:r>
            <a:r>
              <a:rPr lang="en-US" sz="2200" dirty="0" smtClean="0"/>
              <a:t>” of Technological Innovation</a:t>
            </a:r>
            <a:endParaRPr lang="en-US" sz="2200" dirty="0"/>
          </a:p>
        </p:txBody>
      </p:sp>
      <p:sp>
        <p:nvSpPr>
          <p:cNvPr id="6" name="Text Placeholder 5"/>
          <p:cNvSpPr>
            <a:spLocks noGrp="1"/>
          </p:cNvSpPr>
          <p:nvPr>
            <p:ph type="body" sz="half" idx="2"/>
          </p:nvPr>
        </p:nvSpPr>
        <p:spPr>
          <a:xfrm>
            <a:off x="457200" y="1435100"/>
            <a:ext cx="3429000" cy="4691063"/>
          </a:xfrm>
        </p:spPr>
        <p:txBody>
          <a:bodyPr/>
          <a:lstStyle/>
          <a:p>
            <a:r>
              <a:rPr lang="en-US" sz="2200" b="0" i="0" dirty="0" smtClean="0"/>
              <a:t>Progress through three Methods of Knowledge Generation, and the effective Communication of three Knowledge States, may be circuitous and iterative, punctuated and prolonged, risky and unpredictable, yet still be planned, implemented and accomplished through the deliberate and systematic efforts of key stakeholders.  </a:t>
            </a:r>
            <a:endParaRPr lang="en-US" sz="2200" b="0" i="0" dirty="0"/>
          </a:p>
        </p:txBody>
      </p:sp>
      <p:pic>
        <p:nvPicPr>
          <p:cNvPr id="7" name="Content Placeholder 6" descr="Game board."/>
          <p:cNvPicPr>
            <a:picLocks noGrp="1" noChangeAspect="1"/>
          </p:cNvPicPr>
          <p:nvPr>
            <p:ph idx="1"/>
          </p:nvPr>
        </p:nvPicPr>
        <p:blipFill>
          <a:blip r:embed="rId2" cstate="print"/>
          <a:stretch>
            <a:fillRect/>
          </a:stretch>
        </p:blipFill>
        <p:spPr>
          <a:xfrm>
            <a:off x="4120342" y="152400"/>
            <a:ext cx="5023658" cy="6553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NtK</a:t>
            </a:r>
            <a:r>
              <a:rPr lang="en-US" sz="3600" dirty="0" smtClean="0"/>
              <a:t> Model Utility</a:t>
            </a:r>
            <a:endParaRPr lang="en-US" sz="3600" dirty="0"/>
          </a:p>
        </p:txBody>
      </p:sp>
      <p:sp>
        <p:nvSpPr>
          <p:cNvPr id="3" name="Content Placeholder 2"/>
          <p:cNvSpPr>
            <a:spLocks noGrp="1"/>
          </p:cNvSpPr>
          <p:nvPr>
            <p:ph idx="1"/>
          </p:nvPr>
        </p:nvSpPr>
        <p:spPr>
          <a:xfrm>
            <a:off x="457200" y="1371600"/>
            <a:ext cx="8458200" cy="4754563"/>
          </a:xfrm>
        </p:spPr>
        <p:txBody>
          <a:bodyPr/>
          <a:lstStyle/>
          <a:p>
            <a:r>
              <a:rPr lang="en-US" sz="2800" b="0" i="0" dirty="0" smtClean="0"/>
              <a:t>Clarifies processes and mechanisms underlying technology-based Innovation, by integrating academic &amp; industry literature and analytic tools.</a:t>
            </a:r>
          </a:p>
          <a:p>
            <a:r>
              <a:rPr lang="en-US" sz="2800" b="0" i="0" dirty="0" smtClean="0"/>
              <a:t>Establishes linkages between three distinct methods and their respective knowledge outputs for implementation/communication.</a:t>
            </a:r>
          </a:p>
          <a:p>
            <a:r>
              <a:rPr lang="en-US" sz="2800" b="0" i="0" dirty="0" smtClean="0"/>
              <a:t>Offers a structure to sponsors &amp; grantees for program/project planning, proposal submission &amp; review, project implementation, progress monitoring and summative evaluation. </a:t>
            </a:r>
            <a:endParaRPr lang="en-US" sz="28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eople using assistive devices."/>
          <p:cNvPicPr>
            <a:picLocks noGrp="1" noChangeAspect="1" noChangeArrowheads="1"/>
          </p:cNvPicPr>
          <p:nvPr>
            <p:ph idx="1"/>
          </p:nvPr>
        </p:nvPicPr>
        <p:blipFill>
          <a:blip r:embed="rId2" cstate="print"/>
          <a:srcRect/>
          <a:stretch>
            <a:fillRect/>
          </a:stretch>
        </p:blipFill>
        <p:spPr>
          <a:xfrm>
            <a:off x="457200" y="2819400"/>
            <a:ext cx="8229600" cy="1981200"/>
          </a:xfrm>
        </p:spPr>
      </p:pic>
      <p:sp>
        <p:nvSpPr>
          <p:cNvPr id="40963" name="Rectangle 4"/>
          <p:cNvSpPr>
            <a:spLocks noChangeArrowheads="1"/>
          </p:cNvSpPr>
          <p:nvPr/>
        </p:nvSpPr>
        <p:spPr bwMode="auto">
          <a:xfrm>
            <a:off x="762000" y="4953000"/>
            <a:ext cx="7620000" cy="1200150"/>
          </a:xfrm>
          <a:prstGeom prst="rect">
            <a:avLst/>
          </a:prstGeom>
          <a:noFill/>
          <a:ln w="9525">
            <a:noFill/>
            <a:miter lim="800000"/>
            <a:headEnd/>
            <a:tailEnd/>
          </a:ln>
        </p:spPr>
        <p:txBody>
          <a:bodyPr>
            <a:spAutoFit/>
          </a:bodyPr>
          <a:lstStyle/>
          <a:p>
            <a:pPr algn="ctr"/>
            <a:r>
              <a:rPr lang="en-US" sz="2400" dirty="0">
                <a:latin typeface="Calibri" pitchFamily="34" charset="0"/>
              </a:rPr>
              <a:t>The opinions contained in this presentation are those of the </a:t>
            </a:r>
            <a:r>
              <a:rPr lang="en-US" sz="2400" dirty="0" smtClean="0">
                <a:latin typeface="Calibri" pitchFamily="34" charset="0"/>
              </a:rPr>
              <a:t>grantee and </a:t>
            </a:r>
            <a:r>
              <a:rPr lang="en-US" sz="2400" dirty="0">
                <a:latin typeface="Calibri" pitchFamily="34" charset="0"/>
              </a:rPr>
              <a:t>do not necessarily reflect those of the </a:t>
            </a:r>
          </a:p>
          <a:p>
            <a:pPr algn="ctr"/>
            <a:r>
              <a:rPr lang="en-US" sz="2400" dirty="0">
                <a:latin typeface="Calibri" pitchFamily="34" charset="0"/>
              </a:rPr>
              <a:t>U.S. Department of Education.</a:t>
            </a:r>
          </a:p>
        </p:txBody>
      </p:sp>
      <p:sp>
        <p:nvSpPr>
          <p:cNvPr id="40961" name="Title 1"/>
          <p:cNvSpPr>
            <a:spLocks noGrp="1"/>
          </p:cNvSpPr>
          <p:nvPr>
            <p:ph type="title"/>
          </p:nvPr>
        </p:nvSpPr>
        <p:spPr>
          <a:xfrm>
            <a:off x="457200" y="1143000"/>
            <a:ext cx="8229600" cy="1981200"/>
          </a:xfrm>
        </p:spPr>
        <p:txBody>
          <a:bodyPr/>
          <a:lstStyle/>
          <a:p>
            <a:r>
              <a:rPr lang="en-US" sz="2800" dirty="0" smtClean="0">
                <a:latin typeface="Calibri" pitchFamily="34" charset="0"/>
              </a:rPr>
              <a:t>ACKNOWLEDGEMENT</a:t>
            </a:r>
            <a:r>
              <a:rPr lang="en-US" sz="2400" b="0" dirty="0" smtClean="0">
                <a:latin typeface="Calibri" pitchFamily="34" charset="0"/>
              </a:rPr>
              <a:t/>
            </a:r>
            <a:br>
              <a:rPr lang="en-US" sz="2400" b="0" dirty="0" smtClean="0">
                <a:latin typeface="Calibri" pitchFamily="34" charset="0"/>
              </a:rPr>
            </a:br>
            <a:r>
              <a:rPr lang="en-US" sz="2400" b="0" dirty="0" smtClean="0">
                <a:latin typeface="Calibri" pitchFamily="34" charset="0"/>
              </a:rPr>
              <a:t>This is a presentation of the Center on Knowledge Translation for Technology Transfer, which is funded by the </a:t>
            </a:r>
            <a:r>
              <a:rPr lang="en-US" sz="2400" b="0" dirty="0" smtClean="0">
                <a:solidFill>
                  <a:srgbClr val="0066FF"/>
                </a:solidFill>
                <a:latin typeface="Calibri" pitchFamily="34" charset="0"/>
              </a:rPr>
              <a:t>National Institute on Disability and Rehabilitation Research,</a:t>
            </a:r>
            <a:r>
              <a:rPr lang="en-US" sz="2400" b="0" dirty="0" smtClean="0">
                <a:latin typeface="Calibri" pitchFamily="34" charset="0"/>
              </a:rPr>
              <a:t> U.S. Department of Education, under grant #H133A080050.  </a:t>
            </a:r>
            <a:r>
              <a:rPr lang="en-US" b="0" dirty="0" smtClean="0">
                <a:latin typeface="Calibri" pitchFamily="34" charset="0"/>
              </a:rPr>
              <a:t/>
            </a:r>
            <a:br>
              <a:rPr lang="en-US" b="0" dirty="0" smtClean="0">
                <a:latin typeface="Calibri" pitchFamily="34" charset="0"/>
              </a:rPr>
            </a:b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3200" dirty="0" smtClean="0"/>
              <a:t>Range of Public Support for S&amp;E Activity</a:t>
            </a:r>
            <a:endParaRPr lang="en-US" sz="3200" dirty="0"/>
          </a:p>
        </p:txBody>
      </p:sp>
      <p:sp>
        <p:nvSpPr>
          <p:cNvPr id="3" name="Content Placeholder 2"/>
          <p:cNvSpPr>
            <a:spLocks noGrp="1"/>
          </p:cNvSpPr>
          <p:nvPr>
            <p:ph idx="1"/>
          </p:nvPr>
        </p:nvSpPr>
        <p:spPr>
          <a:xfrm>
            <a:off x="609600" y="1295400"/>
            <a:ext cx="8001000" cy="4830763"/>
          </a:xfrm>
        </p:spPr>
        <p:txBody>
          <a:bodyPr/>
          <a:lstStyle/>
          <a:p>
            <a:r>
              <a:rPr lang="en-US" sz="2800" dirty="0" smtClean="0"/>
              <a:t>Grant-based Scientific Research</a:t>
            </a:r>
            <a:r>
              <a:rPr lang="en-US" sz="2800" i="0" dirty="0" smtClean="0"/>
              <a:t> </a:t>
            </a:r>
            <a:r>
              <a:rPr lang="en-US" sz="2800" b="0" i="0" dirty="0" smtClean="0"/>
              <a:t>– Exploration to discover new  knowledge about physical world (NSF/NIH) – </a:t>
            </a:r>
            <a:r>
              <a:rPr lang="en-US" sz="2800" b="0" dirty="0" smtClean="0">
                <a:solidFill>
                  <a:srgbClr val="00B050"/>
                </a:solidFill>
              </a:rPr>
              <a:t>Works well!</a:t>
            </a:r>
          </a:p>
          <a:p>
            <a:r>
              <a:rPr lang="en-US" sz="2800" dirty="0" smtClean="0"/>
              <a:t>Sponsored R&amp;D for Innovation</a:t>
            </a:r>
            <a:r>
              <a:rPr lang="en-US" sz="2800" i="0" dirty="0" smtClean="0"/>
              <a:t> </a:t>
            </a:r>
            <a:r>
              <a:rPr lang="en-US" sz="2800" b="0" i="0" dirty="0" smtClean="0"/>
              <a:t>– Application of S&amp;E outputs for commercial exploitation intended to generate socio-economic impacts – </a:t>
            </a:r>
            <a:r>
              <a:rPr lang="en-US" sz="2800" b="0" dirty="0" smtClean="0">
                <a:solidFill>
                  <a:srgbClr val="FF0000"/>
                </a:solidFill>
              </a:rPr>
              <a:t>Lots of Problems!</a:t>
            </a:r>
          </a:p>
          <a:p>
            <a:r>
              <a:rPr lang="en-US" sz="2800" dirty="0" smtClean="0"/>
              <a:t>Contract R&amp;D for Production</a:t>
            </a:r>
            <a:r>
              <a:rPr lang="en-US" sz="2800" i="0" dirty="0" smtClean="0"/>
              <a:t> </a:t>
            </a:r>
            <a:r>
              <a:rPr lang="en-US" sz="2800" b="0" i="0" dirty="0" smtClean="0"/>
              <a:t>– Application of S&amp;E outputs to deliver specified products with national value (</a:t>
            </a:r>
            <a:r>
              <a:rPr lang="en-US" sz="2800" b="0" i="0" dirty="0" err="1" smtClean="0"/>
              <a:t>DoD</a:t>
            </a:r>
            <a:r>
              <a:rPr lang="en-US" sz="2800" b="0" i="0" dirty="0" smtClean="0"/>
              <a:t>/</a:t>
            </a:r>
            <a:r>
              <a:rPr lang="en-US" sz="2800" b="0" i="0" dirty="0" err="1" smtClean="0"/>
              <a:t>DoE</a:t>
            </a:r>
            <a:r>
              <a:rPr lang="en-US" sz="2800" b="0" i="0" dirty="0" smtClean="0"/>
              <a:t>) – </a:t>
            </a:r>
            <a:r>
              <a:rPr lang="en-US" sz="2800" b="0" dirty="0" smtClean="0">
                <a:solidFill>
                  <a:srgbClr val="00B050"/>
                </a:solidFill>
              </a:rPr>
              <a:t>Works well!</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a:t>
            </a:r>
            <a:r>
              <a:rPr lang="en-US" dirty="0" err="1" smtClean="0"/>
              <a:t>Mis</a:t>
            </a:r>
            <a:r>
              <a:rPr lang="en-US" dirty="0" smtClean="0"/>
              <a:t>)Alignment of Funder Expectations, Processes and Actor Incentives:</a:t>
            </a:r>
          </a:p>
          <a:p>
            <a:pPr lvl="1">
              <a:buNone/>
            </a:pPr>
            <a:r>
              <a:rPr lang="en-US" dirty="0" smtClean="0"/>
              <a:t>Grant-based Scholarship </a:t>
            </a:r>
            <a:r>
              <a:rPr lang="en-US" b="0" dirty="0" smtClean="0"/>
              <a:t>→</a:t>
            </a:r>
            <a:r>
              <a:rPr lang="en-US" dirty="0" smtClean="0"/>
              <a:t> Peer System → Publish for Tenure.</a:t>
            </a:r>
          </a:p>
          <a:p>
            <a:pPr lvl="1">
              <a:buNone/>
            </a:pPr>
            <a:r>
              <a:rPr lang="en-US" dirty="0" smtClean="0"/>
              <a:t>Mixed Model = </a:t>
            </a:r>
            <a:r>
              <a:rPr lang="en-US" i="1" dirty="0" smtClean="0"/>
              <a:t>Mixed Message?</a:t>
            </a:r>
          </a:p>
          <a:p>
            <a:pPr lvl="1">
              <a:buNone/>
            </a:pPr>
            <a:r>
              <a:rPr lang="en-US" dirty="0" smtClean="0"/>
              <a:t>Contract-based Production → Performance Delivery System → Sell for Profit.</a:t>
            </a:r>
          </a:p>
          <a:p>
            <a:pPr lvl="1" algn="ctr">
              <a:buNone/>
            </a:pPr>
            <a:r>
              <a:rPr lang="en-US" i="1" dirty="0" smtClean="0">
                <a:solidFill>
                  <a:srgbClr val="FF0000"/>
                </a:solidFill>
              </a:rPr>
              <a:t>You can’t get there from here!</a:t>
            </a:r>
            <a:endParaRPr lang="en-US"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lowchart: Ideas, research, knowledge, publications, invention, development, commercialization."/>
          <p:cNvSpPr>
            <a:spLocks noGrp="1"/>
          </p:cNvSpPr>
          <p:nvPr>
            <p:ph type="title"/>
          </p:nvPr>
        </p:nvSpPr>
        <p:spPr>
          <a:xfrm>
            <a:off x="457200" y="685800"/>
            <a:ext cx="8229600" cy="1524000"/>
          </a:xfrm>
        </p:spPr>
        <p:txBody>
          <a:bodyPr/>
          <a:lstStyle/>
          <a:p>
            <a:r>
              <a:rPr lang="en-US" sz="2800" dirty="0" smtClean="0"/>
              <a:t>Even newest government models lack utility (description, explanation, prediction, control).  </a:t>
            </a:r>
            <a:r>
              <a:rPr lang="en-US" sz="2400" dirty="0" smtClean="0"/>
              <a:t>(</a:t>
            </a:r>
            <a:r>
              <a:rPr lang="en-US" sz="2400" dirty="0" smtClean="0">
                <a:hlinkClick r:id="rId2"/>
              </a:rPr>
              <a:t>http://www.ott.nih.gov/PDFs/NIH-TT-Plan-2013.pdf</a:t>
            </a:r>
            <a:r>
              <a:rPr lang="en-US" sz="2400" dirty="0" smtClean="0"/>
              <a:t>)</a:t>
            </a:r>
            <a:r>
              <a:rPr lang="en-US" sz="2800" dirty="0" smtClean="0"/>
              <a:t/>
            </a:r>
            <a:br>
              <a:rPr lang="en-US" sz="2800" dirty="0" smtClean="0"/>
            </a:br>
            <a:endParaRPr lang="en-US" sz="2800" dirty="0"/>
          </a:p>
        </p:txBody>
      </p:sp>
      <p:pic>
        <p:nvPicPr>
          <p:cNvPr id="1026" name="Picture 2" descr="Flowchart: Ideas, research, knowledge, publication, invention, development, commercialization."/>
          <p:cNvPicPr>
            <a:picLocks noGrp="1" noChangeAspect="1" noChangeArrowheads="1"/>
          </p:cNvPicPr>
          <p:nvPr>
            <p:ph idx="1"/>
          </p:nvPr>
        </p:nvPicPr>
        <p:blipFill>
          <a:blip r:embed="rId3" cstate="print"/>
          <a:stretch>
            <a:fillRect/>
          </a:stretch>
        </p:blipFill>
        <p:spPr bwMode="auto">
          <a:xfrm>
            <a:off x="1498293" y="2133599"/>
            <a:ext cx="6197907" cy="399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Silly Metrics based on Silly Models</a:t>
            </a:r>
            <a:endParaRPr lang="en-US" sz="3600" dirty="0"/>
          </a:p>
        </p:txBody>
      </p:sp>
      <p:sp>
        <p:nvSpPr>
          <p:cNvPr id="3" name="Content Placeholder 2"/>
          <p:cNvSpPr>
            <a:spLocks noGrp="1"/>
          </p:cNvSpPr>
          <p:nvPr>
            <p:ph idx="1"/>
          </p:nvPr>
        </p:nvSpPr>
        <p:spPr/>
        <p:txBody>
          <a:bodyPr/>
          <a:lstStyle/>
          <a:p>
            <a:r>
              <a:rPr lang="en-US" dirty="0" smtClean="0"/>
              <a:t>∑ (R + D) / GDP = Innovation</a:t>
            </a:r>
          </a:p>
          <a:p>
            <a:endParaRPr lang="en-US" dirty="0" smtClean="0"/>
          </a:p>
          <a:p>
            <a:r>
              <a:rPr lang="en-US" dirty="0" smtClean="0"/>
              <a:t>∑ (95%R + 5%D) ≠ ∑ (5%R + 95%D)</a:t>
            </a:r>
          </a:p>
          <a:p>
            <a:endParaRPr lang="en-US" dirty="0" smtClean="0"/>
          </a:p>
          <a:p>
            <a:r>
              <a:rPr lang="en-US" dirty="0" smtClean="0"/>
              <a:t>∑ (X%R + Y%D) ≠ Products/Services</a:t>
            </a:r>
          </a:p>
          <a:p>
            <a:pPr algn="ctr">
              <a:buNone/>
            </a:pPr>
            <a:r>
              <a:rPr lang="en-US" dirty="0" smtClean="0">
                <a:solidFill>
                  <a:srgbClr val="FF0000"/>
                </a:solidFill>
              </a:rPr>
              <a:t>Measures co-mingle inputs and ignore causal links in chain to outcomes!</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lstStyle/>
          <a:p>
            <a:r>
              <a:rPr lang="en-US" sz="3200" dirty="0" smtClean="0"/>
              <a:t>Sponsored R&amp;D Programs with Innovation/Impact intent</a:t>
            </a:r>
            <a:endParaRPr lang="en-US" sz="3200" dirty="0"/>
          </a:p>
        </p:txBody>
      </p:sp>
      <p:sp>
        <p:nvSpPr>
          <p:cNvPr id="5" name="Content Placeholder 4"/>
          <p:cNvSpPr>
            <a:spLocks noGrp="1"/>
          </p:cNvSpPr>
          <p:nvPr>
            <p:ph idx="1"/>
          </p:nvPr>
        </p:nvSpPr>
        <p:spPr>
          <a:xfrm>
            <a:off x="457200" y="1524000"/>
            <a:ext cx="8382000" cy="4602163"/>
          </a:xfrm>
        </p:spPr>
        <p:txBody>
          <a:bodyPr/>
          <a:lstStyle/>
          <a:p>
            <a:r>
              <a:rPr lang="en-US" sz="2000" i="0" dirty="0" smtClean="0"/>
              <a:t>All US Agencies</a:t>
            </a:r>
            <a:r>
              <a:rPr lang="en-US" sz="2000" b="0" i="0" dirty="0" smtClean="0"/>
              <a:t>:  SBIR/STTR Programs.</a:t>
            </a:r>
          </a:p>
          <a:p>
            <a:r>
              <a:rPr lang="en-US" sz="2000" i="0" dirty="0" smtClean="0"/>
              <a:t>NSF</a:t>
            </a:r>
            <a:r>
              <a:rPr lang="en-US" sz="2000" b="0" i="0" dirty="0" smtClean="0"/>
              <a:t> – Engineering Research Centers (ERC); Industry/University Cooperative Research Centers (I/U CRC); Innovation Corps (I-Corp).</a:t>
            </a:r>
          </a:p>
          <a:p>
            <a:r>
              <a:rPr lang="en-US" sz="2000" i="0" dirty="0" smtClean="0"/>
              <a:t>NIH</a:t>
            </a:r>
            <a:r>
              <a:rPr lang="en-US" sz="2000" b="0" i="0" dirty="0" smtClean="0"/>
              <a:t> – Program on Public/Private Partnerships.</a:t>
            </a:r>
          </a:p>
          <a:p>
            <a:r>
              <a:rPr lang="en-US" sz="2000" i="0" dirty="0" smtClean="0"/>
              <a:t>NIST</a:t>
            </a:r>
            <a:r>
              <a:rPr lang="en-US" sz="2000" b="0" i="0" dirty="0" smtClean="0"/>
              <a:t> – Technology Innovation Program (TIP).</a:t>
            </a:r>
          </a:p>
          <a:p>
            <a:r>
              <a:rPr lang="en-US" sz="2000" i="0" dirty="0" smtClean="0"/>
              <a:t>USDE</a:t>
            </a:r>
            <a:r>
              <a:rPr lang="en-US" sz="2000" b="0" i="0" dirty="0" smtClean="0"/>
              <a:t> – Rehabilitation Engineering Research Centers (RERC); Field Initiated Development (FID).</a:t>
            </a:r>
          </a:p>
          <a:p>
            <a:r>
              <a:rPr lang="en-US" sz="2000" i="0" dirty="0" smtClean="0"/>
              <a:t>Canada</a:t>
            </a:r>
            <a:r>
              <a:rPr lang="en-US" sz="2000" b="0" i="0" dirty="0" smtClean="0"/>
              <a:t> – Natural Science and Engineering Research Council (NSERC); Canadian Institutes for Health Research (CIHR).</a:t>
            </a:r>
          </a:p>
          <a:p>
            <a:r>
              <a:rPr lang="en-US" sz="2000" i="0" dirty="0" smtClean="0"/>
              <a:t>European Union</a:t>
            </a:r>
            <a:r>
              <a:rPr lang="en-US" sz="2000" b="0" i="0" dirty="0" smtClean="0"/>
              <a:t> – Research Framework </a:t>
            </a:r>
            <a:r>
              <a:rPr lang="en-US" sz="2000" b="0" i="0" dirty="0" err="1" smtClean="0"/>
              <a:t>Programme</a:t>
            </a:r>
            <a:r>
              <a:rPr lang="en-US" sz="2000" b="0" i="0" dirty="0" smtClean="0"/>
              <a:t>; Competiveness &amp; Innovation Framework </a:t>
            </a:r>
            <a:r>
              <a:rPr lang="en-US" sz="2000" b="0" i="0" dirty="0" err="1" smtClean="0"/>
              <a:t>Programme</a:t>
            </a:r>
            <a:r>
              <a:rPr lang="en-US" sz="2000" b="0" i="0" dirty="0" smtClean="0"/>
              <a:t>.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&amp; Impact</a:t>
            </a:r>
            <a:endParaRPr lang="en-US" dirty="0"/>
          </a:p>
        </p:txBody>
      </p:sp>
      <p:sp>
        <p:nvSpPr>
          <p:cNvPr id="3" name="Content Placeholder 2"/>
          <p:cNvSpPr>
            <a:spLocks noGrp="1"/>
          </p:cNvSpPr>
          <p:nvPr>
            <p:ph idx="1"/>
          </p:nvPr>
        </p:nvSpPr>
        <p:spPr>
          <a:xfrm>
            <a:off x="381000" y="1219200"/>
            <a:ext cx="8458200" cy="4906963"/>
          </a:xfrm>
        </p:spPr>
        <p:txBody>
          <a:bodyPr/>
          <a:lstStyle/>
          <a:p>
            <a:r>
              <a:rPr lang="en-US" sz="2600" b="0" i="0" dirty="0" smtClean="0"/>
              <a:t>Traditionally, each sector defined terms in own narrow context, unconcerned with downstream market activities or broader societal benefits, comfortable in status quo budgets and paradigms.  But that applecart is tipping . . .</a:t>
            </a:r>
          </a:p>
          <a:p>
            <a:r>
              <a:rPr lang="en-US" sz="2600" b="0" i="0" u="sng" dirty="0" smtClean="0"/>
              <a:t>National Science Board </a:t>
            </a:r>
            <a:r>
              <a:rPr lang="en-US" sz="2600" b="0" i="0" dirty="0" smtClean="0"/>
              <a:t>(2012) – “</a:t>
            </a:r>
            <a:r>
              <a:rPr lang="en-US" sz="2600" b="0" dirty="0" smtClean="0"/>
              <a:t>Innovation is defined as the introduction of new or significantly improved products (goods or services), processes organizational methods, and marketing methods, in internal business practices or in the open marketplace.” </a:t>
            </a:r>
            <a:r>
              <a:rPr lang="en-US" sz="2600" b="0" i="0" dirty="0" smtClean="0"/>
              <a:t>(OECD/</a:t>
            </a:r>
            <a:r>
              <a:rPr lang="en-US" sz="2600" b="0" i="0" dirty="0" err="1" smtClean="0"/>
              <a:t>Eurostat</a:t>
            </a:r>
            <a:r>
              <a:rPr lang="en-US" sz="2600" b="0" i="0" dirty="0" smtClean="0"/>
              <a:t>, 2005). </a:t>
            </a:r>
            <a:endParaRPr lang="en-US" sz="2600" b="0" i="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“Innovation” Impact implies Utility</a:t>
            </a:r>
            <a:endParaRPr lang="en-US" sz="3600" dirty="0"/>
          </a:p>
        </p:txBody>
      </p:sp>
      <p:sp>
        <p:nvSpPr>
          <p:cNvPr id="3" name="Content Placeholder 2"/>
          <p:cNvSpPr>
            <a:spLocks noGrp="1"/>
          </p:cNvSpPr>
          <p:nvPr>
            <p:ph idx="1"/>
          </p:nvPr>
        </p:nvSpPr>
        <p:spPr>
          <a:xfrm>
            <a:off x="457200" y="1295400"/>
            <a:ext cx="8229600" cy="4830763"/>
          </a:xfrm>
        </p:spPr>
        <p:txBody>
          <a:bodyPr/>
          <a:lstStyle/>
          <a:p>
            <a:pPr>
              <a:buNone/>
            </a:pPr>
            <a:r>
              <a:rPr lang="en-US" sz="2800" b="0" i="0" dirty="0" smtClean="0"/>
              <a:t>Public support for investment in technology-based </a:t>
            </a:r>
            <a:r>
              <a:rPr lang="en-US" sz="2800" b="0" dirty="0" smtClean="0"/>
              <a:t>innovations</a:t>
            </a:r>
            <a:r>
              <a:rPr lang="en-US" sz="2800" b="0" i="0" dirty="0" smtClean="0"/>
              <a:t> grounded in 3 expectations:</a:t>
            </a:r>
          </a:p>
          <a:p>
            <a:pPr>
              <a:buNone/>
            </a:pPr>
            <a:r>
              <a:rPr lang="en-US" sz="2800" b="0" i="0" dirty="0" smtClean="0"/>
              <a:t>1. New/improved devices/services with economies of scale that contribute to societal quality of life.</a:t>
            </a:r>
          </a:p>
          <a:p>
            <a:pPr>
              <a:buNone/>
            </a:pPr>
            <a:r>
              <a:rPr lang="en-US" sz="2800" b="0" i="0" dirty="0" smtClean="0"/>
              <a:t>2. Sufficient return on investment through sales to sustain company, pay taxes and compete globally to generate new net wealth. </a:t>
            </a:r>
          </a:p>
          <a:p>
            <a:pPr>
              <a:buNone/>
            </a:pPr>
            <a:r>
              <a:rPr lang="en-US" sz="2800" b="0" i="0" dirty="0" smtClean="0"/>
              <a:t>3. Benefits realized in short-term (5–10 yrs).</a:t>
            </a:r>
          </a:p>
          <a:p>
            <a:pPr algn="ctr">
              <a:buNone/>
            </a:pPr>
            <a:r>
              <a:rPr lang="en-US" sz="2800" b="0" dirty="0" smtClean="0">
                <a:solidFill>
                  <a:srgbClr val="FF0000"/>
                </a:solidFill>
              </a:rPr>
              <a:t>Innovation’s context is Commercial Impact</a:t>
            </a:r>
            <a:r>
              <a:rPr lang="en-US" b="0" dirty="0" smtClean="0">
                <a:solidFill>
                  <a:srgbClr val="FF0000"/>
                </a:solidFill>
              </a:rPr>
              <a:t>.</a:t>
            </a:r>
            <a:endParaRPr lang="en-US"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22386</TotalTime>
  <Words>1340</Words>
  <Application>Microsoft Office PowerPoint</Application>
  <PresentationFormat>On-screen Show (4:3)</PresentationFormat>
  <Paragraphs>119</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Default Design</vt:lpstr>
      <vt:lpstr>Three States of Knowledge in Technological Innovation </vt:lpstr>
      <vt:lpstr>Socio-Economic Impacts via Innovation</vt:lpstr>
      <vt:lpstr>Range of Public Support for S&amp;E Activity</vt:lpstr>
      <vt:lpstr>Why?</vt:lpstr>
      <vt:lpstr>Even newest government models lack utility (description, explanation, prediction, control).  (http://www.ott.nih.gov/PDFs/NIH-TT-Plan-2013.pdf) </vt:lpstr>
      <vt:lpstr>Silly Metrics based on Silly Models</vt:lpstr>
      <vt:lpstr>Sponsored R&amp;D Programs with Innovation/Impact intent</vt:lpstr>
      <vt:lpstr>Innovation &amp; Impact</vt:lpstr>
      <vt:lpstr>“Innovation” Impact implies Utility</vt:lpstr>
      <vt:lpstr>Commercial Market is path to Utility </vt:lpstr>
      <vt:lpstr>“Translating Three States of Knowledge:  Discovery, Invention &amp; Innovation”</vt:lpstr>
      <vt:lpstr>Importance of Untangling Terms </vt:lpstr>
      <vt:lpstr>Elephant and blind men. </vt:lpstr>
      <vt:lpstr>Clarification: 3 States of Knowledge</vt:lpstr>
      <vt:lpstr>Discovery State</vt:lpstr>
      <vt:lpstr>Invention State</vt:lpstr>
      <vt:lpstr>Innovation State</vt:lpstr>
      <vt:lpstr>Way Forward:  Integrate Conceptual but Differentiate Operational</vt:lpstr>
      <vt:lpstr>“Modeling Technology Innovation:   How the integration of science, engineering and industry methods combine to generate beneficial socio-economic impacts.” </vt:lpstr>
      <vt:lpstr>Figure 7. Planning and Evaluating technology-Based R&amp;D: Role of KT from Beginning to End</vt:lpstr>
      <vt:lpstr>Knowledge Communication –  3 Strategies for 3 States</vt:lpstr>
      <vt:lpstr>“Need to Knowledge (NtK) Model:  an evidence-based framework for generating technological innovations with socio-economic impacts.” </vt:lpstr>
      <vt:lpstr>Need to Knowledge (NtK) Model </vt:lpstr>
      <vt:lpstr>Need to Knowledge (NtK) Model for Technological Innovations</vt:lpstr>
      <vt:lpstr>“Gamification” of Technological Innovation</vt:lpstr>
      <vt:lpstr>NtK Model Utility</vt:lpstr>
      <vt:lpstr>ACKNOWLEDGEMENT This is a presentation of the Center on Knowledge Translation for Technology Transfer, which is funded by the National Institute on Disability and Rehabilitation Research, U.S. Department of Education, under grant #H133A080050.   </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Theoretical Discussions: Operationalizing Knowledge Translation for Successful AT Commercialization</dc:title>
  <dc:creator>jlflagg</dc:creator>
  <cp:lastModifiedBy>lyarnes</cp:lastModifiedBy>
  <cp:revision>408</cp:revision>
  <cp:lastPrinted>2011-02-24T17:27:05Z</cp:lastPrinted>
  <dcterms:created xsi:type="dcterms:W3CDTF">2011-02-28T18:02:26Z</dcterms:created>
  <dcterms:modified xsi:type="dcterms:W3CDTF">2018-04-25T17:21:51Z</dcterms:modified>
</cp:coreProperties>
</file>