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389" r:id="rId3"/>
    <p:sldId id="565" r:id="rId4"/>
    <p:sldId id="566" r:id="rId5"/>
    <p:sldId id="567" r:id="rId6"/>
    <p:sldId id="504" r:id="rId7"/>
    <p:sldId id="577" r:id="rId8"/>
    <p:sldId id="573" r:id="rId9"/>
    <p:sldId id="563" r:id="rId10"/>
    <p:sldId id="481" r:id="rId11"/>
    <p:sldId id="576" r:id="rId12"/>
    <p:sldId id="42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7792" autoAdjust="0"/>
  </p:normalViewPr>
  <p:slideViewPr>
    <p:cSldViewPr>
      <p:cViewPr>
        <p:scale>
          <a:sx n="100" d="100"/>
          <a:sy n="100" d="100"/>
        </p:scale>
        <p:origin x="43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C3D9057C-920D-7D43-97CD-F1F1C55AA8A3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9DC8AE2A-6A7C-1A4F-8CB5-DCE9E2AD3F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2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B65E52B4-920F-4B8F-9C45-A5D4B82778A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2041ACC6-FECB-4CCD-9158-4A95CF894A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060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6A8B52-B906-4F6F-9252-2BFBE7DC95C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9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1EE9-0D43-47E8-9223-B271712A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AC0D-D91A-40BC-A4C6-6B1E9D0B7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B1B5-DA1C-48FE-8CF1-119D71807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FC86-8EBD-4FA4-B8E0-EAEB7040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D7C6-0E23-4EA6-BFFB-C73778FD2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B434-01AE-4249-A135-664B00F5D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318F-E589-4CBA-8DDE-14648B3B1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0E4-9C25-4B41-AE83-0ABC0AE94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9E7C-CB4D-41D1-B643-9D7644273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ECF-FE31-4C47-BF4B-D49A18CE9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52F-0F9D-4AB2-AE23-A6E1A3798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CC07-8F96-4ACF-8C7D-95E6A355C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38ED-FB34-4E84-94C1-80FD39DE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t4tt.buffalo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progress.org/2012/06/is-america%E2%80%99s-science-technology-and-innovation-policy-open-for-business/" TargetMode="External"/><Relationship Id="rId7" Type="http://schemas.openxmlformats.org/officeDocument/2006/relationships/hyperlink" Target="http://www.implementationscience.com/content/5/1/9" TargetMode="External"/><Relationship Id="rId2" Type="http://schemas.openxmlformats.org/officeDocument/2006/relationships/hyperlink" Target="http://www.ostina.org/index.php?option=com_content&amp;view=article&amp;id=6002:methodology-trumps-mythology&amp;catid=469:opeds-a-commentaries&amp;Itemid=37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ospress.metapress.com/content/f384n4gp042732gx/fulltext.html" TargetMode="External"/><Relationship Id="rId5" Type="http://schemas.openxmlformats.org/officeDocument/2006/relationships/hyperlink" Target="http://www.implementationscience.com/content/7/1/44" TargetMode="External"/><Relationship Id="rId4" Type="http://schemas.openxmlformats.org/officeDocument/2006/relationships/hyperlink" Target="http://www.implementationscience.com/content/8/1/2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382000" cy="16764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Managing &amp; Communicating Knowledge in Three States  </a:t>
            </a:r>
            <a:br>
              <a:rPr lang="en-US" sz="3600" dirty="0" smtClean="0"/>
            </a:br>
            <a:endParaRPr lang="en-US" sz="3200" b="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0" i="0" dirty="0" smtClean="0"/>
              <a:t>Joseph P. Lane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Center on Knowledge Translation for Technology Transfer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>
                <a:hlinkClick r:id="rId3"/>
              </a:rPr>
              <a:t>http://kt4tt.buffalo.edu</a:t>
            </a:r>
            <a:endParaRPr lang="en-US" sz="2400" b="0" i="0" dirty="0" smtClean="0"/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School of Public Health &amp; Health Professions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 University at Buffalo (SUNY), USA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r>
              <a:rPr lang="en-US" sz="3200" dirty="0" smtClean="0"/>
              <a:t>Implications for Managing Knowledge &amp; Communicating Information:</a:t>
            </a:r>
            <a:r>
              <a:rPr lang="en-US" sz="3600" dirty="0" smtClean="0"/>
              <a:t>  </a:t>
            </a:r>
            <a:endParaRPr lang="en-US" sz="3600" b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dirty="0" smtClean="0"/>
              <a:t>Awareness of knowledge state:</a:t>
            </a:r>
            <a:r>
              <a:rPr lang="en-US" sz="2400" b="0" i="0" dirty="0" smtClean="0"/>
              <a:t>  Method of origin and attributes of output state dictate opportunity and constraints for knowledge application.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dirty="0" smtClean="0"/>
              <a:t>Avoid confusing jargon and metrics:  </a:t>
            </a:r>
            <a:r>
              <a:rPr lang="en-US" sz="2400" b="0" i="0" dirty="0" smtClean="0"/>
              <a:t>Academic ‘impact factor’ bears no relation to societal impact, nor can national innovation be measured as  (($R + $D) / GDP). 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400" b="0" dirty="0" smtClean="0"/>
              <a:t>Apply proper strategies to transitions between Knowledge States:  </a:t>
            </a:r>
            <a:r>
              <a:rPr lang="en-US" sz="2400" b="0" i="0" dirty="0" smtClean="0"/>
              <a:t>Ensure that models, methods and metrics underlying Knowledge Management systems are congruent and designed to communicate information based on rigor and relevance, </a:t>
            </a:r>
            <a:r>
              <a:rPr lang="en-US" sz="2400" b="0" dirty="0" smtClean="0"/>
              <a:t>not on rhetoric</a:t>
            </a:r>
            <a:r>
              <a:rPr lang="en-US" sz="2400" b="0" i="0" dirty="0" smtClean="0"/>
              <a:t>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i="0" dirty="0" smtClean="0"/>
              <a:t>L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2400" dirty="0" smtClean="0"/>
              <a:t>Related Publications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983163"/>
          </a:xfrm>
        </p:spPr>
        <p:txBody>
          <a:bodyPr/>
          <a:lstStyle/>
          <a:p>
            <a:pPr lvl="0"/>
            <a:r>
              <a:rPr lang="en-US" sz="1400" b="0" dirty="0" err="1" smtClean="0"/>
              <a:t>Lane,JP</a:t>
            </a:r>
            <a:r>
              <a:rPr lang="en-US" sz="1400" b="0" dirty="0" smtClean="0"/>
              <a:t>, Godin, B.</a:t>
            </a:r>
            <a:r>
              <a:rPr lang="en-US" sz="1400" b="0" i="0" dirty="0" smtClean="0"/>
              <a:t> (2013)</a:t>
            </a:r>
            <a:r>
              <a:rPr lang="en-US" sz="1400" b="0" dirty="0" smtClean="0"/>
              <a:t> </a:t>
            </a:r>
            <a:r>
              <a:rPr lang="en-US" sz="1400" b="0" dirty="0" smtClean="0">
                <a:hlinkClick r:id="rId2"/>
              </a:rPr>
              <a:t>Methodology Trumps Mythology</a:t>
            </a:r>
            <a:r>
              <a:rPr lang="en-US" sz="1400" b="0" dirty="0" smtClean="0"/>
              <a:t>, Bridges, The </a:t>
            </a:r>
            <a:r>
              <a:rPr lang="en-US" sz="1400" b="0" dirty="0" err="1" smtClean="0"/>
              <a:t>Translatlantic</a:t>
            </a:r>
            <a:r>
              <a:rPr lang="en-US" sz="1400" b="0" dirty="0" smtClean="0"/>
              <a:t> STI Policy Quarterly from the Office of Science &amp; Technology, Embassy of Austria, Washington, DC, 36, December 2012/</a:t>
            </a:r>
            <a:r>
              <a:rPr lang="en-US" sz="1400" b="0" dirty="0" err="1" smtClean="0"/>
              <a:t>OpEds</a:t>
            </a:r>
            <a:r>
              <a:rPr lang="en-US" sz="1400" b="0" dirty="0" smtClean="0"/>
              <a:t> &amp; Commentaries.</a:t>
            </a:r>
          </a:p>
          <a:p>
            <a:pPr lvl="0"/>
            <a:r>
              <a:rPr lang="en-US" sz="1400" b="0" dirty="0" smtClean="0"/>
              <a:t>Lane, JP, Godin, B, (2012) Is America’s Science, Technology, and Innovation Policy Open for Business? Science Progress, June 12, 2012, </a:t>
            </a:r>
            <a:r>
              <a:rPr lang="en-US" sz="1400" b="0" dirty="0" smtClean="0">
                <a:hlinkClick r:id="rId3"/>
              </a:rPr>
              <a:t>http://scienceprogress.org/2012/06/is-america%E2%80%99s-science-technology-and-innovation-policy-open-for-business/</a:t>
            </a:r>
            <a:endParaRPr lang="en-US" sz="1400" b="0" i="0" dirty="0" smtClean="0"/>
          </a:p>
          <a:p>
            <a:r>
              <a:rPr lang="en-US" sz="1400" b="0" i="0" dirty="0" smtClean="0"/>
              <a:t>Flagg, J, Lane, J., &amp; Lockett M.  (2013) “Need to Knowledge (</a:t>
            </a:r>
            <a:r>
              <a:rPr lang="en-US" sz="1400" b="0" i="0" dirty="0" err="1" smtClean="0"/>
              <a:t>NtK</a:t>
            </a:r>
            <a:r>
              <a:rPr lang="en-US" sz="1400" b="0" i="0" dirty="0" smtClean="0"/>
              <a:t>) Model:  An Evidence-based Framework for Generating Technology-based Innovations.”  Implementation Science, 8, 21, </a:t>
            </a:r>
            <a:r>
              <a:rPr lang="en-US" sz="1400" b="0" i="0" u="sng" dirty="0" smtClean="0">
                <a:hlinkClick r:id="rId4"/>
              </a:rPr>
              <a:t>http://www.implementationscience.com/content/8/1/21</a:t>
            </a:r>
            <a:endParaRPr lang="en-US" sz="1400" dirty="0" smtClean="0"/>
          </a:p>
          <a:p>
            <a:pPr lvl="0"/>
            <a:r>
              <a:rPr lang="en-US" sz="1400" b="0" i="0" dirty="0" smtClean="0"/>
              <a:t>Stone, V. &amp; Lane J (2012).  “Modeling the Technology Innovation Process: How the implementation of science, engineering and industry methods combine to generate beneficial socio-economic impacts.”  </a:t>
            </a:r>
            <a:r>
              <a:rPr lang="en-US" sz="1400" b="0" dirty="0" smtClean="0"/>
              <a:t>Implementation Science</a:t>
            </a:r>
            <a:r>
              <a:rPr lang="en-US" sz="1400" b="0" i="0" dirty="0" smtClean="0"/>
              <a:t>, 7, 1, 44. </a:t>
            </a:r>
            <a:r>
              <a:rPr lang="en-US" sz="1400" b="0" i="0" u="sng" dirty="0" smtClean="0">
                <a:hlinkClick r:id="rId5"/>
              </a:rPr>
              <a:t>http://www.implementationscience.com/content/7/1/44</a:t>
            </a:r>
            <a:r>
              <a:rPr lang="en-US" sz="1400" b="0" i="0" dirty="0" smtClean="0"/>
              <a:t>.</a:t>
            </a:r>
          </a:p>
          <a:p>
            <a:pPr lvl="0"/>
            <a:r>
              <a:rPr lang="en-US" sz="1400" b="0" i="0" dirty="0" smtClean="0"/>
              <a:t>Lane, JP (2012).  The Need to Knowledge Model:  An operational framework for knowledge translation and technology transfer. </a:t>
            </a:r>
            <a:r>
              <a:rPr lang="en-US" sz="1400" b="0" dirty="0" smtClean="0"/>
              <a:t>Technology and Disability</a:t>
            </a:r>
            <a:r>
              <a:rPr lang="en-US" sz="1400" b="0" i="0" dirty="0" smtClean="0"/>
              <a:t>, 24,187–192. </a:t>
            </a:r>
            <a:r>
              <a:rPr lang="en-US" sz="1400" b="0" i="0" u="sng" dirty="0" smtClean="0">
                <a:hlinkClick r:id="rId6"/>
              </a:rPr>
              <a:t>http://iospress.metapress.com/content/f384n4gp042732gx/fulltext.html</a:t>
            </a:r>
            <a:endParaRPr lang="en-US" sz="1400" b="0" i="0" u="sng" dirty="0" smtClean="0"/>
          </a:p>
          <a:p>
            <a:r>
              <a:rPr lang="en-US" sz="1400" b="0" i="0" dirty="0" smtClean="0"/>
              <a:t>Lane, J &amp; Flagg, J.  (2010) “Translating 3 States of Knowledge:  Discovery, Invention &amp; Innovation.”  </a:t>
            </a:r>
            <a:r>
              <a:rPr lang="en-US" sz="1400" b="0" dirty="0" smtClean="0"/>
              <a:t>Implementation Science</a:t>
            </a:r>
            <a:r>
              <a:rPr lang="en-US" sz="1400" b="0" i="0" dirty="0" smtClean="0"/>
              <a:t>, 5, 1, 9.  </a:t>
            </a:r>
            <a:r>
              <a:rPr lang="en-US" sz="1400" b="0" i="0" u="sng" dirty="0" smtClean="0">
                <a:hlinkClick r:id="rId7"/>
              </a:rPr>
              <a:t>http://www.implementationscience.com/content/5/1/9</a:t>
            </a:r>
            <a:endParaRPr lang="en-US" sz="1400" b="0" i="0" dirty="0" smtClean="0"/>
          </a:p>
          <a:p>
            <a:pPr lvl="0"/>
            <a:endParaRPr lang="en-US" sz="1400" b="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eople using assistive device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819400"/>
            <a:ext cx="8229600" cy="1981200"/>
          </a:xfrm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762000" y="4953000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alibri" pitchFamily="34" charset="0"/>
              </a:rPr>
              <a:t>The opinions contained in this presentation are those of the </a:t>
            </a:r>
            <a:r>
              <a:rPr lang="en-US" sz="2400" dirty="0" smtClean="0">
                <a:latin typeface="Calibri" pitchFamily="34" charset="0"/>
              </a:rPr>
              <a:t>grantee and </a:t>
            </a:r>
            <a:r>
              <a:rPr lang="en-US" sz="2400" dirty="0">
                <a:latin typeface="Calibri" pitchFamily="34" charset="0"/>
              </a:rPr>
              <a:t>do not necessarily reflect those of the </a:t>
            </a:r>
          </a:p>
          <a:p>
            <a:pPr algn="ctr"/>
            <a:r>
              <a:rPr lang="en-US" sz="2400" dirty="0">
                <a:latin typeface="Calibri" pitchFamily="34" charset="0"/>
              </a:rPr>
              <a:t>U.S. Department of Education.</a:t>
            </a:r>
          </a:p>
        </p:txBody>
      </p:sp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9812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ACKNOWLEDGEMENT</a:t>
            </a:r>
            <a:r>
              <a:rPr lang="en-US" sz="2400" b="0" dirty="0" smtClean="0">
                <a:latin typeface="Calibri" pitchFamily="34" charset="0"/>
              </a:rPr>
              <a:t/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2400" b="0" dirty="0" smtClean="0">
                <a:latin typeface="Calibri" pitchFamily="34" charset="0"/>
              </a:rPr>
              <a:t>This is a presentation of the Center on Knowledge Translation for Technology Transfer, which is funded by the </a:t>
            </a:r>
            <a:r>
              <a:rPr lang="en-US" sz="2400" b="0" dirty="0" smtClean="0">
                <a:solidFill>
                  <a:srgbClr val="0066FF"/>
                </a:solidFill>
                <a:latin typeface="Calibri" pitchFamily="34" charset="0"/>
              </a:rPr>
              <a:t>National Institute on Disability and Rehabilitation Research,</a:t>
            </a:r>
            <a:r>
              <a:rPr lang="en-US" sz="2400" b="0" dirty="0" smtClean="0">
                <a:latin typeface="Calibri" pitchFamily="34" charset="0"/>
              </a:rPr>
              <a:t> U.S. Department of Education, under grant #H133A080050.  </a:t>
            </a:r>
            <a:r>
              <a:rPr lang="en-US" b="0" dirty="0" smtClean="0">
                <a:latin typeface="Calibri" pitchFamily="34" charset="0"/>
              </a:rPr>
              <a:t/>
            </a:r>
            <a:br>
              <a:rPr lang="en-US" b="0" dirty="0" smtClean="0">
                <a:latin typeface="Calibri" pitchFamily="34" charset="0"/>
              </a:rPr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7"/>
            <a:ext cx="8229600" cy="1066800"/>
          </a:xfrm>
        </p:spPr>
        <p:txBody>
          <a:bodyPr/>
          <a:lstStyle/>
          <a:p>
            <a:r>
              <a:rPr lang="en-US" sz="3200" dirty="0" smtClean="0"/>
              <a:t>New Knowledge exists in 3 States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534400" cy="4602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0" i="0" dirty="0" smtClean="0"/>
              <a:t>  Scientific Research methodology ►</a:t>
            </a:r>
          </a:p>
          <a:p>
            <a:pPr>
              <a:buNone/>
            </a:pPr>
            <a:r>
              <a:rPr lang="en-US" b="0" i="1" dirty="0" smtClean="0"/>
              <a:t>          </a:t>
            </a:r>
            <a:r>
              <a:rPr lang="en-US" b="0" i="1" dirty="0" smtClean="0">
                <a:solidFill>
                  <a:srgbClr val="0070C0"/>
                </a:solidFill>
              </a:rPr>
              <a:t>Conceptual Discovery</a:t>
            </a:r>
          </a:p>
          <a:p>
            <a:pPr>
              <a:buFont typeface="Wingdings" pitchFamily="2" charset="2"/>
              <a:buChar char="Ø"/>
            </a:pPr>
            <a:r>
              <a:rPr lang="en-US" b="0" i="0" dirty="0" smtClean="0"/>
              <a:t>  Engineering Development methodology </a:t>
            </a:r>
            <a:r>
              <a:rPr lang="en-US" b="0" dirty="0" smtClean="0"/>
              <a:t>►</a:t>
            </a:r>
          </a:p>
          <a:p>
            <a:pPr>
              <a:buNone/>
            </a:pPr>
            <a:r>
              <a:rPr lang="en-US" b="0" i="1" dirty="0" smtClean="0"/>
              <a:t>          </a:t>
            </a:r>
            <a:r>
              <a:rPr lang="en-US" b="0" i="1" dirty="0" smtClean="0">
                <a:solidFill>
                  <a:srgbClr val="C00000"/>
                </a:solidFill>
              </a:rPr>
              <a:t>Prototype Invention</a:t>
            </a:r>
          </a:p>
          <a:p>
            <a:pPr>
              <a:buFont typeface="Wingdings" pitchFamily="2" charset="2"/>
              <a:buChar char="Ø"/>
            </a:pPr>
            <a:r>
              <a:rPr lang="en-US" b="0" i="0" dirty="0" smtClean="0"/>
              <a:t>  Industrial Production Methodology ►</a:t>
            </a:r>
          </a:p>
          <a:p>
            <a:pPr>
              <a:buNone/>
            </a:pPr>
            <a:r>
              <a:rPr lang="en-US" b="0" i="1" dirty="0" smtClean="0"/>
              <a:t>         </a:t>
            </a:r>
            <a:r>
              <a:rPr lang="en-US" b="0" i="1" dirty="0" smtClean="0">
                <a:solidFill>
                  <a:srgbClr val="00B050"/>
                </a:solidFill>
              </a:rPr>
              <a:t>Market Innovation</a:t>
            </a:r>
            <a:endParaRPr lang="en-US" b="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z="3200" dirty="0" smtClean="0"/>
              <a:t>Discovery State of Knowledge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96200" cy="5257800"/>
          </a:xfrm>
        </p:spPr>
        <p:txBody>
          <a:bodyPr/>
          <a:lstStyle/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Purpose</a:t>
            </a:r>
            <a:r>
              <a:rPr lang="en-US" sz="2400" b="0" i="0" dirty="0" smtClean="0"/>
              <a:t>:  </a:t>
            </a:r>
            <a:r>
              <a:rPr lang="en-US" sz="2400" i="0" dirty="0" smtClean="0"/>
              <a:t>Scientific Research </a:t>
            </a:r>
            <a:r>
              <a:rPr lang="en-US" sz="2400" b="0" i="0" dirty="0" smtClean="0"/>
              <a:t>methods create new to the world knowledge.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Process</a:t>
            </a:r>
            <a:r>
              <a:rPr lang="en-US" sz="2400" b="0" i="0" dirty="0" smtClean="0"/>
              <a:t>:  Empirical analysis reveals novel insights regarding key variables, precipitated by push of curiosity or pull of gap in field.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Output</a:t>
            </a:r>
            <a:r>
              <a:rPr lang="en-US" sz="2400" b="0" i="0" dirty="0" smtClean="0"/>
              <a:t>:  </a:t>
            </a:r>
            <a:r>
              <a:rPr lang="en-US" sz="2400" i="0" dirty="0" smtClean="0">
                <a:solidFill>
                  <a:srgbClr val="C00000"/>
                </a:solidFill>
              </a:rPr>
              <a:t>Conceptual Discovery </a:t>
            </a:r>
            <a:r>
              <a:rPr lang="en-US" sz="2400" b="0" i="0" dirty="0" smtClean="0"/>
              <a:t>expressed as manuscript or presentation – the ‘</a:t>
            </a:r>
            <a:r>
              <a:rPr lang="en-US" sz="2400" b="0" dirty="0" smtClean="0"/>
              <a:t>know what</a:t>
            </a:r>
            <a:r>
              <a:rPr lang="en-US" sz="2400" b="0" i="0" dirty="0" smtClean="0"/>
              <a:t>.’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Legal IP Status</a:t>
            </a:r>
            <a:r>
              <a:rPr lang="en-US" sz="2400" b="0" i="0" dirty="0" smtClean="0"/>
              <a:t>:  Copyright protection only. 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Value</a:t>
            </a:r>
            <a:r>
              <a:rPr lang="en-US" sz="2400" b="0" i="0" dirty="0" smtClean="0"/>
              <a:t>:  </a:t>
            </a:r>
            <a:r>
              <a:rPr lang="en-US" sz="2400" i="0" dirty="0" smtClean="0"/>
              <a:t>Novelty</a:t>
            </a:r>
            <a:r>
              <a:rPr lang="en-US" sz="2400" b="0" i="0" dirty="0" smtClean="0"/>
              <a:t> as first articulation of a new relationship/effect contributed to knowledge base.</a:t>
            </a:r>
          </a:p>
          <a:p>
            <a:pPr>
              <a:buClr>
                <a:schemeClr val="accent2"/>
              </a:buClr>
            </a:pPr>
            <a:endParaRPr lang="en-US" sz="2800" b="0" i="0" dirty="0" smtClean="0"/>
          </a:p>
          <a:p>
            <a:pPr>
              <a:buClr>
                <a:schemeClr val="accent2"/>
              </a:buClr>
            </a:pPr>
            <a:endParaRPr lang="en-US" sz="2800" dirty="0" smtClean="0"/>
          </a:p>
          <a:p>
            <a:pPr>
              <a:buClr>
                <a:schemeClr val="accent2"/>
              </a:buClr>
            </a:pPr>
            <a:endParaRPr lang="en-US" sz="2800" dirty="0" smtClean="0"/>
          </a:p>
          <a:p>
            <a:pPr>
              <a:buClr>
                <a:schemeClr val="accent2"/>
              </a:buClr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sz="3200" dirty="0" smtClean="0"/>
              <a:t>Invention State of Knowledge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5105400"/>
          </a:xfrm>
        </p:spPr>
        <p:txBody>
          <a:bodyPr/>
          <a:lstStyle/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Purpose</a:t>
            </a:r>
            <a:r>
              <a:rPr lang="en-US" sz="2400" b="0" i="0" dirty="0" smtClean="0"/>
              <a:t>:   </a:t>
            </a:r>
            <a:r>
              <a:rPr lang="en-US" sz="2400" i="0" dirty="0" smtClean="0"/>
              <a:t>Engineering Development </a:t>
            </a:r>
            <a:r>
              <a:rPr lang="en-US" sz="2400" b="0" i="0" dirty="0" smtClean="0"/>
              <a:t>methods combine/apply knowledge as functional artifacts.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Process: </a:t>
            </a:r>
            <a:r>
              <a:rPr lang="en-US" sz="2400" b="0" i="0" dirty="0" smtClean="0"/>
              <a:t> Trial and error experimentation/testing demonstrates proof-of-concept, initiated through opportunity supply or operational demand forces.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Output</a:t>
            </a:r>
            <a:r>
              <a:rPr lang="en-US" sz="2400" b="0" i="0" dirty="0" smtClean="0"/>
              <a:t>:  </a:t>
            </a:r>
            <a:r>
              <a:rPr lang="en-US" sz="2400" i="0" dirty="0" smtClean="0">
                <a:solidFill>
                  <a:srgbClr val="C00000"/>
                </a:solidFill>
              </a:rPr>
              <a:t>Prototype Invention </a:t>
            </a:r>
            <a:r>
              <a:rPr lang="en-US" sz="2400" b="0" i="0" dirty="0" smtClean="0"/>
              <a:t>claimed and embodied as functional prototype -  the ‘</a:t>
            </a:r>
            <a:r>
              <a:rPr lang="en-US" sz="2400" b="0" dirty="0" smtClean="0"/>
              <a:t>know how</a:t>
            </a:r>
            <a:r>
              <a:rPr lang="en-US" sz="2400" b="0" i="0" dirty="0" smtClean="0"/>
              <a:t>.’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Legal IP Status</a:t>
            </a:r>
            <a:r>
              <a:rPr lang="en-US" sz="2400" b="0" i="0" dirty="0" smtClean="0"/>
              <a:t>:  Patent protection.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Value:  </a:t>
            </a:r>
            <a:r>
              <a:rPr lang="en-US" sz="2400" i="0" dirty="0" smtClean="0"/>
              <a:t>Feasibility</a:t>
            </a:r>
            <a:r>
              <a:rPr lang="en-US" sz="2400" b="0" i="0" dirty="0" smtClean="0"/>
              <a:t> of tangible invention as a demonstration of the </a:t>
            </a:r>
            <a:r>
              <a:rPr lang="en-US" sz="2400" i="0" dirty="0" smtClean="0"/>
              <a:t>Novelty</a:t>
            </a:r>
            <a:r>
              <a:rPr lang="en-US" sz="2400" b="0" i="0" dirty="0" smtClean="0"/>
              <a:t> of concept.</a:t>
            </a:r>
          </a:p>
          <a:p>
            <a:pPr>
              <a:buClr>
                <a:schemeClr val="accent2"/>
              </a:buClr>
            </a:pPr>
            <a:endParaRPr lang="en-US" dirty="0" smtClean="0"/>
          </a:p>
          <a:p>
            <a:pPr>
              <a:buClr>
                <a:schemeClr val="accent2"/>
              </a:buClr>
            </a:pPr>
            <a:endParaRPr lang="en-US" dirty="0" smtClean="0"/>
          </a:p>
          <a:p>
            <a:pPr>
              <a:buClr>
                <a:schemeClr val="accent2"/>
              </a:buClr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sz="3200" dirty="0" smtClean="0"/>
              <a:t>Innovation State of Knowledge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Purpose</a:t>
            </a:r>
            <a:r>
              <a:rPr lang="en-US" sz="2400" b="0" i="0" dirty="0" smtClean="0"/>
              <a:t>:   </a:t>
            </a:r>
            <a:r>
              <a:rPr lang="en-US" sz="2400" i="0" dirty="0" smtClean="0"/>
              <a:t>Industrial Production </a:t>
            </a:r>
            <a:r>
              <a:rPr lang="en-US" sz="2400" b="0" i="0" dirty="0" smtClean="0"/>
              <a:t>methods codify knowledge in products/components positioned as new/improved products/services in the marketplace.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Process: </a:t>
            </a:r>
            <a:r>
              <a:rPr lang="en-US" sz="2400" b="0" i="0" dirty="0" smtClean="0"/>
              <a:t> Systematic specification of components and attributes yields final form.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Output:   </a:t>
            </a:r>
            <a:r>
              <a:rPr lang="en-US" sz="2400" i="0" dirty="0" smtClean="0">
                <a:solidFill>
                  <a:srgbClr val="C00000"/>
                </a:solidFill>
              </a:rPr>
              <a:t>Market Innovation </a:t>
            </a:r>
            <a:r>
              <a:rPr lang="en-US" sz="2400" b="0" i="0" dirty="0" smtClean="0"/>
              <a:t>embodied as viable device/service in a defined context, initiated through a commercial market opportunity – ‘</a:t>
            </a:r>
            <a:r>
              <a:rPr lang="en-US" sz="2400" b="0" dirty="0" smtClean="0"/>
              <a:t>know why</a:t>
            </a:r>
            <a:r>
              <a:rPr lang="en-US" sz="2400" b="0" i="0" dirty="0" smtClean="0"/>
              <a:t>.’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Legal IP Status: </a:t>
            </a:r>
            <a:r>
              <a:rPr lang="en-US" sz="2400" b="0" i="0" dirty="0" smtClean="0"/>
              <a:t> Trademark protection.</a:t>
            </a:r>
          </a:p>
          <a:p>
            <a:pPr>
              <a:buClr>
                <a:schemeClr val="accent2"/>
              </a:buClr>
              <a:buNone/>
            </a:pPr>
            <a:r>
              <a:rPr lang="en-US" sz="2400" b="0" dirty="0" smtClean="0"/>
              <a:t>Value:  </a:t>
            </a:r>
            <a:r>
              <a:rPr lang="en-US" sz="2400" i="0" dirty="0" smtClean="0"/>
              <a:t>Utility</a:t>
            </a:r>
            <a:r>
              <a:rPr lang="en-US" sz="2400" b="0" i="0" dirty="0" smtClean="0"/>
              <a:t> defined as revenue to company and function to customers + </a:t>
            </a:r>
            <a:r>
              <a:rPr lang="en-US" sz="2400" i="0" dirty="0" smtClean="0"/>
              <a:t>Novelty +</a:t>
            </a:r>
            <a:r>
              <a:rPr lang="en-US" sz="2400" b="0" i="0" dirty="0" smtClean="0"/>
              <a:t> </a:t>
            </a:r>
            <a:r>
              <a:rPr lang="en-US" sz="2400" i="0" dirty="0" smtClean="0"/>
              <a:t>Feasibility</a:t>
            </a:r>
            <a:endParaRPr lang="en-US" sz="2400" b="0" i="0" dirty="0" smtClean="0"/>
          </a:p>
          <a:p>
            <a:pPr>
              <a:buClr>
                <a:schemeClr val="accent2"/>
              </a:buClr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owchart KT, TT and CT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0"/>
            <a:ext cx="9144000" cy="22098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3600" dirty="0" smtClean="0"/>
              <a:t>Knowledge Communication – </a:t>
            </a:r>
            <a:br>
              <a:rPr lang="en-US" sz="3600" dirty="0" smtClean="0"/>
            </a:br>
            <a:r>
              <a:rPr lang="en-US" sz="3600" dirty="0" smtClean="0"/>
              <a:t>3 Strategies for 3 States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en-US" sz="3200" dirty="0" smtClean="0"/>
              <a:t>Why are these distinctions important?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sz="2800" b="0" i="0" dirty="0" smtClean="0"/>
              <a:t>National policies and programs are increasingly focused on generating socio-economic benefits.</a:t>
            </a:r>
          </a:p>
          <a:p>
            <a:r>
              <a:rPr lang="en-US" sz="2800" b="0" i="0" dirty="0" smtClean="0"/>
              <a:t>These benefits are seen as chiefly arising from technological innovations.</a:t>
            </a:r>
          </a:p>
          <a:p>
            <a:r>
              <a:rPr lang="en-US" sz="2800" b="0" i="0" dirty="0" smtClean="0"/>
              <a:t>Dominant theories and practices are seriously flawed in most nations – </a:t>
            </a:r>
            <a:r>
              <a:rPr lang="en-US" sz="2800" b="0" dirty="0" smtClean="0"/>
              <a:t>China’s 2050 Plan is getting it right</a:t>
            </a:r>
            <a:r>
              <a:rPr lang="en-US" sz="2800" b="0" i="0" dirty="0" smtClean="0"/>
              <a:t>.</a:t>
            </a:r>
            <a:endParaRPr lang="en-US" sz="2800" b="0" i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800" dirty="0" smtClean="0"/>
              <a:t>Public Support for Knowledge Creation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8534400" cy="4876801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 smtClean="0"/>
              <a:t>Grant-based Scientific Research</a:t>
            </a:r>
            <a:r>
              <a:rPr lang="en-US" sz="2000" i="0" dirty="0" smtClean="0"/>
              <a:t> Programs </a:t>
            </a:r>
            <a:r>
              <a:rPr lang="en-US" sz="2000" b="0" i="0" dirty="0" smtClean="0"/>
              <a:t>– Exploration to discover new  knowledge about physical world (science/medicine).  	</a:t>
            </a:r>
            <a:r>
              <a:rPr lang="en-US" sz="2000" b="0" i="1" dirty="0" smtClean="0"/>
              <a:t>Grant-based Scholarship → Peer System → Publish for Tenure</a:t>
            </a:r>
            <a:r>
              <a:rPr lang="en-US" sz="2000" b="0" dirty="0" smtClean="0"/>
              <a:t>.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Contract R&amp;D for Production Programs</a:t>
            </a:r>
            <a:r>
              <a:rPr lang="en-US" sz="2000" b="0" dirty="0" smtClean="0"/>
              <a:t> – Application of S&amp;E to deliver specified products with national value (defense/energy):  	</a:t>
            </a:r>
            <a:r>
              <a:rPr lang="en-US" sz="2000" b="0" i="1" dirty="0" smtClean="0"/>
              <a:t>Contract Production → Performance Specs → Sell for Profit.</a:t>
            </a:r>
          </a:p>
          <a:p>
            <a:pPr>
              <a:buNone/>
            </a:pPr>
            <a:r>
              <a:rPr lang="en-US" sz="2000" b="0" dirty="0" smtClean="0">
                <a:solidFill>
                  <a:srgbClr val="00B050"/>
                </a:solidFill>
              </a:rPr>
              <a:t>-    </a:t>
            </a:r>
            <a:r>
              <a:rPr lang="en-US" sz="1800" b="0" dirty="0" smtClean="0">
                <a:solidFill>
                  <a:srgbClr val="00B050"/>
                </a:solidFill>
              </a:rPr>
              <a:t>These two Programs each work well because their respective systems and incentives are closely and properly aligned. </a:t>
            </a:r>
          </a:p>
          <a:p>
            <a:r>
              <a:rPr lang="en-US" sz="2000" dirty="0" smtClean="0"/>
              <a:t>Sponsored “R&amp;D” for “S&amp;T” Innovation</a:t>
            </a:r>
            <a:r>
              <a:rPr lang="en-US" sz="2000" i="0" dirty="0" smtClean="0"/>
              <a:t> </a:t>
            </a:r>
            <a:r>
              <a:rPr lang="en-US" sz="2000" b="0" i="0" dirty="0" smtClean="0"/>
              <a:t>– Generate S&amp;E outputs for commercial exploitation to generate beneficial socio-economic impacts.                                                            	</a:t>
            </a:r>
            <a:r>
              <a:rPr lang="en-US" sz="2000" b="0" dirty="0" smtClean="0"/>
              <a:t>Scholarly outputs for tenure ≠ Corporate requirements for profit</a:t>
            </a:r>
            <a:r>
              <a:rPr lang="en-US" sz="2000" i="0" dirty="0" smtClean="0"/>
              <a:t> </a:t>
            </a:r>
            <a:endParaRPr lang="en-US" sz="2000" b="0" i="0" dirty="0" smtClean="0"/>
          </a:p>
          <a:p>
            <a:pPr>
              <a:buFontTx/>
              <a:buChar char="-"/>
            </a:pPr>
            <a:r>
              <a:rPr lang="en-US" sz="1800" b="0" i="0" dirty="0" smtClean="0">
                <a:solidFill>
                  <a:srgbClr val="FF0000"/>
                </a:solidFill>
              </a:rPr>
              <a:t>Hybrid Programs have many </a:t>
            </a:r>
            <a:r>
              <a:rPr lang="en-US" sz="1800" b="0" dirty="0" smtClean="0">
                <a:solidFill>
                  <a:srgbClr val="FF0000"/>
                </a:solidFill>
              </a:rPr>
              <a:t>problems because their systems and incentives are misaligned and incongruent!                                  </a:t>
            </a:r>
            <a:endParaRPr lang="en-US" sz="2000" i="0" dirty="0" smtClean="0"/>
          </a:p>
          <a:p>
            <a:pPr>
              <a:buFontTx/>
              <a:buChar char="-"/>
            </a:pPr>
            <a:endParaRPr lang="en-US" sz="2000" b="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ind men and Elephant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742950"/>
            <a:ext cx="7035800" cy="527685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Image of elephant and blind men.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23728</TotalTime>
  <Words>738</Words>
  <Application>Microsoft Office PowerPoint</Application>
  <PresentationFormat>On-screen Show (4:3)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Default Design</vt:lpstr>
      <vt:lpstr>Managing &amp; Communicating Knowledge in Three States   </vt:lpstr>
      <vt:lpstr>New Knowledge exists in 3 States</vt:lpstr>
      <vt:lpstr>Discovery State of Knowledge</vt:lpstr>
      <vt:lpstr>Invention State of Knowledge</vt:lpstr>
      <vt:lpstr>Innovation State of Knowledge</vt:lpstr>
      <vt:lpstr>Knowledge Communication –  3 Strategies for 3 States</vt:lpstr>
      <vt:lpstr>Why are these distinctions important?</vt:lpstr>
      <vt:lpstr>Public Support for Knowledge Creation</vt:lpstr>
      <vt:lpstr>Image of elephant and blind men. </vt:lpstr>
      <vt:lpstr>Implications for Managing Knowledge &amp; Communicating Information:  </vt:lpstr>
      <vt:lpstr>Related Publications</vt:lpstr>
      <vt:lpstr>ACKNOWLEDGEMENT This is a presentation of the Center on Knowledge Translation for Technology Transfer, which is funded by the National Institute on Disability and Rehabilitation Research, U.S. Department of Education, under grant #H133A080050.  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Theoretical Discussions: Operationalizing Knowledge Translation for Successful AT Commercialization</dc:title>
  <dc:creator>jlflagg</dc:creator>
  <cp:lastModifiedBy>lyarnes</cp:lastModifiedBy>
  <cp:revision>425</cp:revision>
  <cp:lastPrinted>2011-02-24T17:27:05Z</cp:lastPrinted>
  <dcterms:created xsi:type="dcterms:W3CDTF">2011-02-28T18:02:26Z</dcterms:created>
  <dcterms:modified xsi:type="dcterms:W3CDTF">2018-04-25T16:57:34Z</dcterms:modified>
</cp:coreProperties>
</file>