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7" r:id="rId2"/>
    <p:sldId id="558" r:id="rId3"/>
    <p:sldId id="559" r:id="rId4"/>
    <p:sldId id="560" r:id="rId5"/>
    <p:sldId id="561" r:id="rId6"/>
    <p:sldId id="584" r:id="rId7"/>
    <p:sldId id="495" r:id="rId8"/>
    <p:sldId id="385" r:id="rId9"/>
    <p:sldId id="562" r:id="rId10"/>
    <p:sldId id="428" r:id="rId11"/>
    <p:sldId id="563" r:id="rId12"/>
    <p:sldId id="564" r:id="rId13"/>
    <p:sldId id="565" r:id="rId14"/>
    <p:sldId id="566" r:id="rId15"/>
    <p:sldId id="567" r:id="rId16"/>
    <p:sldId id="568" r:id="rId17"/>
    <p:sldId id="389" r:id="rId18"/>
    <p:sldId id="569" r:id="rId19"/>
    <p:sldId id="570" r:id="rId20"/>
    <p:sldId id="504" r:id="rId21"/>
    <p:sldId id="503" r:id="rId22"/>
    <p:sldId id="571" r:id="rId23"/>
    <p:sldId id="572" r:id="rId24"/>
    <p:sldId id="573" r:id="rId25"/>
    <p:sldId id="574" r:id="rId26"/>
    <p:sldId id="575" r:id="rId27"/>
    <p:sldId id="594" r:id="rId28"/>
    <p:sldId id="576" r:id="rId29"/>
    <p:sldId id="585" r:id="rId30"/>
    <p:sldId id="606" r:id="rId31"/>
    <p:sldId id="607" r:id="rId32"/>
    <p:sldId id="618" r:id="rId33"/>
    <p:sldId id="595" r:id="rId34"/>
    <p:sldId id="596" r:id="rId35"/>
    <p:sldId id="597" r:id="rId36"/>
    <p:sldId id="593" r:id="rId37"/>
    <p:sldId id="598" r:id="rId38"/>
    <p:sldId id="599" r:id="rId39"/>
    <p:sldId id="600" r:id="rId40"/>
    <p:sldId id="601" r:id="rId41"/>
    <p:sldId id="602" r:id="rId42"/>
    <p:sldId id="605" r:id="rId43"/>
    <p:sldId id="603" r:id="rId44"/>
    <p:sldId id="586" r:id="rId45"/>
    <p:sldId id="609" r:id="rId46"/>
    <p:sldId id="610" r:id="rId47"/>
    <p:sldId id="615" r:id="rId48"/>
    <p:sldId id="623" r:id="rId49"/>
    <p:sldId id="591" r:id="rId50"/>
    <p:sldId id="611" r:id="rId51"/>
    <p:sldId id="616" r:id="rId52"/>
    <p:sldId id="617" r:id="rId53"/>
    <p:sldId id="619" r:id="rId54"/>
    <p:sldId id="620" r:id="rId55"/>
    <p:sldId id="621" r:id="rId56"/>
    <p:sldId id="622" r:id="rId57"/>
    <p:sldId id="624" r:id="rId58"/>
    <p:sldId id="427" r:id="rId59"/>
  </p:sldIdLst>
  <p:sldSz cx="9144000" cy="6858000" type="screen4x3"/>
  <p:notesSz cx="6858000"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8" autoAdjust="0"/>
    <p:restoredTop sz="97792" autoAdjust="0"/>
  </p:normalViewPr>
  <p:slideViewPr>
    <p:cSldViewPr>
      <p:cViewPr varScale="1">
        <p:scale>
          <a:sx n="109" d="100"/>
          <a:sy n="109" d="100"/>
        </p:scale>
        <p:origin x="108" y="96"/>
      </p:cViewPr>
      <p:guideLst>
        <p:guide orient="horz" pos="2160"/>
        <p:guide pos="2880"/>
      </p:guideLst>
    </p:cSldViewPr>
  </p:slideViewPr>
  <p:outlineViewPr>
    <p:cViewPr>
      <p:scale>
        <a:sx n="33" d="100"/>
        <a:sy n="33" d="100"/>
      </p:scale>
      <p:origin x="0" y="33552"/>
    </p:cViewPr>
  </p:outlineViewPr>
  <p:notesTextViewPr>
    <p:cViewPr>
      <p:scale>
        <a:sx n="100" d="100"/>
        <a:sy n="100" d="100"/>
      </p:scale>
      <p:origin x="0" y="0"/>
    </p:cViewPr>
  </p:notesTextViewPr>
  <p:sorterViewPr>
    <p:cViewPr varScale="1">
      <p:scale>
        <a:sx n="1" d="1"/>
        <a:sy n="1" d="1"/>
      </p:scale>
      <p:origin x="0" y="-28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locket\Documents\KT4TT\R1\Excerpts%20by%20Phase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58767155973566"/>
          <c:y val="0.13454861111111124"/>
          <c:w val="0.50898533386938094"/>
          <c:h val="0.76974108705161981"/>
        </c:manualLayout>
      </c:layout>
      <c:barChart>
        <c:barDir val="bar"/>
        <c:grouping val="clustered"/>
        <c:varyColors val="0"/>
        <c:ser>
          <c:idx val="0"/>
          <c:order val="0"/>
          <c:tx>
            <c:strRef>
              <c:f>'Top Codes'!$D$2</c:f>
              <c:strCache>
                <c:ptCount val="1"/>
                <c:pt idx="0">
                  <c:v># of Excerpts </c:v>
                </c:pt>
              </c:strCache>
            </c:strRef>
          </c:tx>
          <c:spPr>
            <a:solidFill>
              <a:srgbClr val="00B0F0"/>
            </a:solidFill>
          </c:spPr>
          <c:invertIfNegative val="0"/>
          <c:dLbls>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Codes'!$B$3:$B$9</c:f>
              <c:strCache>
                <c:ptCount val="7"/>
                <c:pt idx="0">
                  <c:v>Cross Functional Teams / Integration</c:v>
                </c:pt>
                <c:pt idx="1">
                  <c:v>Market Conditions</c:v>
                </c:pt>
                <c:pt idx="2">
                  <c:v>NPD Process</c:v>
                </c:pt>
                <c:pt idx="3">
                  <c:v>Consumer Needs Identification</c:v>
                </c:pt>
                <c:pt idx="4">
                  <c:v>Stakeholder  Involvement</c:v>
                </c:pt>
                <c:pt idx="5">
                  <c:v>NPD Proficiency</c:v>
                </c:pt>
                <c:pt idx="6">
                  <c:v>Preliminary Assessments</c:v>
                </c:pt>
              </c:strCache>
            </c:strRef>
          </c:cat>
          <c:val>
            <c:numRef>
              <c:f>'Top Codes'!$D$3:$D$9</c:f>
              <c:numCache>
                <c:formatCode>General</c:formatCode>
                <c:ptCount val="7"/>
                <c:pt idx="0">
                  <c:v>19</c:v>
                </c:pt>
                <c:pt idx="1">
                  <c:v>18</c:v>
                </c:pt>
                <c:pt idx="2">
                  <c:v>15</c:v>
                </c:pt>
                <c:pt idx="3">
                  <c:v>13</c:v>
                </c:pt>
                <c:pt idx="4">
                  <c:v>13</c:v>
                </c:pt>
                <c:pt idx="5">
                  <c:v>12</c:v>
                </c:pt>
                <c:pt idx="6">
                  <c:v>10</c:v>
                </c:pt>
              </c:numCache>
            </c:numRef>
          </c:val>
        </c:ser>
        <c:dLbls>
          <c:showLegendKey val="0"/>
          <c:showVal val="0"/>
          <c:showCatName val="0"/>
          <c:showSerName val="0"/>
          <c:showPercent val="0"/>
          <c:showBubbleSize val="0"/>
        </c:dLbls>
        <c:gapWidth val="150"/>
        <c:axId val="315628408"/>
        <c:axId val="317360224"/>
      </c:barChart>
      <c:catAx>
        <c:axId val="315628408"/>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188538387869636E-2"/>
              <c:y val="0.39744641294838196"/>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317360224"/>
        <c:crosses val="autoZero"/>
        <c:auto val="1"/>
        <c:lblAlgn val="ctr"/>
        <c:lblOffset val="100"/>
        <c:noMultiLvlLbl val="0"/>
      </c:catAx>
      <c:valAx>
        <c:axId val="317360224"/>
        <c:scaling>
          <c:orientation val="minMax"/>
        </c:scaling>
        <c:delete val="0"/>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59124749736471705"/>
              <c:y val="0.91490868328959019"/>
            </c:manualLayout>
          </c:layout>
          <c:overlay val="0"/>
        </c:title>
        <c:numFmt formatCode="General" sourceLinked="1"/>
        <c:majorTickMark val="in"/>
        <c:minorTickMark val="none"/>
        <c:tickLblPos val="none"/>
        <c:crossAx val="315628408"/>
        <c:crosses val="autoZero"/>
        <c:crossBetween val="between"/>
      </c:valAx>
      <c:spPr>
        <a:ln w="0">
          <a:solidFill>
            <a:schemeClr val="tx1">
              <a:lumMod val="50000"/>
              <a:lumOff val="50000"/>
            </a:schemeClr>
          </a:solidFill>
        </a:ln>
      </c:spPr>
    </c:plotArea>
    <c:plotVisOnly val="1"/>
    <c:dispBlanksAs val="gap"/>
    <c:showDLblsOverMax val="0"/>
  </c:chart>
  <c:spPr>
    <a:ln>
      <a:solidFill>
        <a:schemeClr val="tx1">
          <a:lumMod val="50000"/>
          <a:lumOff val="5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84038539229168"/>
          <c:y val="0.1388888888888889"/>
          <c:w val="0.54682623045788314"/>
          <c:h val="0.77864583333333637"/>
        </c:manualLayout>
      </c:layout>
      <c:barChart>
        <c:barDir val="bar"/>
        <c:grouping val="clustered"/>
        <c:varyColors val="0"/>
        <c:ser>
          <c:idx val="1"/>
          <c:order val="0"/>
          <c:tx>
            <c:strRef>
              <c:f>'Top Codes'!$D$13</c:f>
              <c:strCache>
                <c:ptCount val="1"/>
                <c:pt idx="0">
                  <c:v># of Excerpts </c:v>
                </c:pt>
              </c:strCache>
            </c:strRef>
          </c:tx>
          <c:spPr>
            <a:solidFill>
              <a:srgbClr val="C00000"/>
            </a:solidFill>
          </c:spPr>
          <c:invertIfNegative val="0"/>
          <c:dLbls>
            <c:spPr>
              <a:noFill/>
              <a:ln>
                <a:noFill/>
              </a:ln>
              <a:effectLst/>
            </c:spPr>
            <c:txPr>
              <a:bodyPr/>
              <a:lstStyle/>
              <a:p>
                <a:pPr>
                  <a:defRPr sz="1200" b="1">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Codes'!$B$14:$B$19</c:f>
              <c:strCache>
                <c:ptCount val="6"/>
                <c:pt idx="0">
                  <c:v>Tools</c:v>
                </c:pt>
                <c:pt idx="1">
                  <c:v>Cross Functional Teams / Integration</c:v>
                </c:pt>
                <c:pt idx="2">
                  <c:v>Stakeholder Involvement</c:v>
                </c:pt>
                <c:pt idx="3">
                  <c:v>Communication/Feedback</c:v>
                </c:pt>
                <c:pt idx="4">
                  <c:v>Consumer Needs Identification</c:v>
                </c:pt>
                <c:pt idx="5">
                  <c:v>Market Conditions</c:v>
                </c:pt>
              </c:strCache>
            </c:strRef>
          </c:cat>
          <c:val>
            <c:numRef>
              <c:f>'Top Codes'!$D$14:$D$19</c:f>
              <c:numCache>
                <c:formatCode>General</c:formatCode>
                <c:ptCount val="6"/>
                <c:pt idx="0">
                  <c:v>16</c:v>
                </c:pt>
                <c:pt idx="1">
                  <c:v>15</c:v>
                </c:pt>
                <c:pt idx="2">
                  <c:v>11</c:v>
                </c:pt>
                <c:pt idx="3">
                  <c:v>10</c:v>
                </c:pt>
                <c:pt idx="4">
                  <c:v>9</c:v>
                </c:pt>
                <c:pt idx="5">
                  <c:v>9</c:v>
                </c:pt>
              </c:numCache>
            </c:numRef>
          </c:val>
        </c:ser>
        <c:dLbls>
          <c:showLegendKey val="0"/>
          <c:showVal val="0"/>
          <c:showCatName val="0"/>
          <c:showSerName val="0"/>
          <c:showPercent val="0"/>
          <c:showBubbleSize val="0"/>
        </c:dLbls>
        <c:gapWidth val="150"/>
        <c:axId val="317891544"/>
        <c:axId val="317891936"/>
      </c:barChart>
      <c:catAx>
        <c:axId val="317891544"/>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4403051181102381E-2"/>
              <c:y val="0.39755850831146194"/>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317891936"/>
        <c:crosses val="autoZero"/>
        <c:auto val="1"/>
        <c:lblAlgn val="ctr"/>
        <c:lblOffset val="100"/>
        <c:noMultiLvlLbl val="0"/>
      </c:catAx>
      <c:valAx>
        <c:axId val="317891936"/>
        <c:scaling>
          <c:orientation val="minMax"/>
        </c:scaling>
        <c:delete val="1"/>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57748679694390359"/>
              <c:y val="0.92358923884514432"/>
            </c:manualLayout>
          </c:layout>
          <c:overlay val="0"/>
        </c:title>
        <c:numFmt formatCode="General" sourceLinked="1"/>
        <c:majorTickMark val="out"/>
        <c:minorTickMark val="none"/>
        <c:tickLblPos val="none"/>
        <c:crossAx val="317891544"/>
        <c:crosses val="autoZero"/>
        <c:crossBetween val="between"/>
      </c:valAx>
      <c:spPr>
        <a:ln>
          <a:solidFill>
            <a:schemeClr val="bg1">
              <a:lumMod val="50000"/>
            </a:schemeClr>
          </a:solid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07037177973673"/>
          <c:y val="0.10294404429653368"/>
          <c:w val="0.53821174304884767"/>
          <c:h val="0.82595611906611555"/>
        </c:manualLayout>
      </c:layout>
      <c:barChart>
        <c:barDir val="bar"/>
        <c:grouping val="clustered"/>
        <c:varyColors val="0"/>
        <c:ser>
          <c:idx val="0"/>
          <c:order val="0"/>
          <c:tx>
            <c:strRef>
              <c:f>'Top Codes'!$D$23</c:f>
              <c:strCache>
                <c:ptCount val="1"/>
                <c:pt idx="0">
                  <c:v># of Excerpts </c:v>
                </c:pt>
              </c:strCache>
            </c:strRef>
          </c:tx>
          <c:spPr>
            <a:solidFill>
              <a:srgbClr val="00B050"/>
            </a:solidFill>
          </c:spPr>
          <c:invertIfNegative val="0"/>
          <c:dLbls>
            <c:dLbl>
              <c:idx val="0"/>
              <c:layout>
                <c:manualLayout>
                  <c:x val="-6.1957868649318484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'Top Codes'!$B$24:$B$30</c:f>
              <c:strCache>
                <c:ptCount val="7"/>
                <c:pt idx="0">
                  <c:v>Tools</c:v>
                </c:pt>
                <c:pt idx="1">
                  <c:v>Cross Functional Teams / Integration</c:v>
                </c:pt>
                <c:pt idx="2">
                  <c:v>NPD Process</c:v>
                </c:pt>
                <c:pt idx="3">
                  <c:v>Lead Time/Time to Market</c:v>
                </c:pt>
                <c:pt idx="4">
                  <c:v>Stage-Gate</c:v>
                </c:pt>
                <c:pt idx="5">
                  <c:v>Sales or Profits</c:v>
                </c:pt>
                <c:pt idx="6">
                  <c:v>Market Conditions</c:v>
                </c:pt>
              </c:strCache>
            </c:strRef>
          </c:cat>
          <c:val>
            <c:numRef>
              <c:f>'Top Codes'!$D$24:$D$30</c:f>
              <c:numCache>
                <c:formatCode>_(* #,##0_);_(* \(#,##0\);_(* "-"??_);_(@_)</c:formatCode>
                <c:ptCount val="7"/>
                <c:pt idx="0">
                  <c:v>11</c:v>
                </c:pt>
                <c:pt idx="1">
                  <c:v>7</c:v>
                </c:pt>
                <c:pt idx="2">
                  <c:v>7</c:v>
                </c:pt>
                <c:pt idx="3">
                  <c:v>5</c:v>
                </c:pt>
                <c:pt idx="4">
                  <c:v>5</c:v>
                </c:pt>
                <c:pt idx="5">
                  <c:v>4</c:v>
                </c:pt>
                <c:pt idx="6">
                  <c:v>4</c:v>
                </c:pt>
              </c:numCache>
            </c:numRef>
          </c:val>
        </c:ser>
        <c:dLbls>
          <c:showLegendKey val="0"/>
          <c:showVal val="0"/>
          <c:showCatName val="0"/>
          <c:showSerName val="0"/>
          <c:showPercent val="0"/>
          <c:showBubbleSize val="0"/>
        </c:dLbls>
        <c:gapWidth val="150"/>
        <c:axId val="317892720"/>
        <c:axId val="317893112"/>
      </c:barChart>
      <c:catAx>
        <c:axId val="317892720"/>
        <c:scaling>
          <c:orientation val="maxMin"/>
        </c:scaling>
        <c:delete val="0"/>
        <c:axPos val="l"/>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Code</a:t>
                </a:r>
              </a:p>
            </c:rich>
          </c:tx>
          <c:layout>
            <c:manualLayout>
              <c:xMode val="edge"/>
              <c:yMode val="edge"/>
              <c:x val="1.0012721445771347E-2"/>
              <c:y val="0.43000214193688696"/>
            </c:manualLayout>
          </c:layout>
          <c:overlay val="0"/>
        </c:title>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317893112"/>
        <c:crosses val="autoZero"/>
        <c:auto val="1"/>
        <c:lblAlgn val="ctr"/>
        <c:lblOffset val="100"/>
        <c:noMultiLvlLbl val="0"/>
      </c:catAx>
      <c:valAx>
        <c:axId val="317893112"/>
        <c:scaling>
          <c:orientation val="minMax"/>
        </c:scaling>
        <c:delete val="1"/>
        <c:axPos val="t"/>
        <c:majorGridlines/>
        <c:title>
          <c:tx>
            <c:rich>
              <a:bodyPr/>
              <a:lstStyle/>
              <a:p>
                <a:pPr>
                  <a:defRPr sz="1200">
                    <a:latin typeface="Arial" pitchFamily="34" charset="0"/>
                    <a:cs typeface="Arial" pitchFamily="34" charset="0"/>
                  </a:defRPr>
                </a:pPr>
                <a:r>
                  <a:rPr lang="en-US" sz="1200">
                    <a:latin typeface="Arial" pitchFamily="34" charset="0"/>
                    <a:cs typeface="Arial" pitchFamily="34" charset="0"/>
                  </a:rPr>
                  <a:t>Number of Excerpts</a:t>
                </a:r>
              </a:p>
            </c:rich>
          </c:tx>
          <c:layout>
            <c:manualLayout>
              <c:xMode val="edge"/>
              <c:yMode val="edge"/>
              <c:x val="0.61806453880764856"/>
              <c:y val="0.93598896122928177"/>
            </c:manualLayout>
          </c:layout>
          <c:overlay val="0"/>
        </c:title>
        <c:numFmt formatCode="_(* #,##0_);_(* \(#,##0\);_(* &quot;-&quot;??_);_(@_)" sourceLinked="1"/>
        <c:majorTickMark val="out"/>
        <c:minorTickMark val="none"/>
        <c:tickLblPos val="none"/>
        <c:crossAx val="317892720"/>
        <c:crosses val="autoZero"/>
        <c:crossBetween val="between"/>
      </c:valAx>
      <c:spPr>
        <a:noFill/>
        <a:ln>
          <a:solidFill>
            <a:schemeClr val="bg1">
              <a:lumMod val="50000"/>
            </a:schemeClr>
          </a:solidFill>
        </a:ln>
      </c:spPr>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026"/>
          </a:xfrm>
          <a:prstGeom prst="rect">
            <a:avLst/>
          </a:prstGeom>
        </p:spPr>
        <p:txBody>
          <a:bodyPr vert="horz" lIns="91640" tIns="45820" rIns="91640" bIns="458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9026"/>
          </a:xfrm>
          <a:prstGeom prst="rect">
            <a:avLst/>
          </a:prstGeom>
        </p:spPr>
        <p:txBody>
          <a:bodyPr vert="horz" lIns="91640" tIns="45820" rIns="91640" bIns="45820" rtlCol="0"/>
          <a:lstStyle>
            <a:lvl1pPr algn="r">
              <a:defRPr sz="1200"/>
            </a:lvl1pPr>
          </a:lstStyle>
          <a:p>
            <a:fld id="{C3D9057C-920D-7D43-97CD-F1F1C55AA8A3}" type="datetimeFigureOut">
              <a:rPr lang="en-US" smtClean="0"/>
              <a:pPr/>
              <a:t>4/27/2018</a:t>
            </a:fld>
            <a:endParaRPr lang="en-US" dirty="0"/>
          </a:p>
        </p:txBody>
      </p:sp>
      <p:sp>
        <p:nvSpPr>
          <p:cNvPr id="4" name="Footer Placeholder 3"/>
          <p:cNvSpPr>
            <a:spLocks noGrp="1"/>
          </p:cNvSpPr>
          <p:nvPr>
            <p:ph type="ftr" sz="quarter" idx="2"/>
          </p:nvPr>
        </p:nvSpPr>
        <p:spPr>
          <a:xfrm>
            <a:off x="0" y="8719894"/>
            <a:ext cx="2971800" cy="459026"/>
          </a:xfrm>
          <a:prstGeom prst="rect">
            <a:avLst/>
          </a:prstGeom>
        </p:spPr>
        <p:txBody>
          <a:bodyPr vert="horz" lIns="91640" tIns="45820" rIns="91640" bIns="458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19894"/>
            <a:ext cx="2971800" cy="459026"/>
          </a:xfrm>
          <a:prstGeom prst="rect">
            <a:avLst/>
          </a:prstGeom>
        </p:spPr>
        <p:txBody>
          <a:bodyPr vert="horz" lIns="91640" tIns="45820" rIns="91640" bIns="45820" rtlCol="0" anchor="b"/>
          <a:lstStyle>
            <a:lvl1pPr algn="r">
              <a:defRPr sz="1200"/>
            </a:lvl1pPr>
          </a:lstStyle>
          <a:p>
            <a:fld id="{9DC8AE2A-6A7C-1A4F-8CB5-DCE9E2AD3FE8}" type="slidenum">
              <a:rPr lang="en-US" smtClean="0"/>
              <a:pPr/>
              <a:t>‹#›</a:t>
            </a:fld>
            <a:endParaRPr lang="en-US" dirty="0"/>
          </a:p>
        </p:txBody>
      </p:sp>
    </p:spTree>
    <p:extLst>
      <p:ext uri="{BB962C8B-B14F-4D97-AF65-F5344CB8AC3E}">
        <p14:creationId xmlns:p14="http://schemas.microsoft.com/office/powerpoint/2010/main" val="1761486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026"/>
          </a:xfrm>
          <a:prstGeom prst="rect">
            <a:avLst/>
          </a:prstGeom>
        </p:spPr>
        <p:txBody>
          <a:bodyPr vert="horz" lIns="91640" tIns="45820" rIns="91640" bIns="458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9026"/>
          </a:xfrm>
          <a:prstGeom prst="rect">
            <a:avLst/>
          </a:prstGeom>
        </p:spPr>
        <p:txBody>
          <a:bodyPr vert="horz" lIns="91640" tIns="45820" rIns="91640" bIns="45820" rtlCol="0"/>
          <a:lstStyle>
            <a:lvl1pPr algn="r">
              <a:defRPr sz="1200"/>
            </a:lvl1pPr>
          </a:lstStyle>
          <a:p>
            <a:fld id="{B65E52B4-920F-4B8F-9C45-A5D4B82778AA}" type="datetimeFigureOut">
              <a:rPr lang="en-US" smtClean="0"/>
              <a:pPr/>
              <a:t>4/27/2018</a:t>
            </a:fld>
            <a:endParaRPr lang="en-US" dirty="0"/>
          </a:p>
        </p:txBody>
      </p:sp>
      <p:sp>
        <p:nvSpPr>
          <p:cNvPr id="4" name="Slide Image Placeholder 3"/>
          <p:cNvSpPr>
            <a:spLocks noGrp="1" noRot="1" noChangeAspect="1"/>
          </p:cNvSpPr>
          <p:nvPr>
            <p:ph type="sldImg" idx="2"/>
          </p:nvPr>
        </p:nvSpPr>
        <p:spPr>
          <a:xfrm>
            <a:off x="1135063" y="688975"/>
            <a:ext cx="4587875" cy="3441700"/>
          </a:xfrm>
          <a:prstGeom prst="rect">
            <a:avLst/>
          </a:prstGeom>
          <a:noFill/>
          <a:ln w="12700">
            <a:solidFill>
              <a:prstClr val="black"/>
            </a:solidFill>
          </a:ln>
        </p:spPr>
        <p:txBody>
          <a:bodyPr vert="horz" lIns="91640" tIns="45820" rIns="91640" bIns="45820" rtlCol="0" anchor="ctr"/>
          <a:lstStyle/>
          <a:p>
            <a:endParaRPr lang="en-US" dirty="0"/>
          </a:p>
        </p:txBody>
      </p:sp>
      <p:sp>
        <p:nvSpPr>
          <p:cNvPr id="5" name="Notes Placeholder 4"/>
          <p:cNvSpPr>
            <a:spLocks noGrp="1"/>
          </p:cNvSpPr>
          <p:nvPr>
            <p:ph type="body" sz="quarter" idx="3"/>
          </p:nvPr>
        </p:nvSpPr>
        <p:spPr>
          <a:xfrm>
            <a:off x="685800" y="4360744"/>
            <a:ext cx="5486400" cy="4131231"/>
          </a:xfrm>
          <a:prstGeom prst="rect">
            <a:avLst/>
          </a:prstGeom>
        </p:spPr>
        <p:txBody>
          <a:bodyPr vert="horz" lIns="91640" tIns="45820" rIns="91640" bIns="458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9894"/>
            <a:ext cx="2971800" cy="459026"/>
          </a:xfrm>
          <a:prstGeom prst="rect">
            <a:avLst/>
          </a:prstGeom>
        </p:spPr>
        <p:txBody>
          <a:bodyPr vert="horz" lIns="91640" tIns="45820" rIns="91640" bIns="458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19894"/>
            <a:ext cx="2971800" cy="459026"/>
          </a:xfrm>
          <a:prstGeom prst="rect">
            <a:avLst/>
          </a:prstGeom>
        </p:spPr>
        <p:txBody>
          <a:bodyPr vert="horz" lIns="91640" tIns="45820" rIns="91640" bIns="45820" rtlCol="0" anchor="b"/>
          <a:lstStyle>
            <a:lvl1pPr algn="r">
              <a:defRPr sz="1200"/>
            </a:lvl1pPr>
          </a:lstStyle>
          <a:p>
            <a:fld id="{2041ACC6-FECB-4CCD-9158-4A95CF894AFB}" type="slidenum">
              <a:rPr lang="en-US" smtClean="0"/>
              <a:pPr/>
              <a:t>‹#›</a:t>
            </a:fld>
            <a:endParaRPr lang="en-US" dirty="0"/>
          </a:p>
        </p:txBody>
      </p:sp>
    </p:spTree>
    <p:extLst>
      <p:ext uri="{BB962C8B-B14F-4D97-AF65-F5344CB8AC3E}">
        <p14:creationId xmlns:p14="http://schemas.microsoft.com/office/powerpoint/2010/main" val="1752853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6A8B52-B906-4F6F-9252-2BFBE7DC95CC}"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51591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B480BA-7617-4D1C-8F53-90B496BEE287}" type="slidenum">
              <a:rPr lang="en-US" smtClean="0"/>
              <a:pPr fontAlgn="base">
                <a:spcBef>
                  <a:spcPct val="0"/>
                </a:spcBef>
                <a:spcAft>
                  <a:spcPct val="0"/>
                </a:spcAft>
                <a:defRPr/>
              </a:pPr>
              <a:t>7</a:t>
            </a:fld>
            <a:endParaRPr lang="en-US" dirty="0" smtClean="0"/>
          </a:p>
        </p:txBody>
      </p:sp>
    </p:spTree>
    <p:extLst>
      <p:ext uri="{BB962C8B-B14F-4D97-AF65-F5344CB8AC3E}">
        <p14:creationId xmlns:p14="http://schemas.microsoft.com/office/powerpoint/2010/main" val="115604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20DD1EE9-0D43-47E8-9223-B271712A182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E68AC0D-D91A-40BC-A4C6-6B1E9D0B7C4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014AB1B5-DA1C-48FE-8CF1-119D718077F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A22FC86-8EBD-4FA4-B8E0-EAEB7040C07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B47D7C6-0E23-4EA6-BFFB-C73778FD26B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no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t4tt background">
    <p:bg>
      <p:bgRef idx="1001">
        <a:schemeClr val="bg1"/>
      </p:bgRef>
    </p:bg>
    <p:spTree>
      <p:nvGrpSpPr>
        <p:cNvPr id="1" name=""/>
        <p:cNvGrpSpPr/>
        <p:nvPr/>
      </p:nvGrpSpPr>
      <p:grpSpPr>
        <a:xfrm>
          <a:off x="0" y="0"/>
          <a:ext cx="0" cy="0"/>
          <a:chOff x="0" y="0"/>
          <a:chExt cx="0" cy="0"/>
        </a:xfrm>
      </p:grpSpPr>
      <p:pic>
        <p:nvPicPr>
          <p:cNvPr id="7" name="Picture 6" descr="template no sine wave.jpg"/>
          <p:cNvPicPr>
            <a:picLocks noChangeAspect="1"/>
          </p:cNvPicPr>
          <p:nvPr userDrawn="1"/>
        </p:nvPicPr>
        <p:blipFill>
          <a:blip r:embed="rId2" cstate="print"/>
          <a:stretch>
            <a:fillRect/>
          </a:stretch>
        </p:blipFill>
        <p:spPr>
          <a:xfrm>
            <a:off x="134470" y="0"/>
            <a:ext cx="8875059"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ckgroun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Picture 6" descr="ppt template.jpg"/>
          <p:cNvPicPr>
            <a:picLocks noChangeAspect="1"/>
          </p:cNvPicPr>
          <p:nvPr userDrawn="1"/>
        </p:nvPicPr>
        <p:blipFill>
          <a:blip r:embed="rId2" cstate="print"/>
          <a:stretch>
            <a:fillRect/>
          </a:stretch>
        </p:blipFill>
        <p:spPr>
          <a:xfrm>
            <a:off x="0" y="152400"/>
            <a:ext cx="9144000" cy="6284422"/>
          </a:xfrm>
          <a:prstGeom prst="rect">
            <a:avLst/>
          </a:prstGeom>
        </p:spPr>
      </p:pic>
      <p:sp>
        <p:nvSpPr>
          <p:cNvPr id="4" name="TextBox 3"/>
          <p:cNvSpPr txBox="1"/>
          <p:nvPr userDrawn="1"/>
        </p:nvSpPr>
        <p:spPr>
          <a:xfrm>
            <a:off x="7543800" y="6553200"/>
            <a:ext cx="1524000" cy="246221"/>
          </a:xfrm>
          <a:prstGeom prst="rect">
            <a:avLst/>
          </a:prstGeom>
          <a:noFill/>
        </p:spPr>
        <p:txBody>
          <a:bodyPr wrap="square" rtlCol="0">
            <a:spAutoFit/>
          </a:bodyPr>
          <a:lstStyle/>
          <a:p>
            <a:pPr algn="r"/>
            <a:fld id="{26631FB7-7B42-475D-881E-B74E54F3CA8B}" type="slidenum">
              <a:rPr lang="en-US" sz="1000" smtClean="0">
                <a:solidFill>
                  <a:schemeClr val="bg1">
                    <a:lumMod val="65000"/>
                  </a:schemeClr>
                </a:solidFill>
              </a:rPr>
              <a:pPr algn="r"/>
              <a:t>‹#›</a:t>
            </a:fld>
            <a:r>
              <a:rPr lang="en-US" sz="1000" dirty="0" smtClean="0">
                <a:solidFill>
                  <a:schemeClr val="bg1">
                    <a:lumMod val="65000"/>
                  </a:schemeClr>
                </a:solidFill>
              </a:rPr>
              <a:t> </a:t>
            </a:r>
            <a:endParaRPr lang="en-US" sz="1000" dirty="0">
              <a:solidFill>
                <a:schemeClr val="bg1">
                  <a:lumMod val="65000"/>
                </a:scheme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4493B434-01AE-4249-A135-664B00F5D16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FEFC318F-E589-4CBA-8DDE-14648B3B17F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EEC0E4-9C25-4B41-AE83-0ABC0AE94B6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678A9E7C-CB4D-41D1-B643-9D76442738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3F978ECF-FE31-4C47-BF4B-D49A18CE9FA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AA01D52F-0F9D-4AB2-AE23-A6E1A37985D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CEBACC07-8F96-4ACF-8C7D-95E6A355C02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8763000" y="5943600"/>
            <a:ext cx="381000" cy="304800"/>
          </a:xfrm>
          <a:prstGeom prst="rect">
            <a:avLst/>
          </a:prstGeom>
          <a:ln/>
        </p:spPr>
        <p:txBody>
          <a:bodyPr/>
          <a:lstStyle>
            <a:lvl1pPr>
              <a:defRPr/>
            </a:lvl1pPr>
          </a:lstStyle>
          <a:p>
            <a:pPr>
              <a:defRPr/>
            </a:pPr>
            <a:fld id="{8D7038ED-FB34-4E84-94C1-80FD39DECC3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pic>
        <p:nvPicPr>
          <p:cNvPr id="1026" name="Picture 6" descr="KT4TT logo med.jpg"/>
          <p:cNvPicPr>
            <a:picLocks noChangeAspect="1"/>
          </p:cNvPicPr>
          <p:nvPr/>
        </p:nvPicPr>
        <p:blipFill>
          <a:blip r:embed="rId19" cstate="print"/>
          <a:srcRect/>
          <a:stretch>
            <a:fillRect/>
          </a:stretch>
        </p:blipFill>
        <p:spPr bwMode="auto">
          <a:xfrm>
            <a:off x="381000" y="38100"/>
            <a:ext cx="1295400" cy="735013"/>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Lst>
  <p:hf sldNum="0" hdr="0" ftr="0" dt="0"/>
  <p:txStyles>
    <p:titleStyle>
      <a:lvl1pPr algn="ctr" rtl="0" eaLnBrk="0" fontAlgn="base" hangingPunct="0">
        <a:spcBef>
          <a:spcPts val="1200"/>
        </a:spcBef>
        <a:spcAft>
          <a:spcPts val="300"/>
        </a:spcAft>
        <a:defRPr sz="4400" b="1">
          <a:solidFill>
            <a:schemeClr val="tx2"/>
          </a:solidFill>
          <a:latin typeface="+mj-lt"/>
          <a:ea typeface="+mj-ea"/>
          <a:cs typeface="+mj-cs"/>
        </a:defRPr>
      </a:lvl1pPr>
      <a:lvl2pPr algn="ctr" rtl="0" eaLnBrk="0" fontAlgn="base" hangingPunct="0">
        <a:spcBef>
          <a:spcPts val="1200"/>
        </a:spcBef>
        <a:spcAft>
          <a:spcPts val="300"/>
        </a:spcAft>
        <a:defRPr sz="4400" b="1">
          <a:solidFill>
            <a:schemeClr val="tx2"/>
          </a:solidFill>
          <a:latin typeface="Arial" charset="0"/>
        </a:defRPr>
      </a:lvl2pPr>
      <a:lvl3pPr algn="ctr" rtl="0" eaLnBrk="0" fontAlgn="base" hangingPunct="0">
        <a:spcBef>
          <a:spcPts val="1200"/>
        </a:spcBef>
        <a:spcAft>
          <a:spcPts val="300"/>
        </a:spcAft>
        <a:defRPr sz="4400" b="1">
          <a:solidFill>
            <a:schemeClr val="tx2"/>
          </a:solidFill>
          <a:latin typeface="Arial" charset="0"/>
        </a:defRPr>
      </a:lvl3pPr>
      <a:lvl4pPr algn="ctr" rtl="0" eaLnBrk="0" fontAlgn="base" hangingPunct="0">
        <a:spcBef>
          <a:spcPts val="1200"/>
        </a:spcBef>
        <a:spcAft>
          <a:spcPts val="300"/>
        </a:spcAft>
        <a:defRPr sz="4400" b="1">
          <a:solidFill>
            <a:schemeClr val="tx2"/>
          </a:solidFill>
          <a:latin typeface="Arial" charset="0"/>
        </a:defRPr>
      </a:lvl4pPr>
      <a:lvl5pPr algn="ctr" rtl="0" eaLnBrk="0" fontAlgn="base" hangingPunct="0">
        <a:spcBef>
          <a:spcPts val="1200"/>
        </a:spcBef>
        <a:spcAft>
          <a:spcPts val="300"/>
        </a:spcAft>
        <a:defRPr sz="4400" b="1">
          <a:solidFill>
            <a:schemeClr val="tx2"/>
          </a:solidFill>
          <a:latin typeface="Arial" charset="0"/>
        </a:defRPr>
      </a:lvl5pPr>
      <a:lvl6pPr marL="457200" algn="ctr" rtl="0" fontAlgn="base">
        <a:spcBef>
          <a:spcPts val="1200"/>
        </a:spcBef>
        <a:spcAft>
          <a:spcPts val="300"/>
        </a:spcAft>
        <a:defRPr sz="4400" b="1">
          <a:solidFill>
            <a:schemeClr val="tx2"/>
          </a:solidFill>
          <a:latin typeface="Arial" charset="0"/>
        </a:defRPr>
      </a:lvl6pPr>
      <a:lvl7pPr marL="914400" algn="ctr" rtl="0" fontAlgn="base">
        <a:spcBef>
          <a:spcPts val="1200"/>
        </a:spcBef>
        <a:spcAft>
          <a:spcPts val="300"/>
        </a:spcAft>
        <a:defRPr sz="4400" b="1">
          <a:solidFill>
            <a:schemeClr val="tx2"/>
          </a:solidFill>
          <a:latin typeface="Arial" charset="0"/>
        </a:defRPr>
      </a:lvl7pPr>
      <a:lvl8pPr marL="1371600" algn="ctr" rtl="0" fontAlgn="base">
        <a:spcBef>
          <a:spcPts val="1200"/>
        </a:spcBef>
        <a:spcAft>
          <a:spcPts val="300"/>
        </a:spcAft>
        <a:defRPr sz="4400" b="1">
          <a:solidFill>
            <a:schemeClr val="tx2"/>
          </a:solidFill>
          <a:latin typeface="Arial" charset="0"/>
        </a:defRPr>
      </a:lvl8pPr>
      <a:lvl9pPr marL="1828800" algn="ctr" rtl="0" fontAlgn="base">
        <a:spcBef>
          <a:spcPts val="1200"/>
        </a:spcBef>
        <a:spcAft>
          <a:spcPts val="300"/>
        </a:spcAft>
        <a:defRPr sz="4400" b="1">
          <a:solidFill>
            <a:schemeClr val="tx2"/>
          </a:solidFill>
          <a:latin typeface="Arial" charset="0"/>
        </a:defRPr>
      </a:lvl9pPr>
    </p:titleStyle>
    <p:bodyStyle>
      <a:lvl1pPr marL="342900" indent="-342900" algn="l" rtl="0" eaLnBrk="0" fontAlgn="base" hangingPunct="0">
        <a:spcBef>
          <a:spcPts val="1200"/>
        </a:spcBef>
        <a:spcAft>
          <a:spcPts val="300"/>
        </a:spcAft>
        <a:buChar char="•"/>
        <a:defRPr sz="3200" b="1" i="1">
          <a:solidFill>
            <a:schemeClr val="tx1"/>
          </a:solidFill>
          <a:latin typeface="+mn-lt"/>
          <a:ea typeface="+mn-ea"/>
          <a:cs typeface="+mn-cs"/>
        </a:defRPr>
      </a:lvl1pPr>
      <a:lvl2pPr marL="742950" indent="-285750" algn="l" rtl="0" eaLnBrk="0" fontAlgn="base" hangingPunct="0">
        <a:spcBef>
          <a:spcPts val="1200"/>
        </a:spcBef>
        <a:spcAft>
          <a:spcPts val="30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t4tt.buffalo.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kt4tt.buffalo.edu/knowledgebase/model.php"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5562600"/>
            <a:ext cx="7467600" cy="1191095"/>
          </a:xfrm>
          <a:prstGeom prst="rect">
            <a:avLst/>
          </a:prstGeom>
        </p:spPr>
        <p:txBody>
          <a:bodyPr wrap="square">
            <a:spAutoFit/>
          </a:bodyPr>
          <a:lstStyle/>
          <a:p>
            <a:pPr algn="ctr">
              <a:spcBef>
                <a:spcPct val="20000"/>
              </a:spcBef>
            </a:pPr>
            <a:endParaRPr kumimoji="1" lang="en-US" sz="1500" i="1" dirty="0" smtClean="0">
              <a:solidFill>
                <a:srgbClr val="000000"/>
              </a:solidFill>
              <a:effectLst>
                <a:outerShdw blurRad="38100" dist="38100" dir="2700000" algn="tl">
                  <a:srgbClr val="DDDDDD"/>
                </a:outerShdw>
              </a:effectLst>
            </a:endParaRPr>
          </a:p>
          <a:p>
            <a:pPr algn="ctr">
              <a:spcBef>
                <a:spcPct val="20000"/>
              </a:spcBef>
            </a:pPr>
            <a:r>
              <a:rPr kumimoji="1" lang="en-US" sz="1500" i="1" dirty="0" smtClean="0">
                <a:solidFill>
                  <a:srgbClr val="000000"/>
                </a:solidFill>
                <a:effectLst>
                  <a:outerShdw blurRad="38100" dist="38100" dir="2700000" algn="tl">
                    <a:srgbClr val="DDDDDD"/>
                  </a:outerShdw>
                </a:effectLst>
              </a:rPr>
              <a:t>Funded by NIDRR, US Department of Education, PR# H133A060028</a:t>
            </a:r>
          </a:p>
          <a:p>
            <a:pPr algn="ctr">
              <a:spcBef>
                <a:spcPct val="20000"/>
              </a:spcBef>
            </a:pPr>
            <a:endParaRPr kumimoji="1" lang="en-US" sz="1600" i="1" dirty="0" smtClean="0">
              <a:solidFill>
                <a:srgbClr val="000000"/>
              </a:solidFill>
              <a:effectLst>
                <a:outerShdw blurRad="38100" dist="38100" dir="2700000" algn="tl">
                  <a:srgbClr val="DDDDDD"/>
                </a:outerShdw>
              </a:effectLst>
            </a:endParaRPr>
          </a:p>
          <a:p>
            <a:pPr algn="ctr">
              <a:spcBef>
                <a:spcPct val="20000"/>
              </a:spcBef>
            </a:pPr>
            <a:endParaRPr lang="en-US" sz="1600" dirty="0" smtClean="0">
              <a:solidFill>
                <a:srgbClr val="000000"/>
              </a:solidFill>
            </a:endParaRPr>
          </a:p>
        </p:txBody>
      </p:sp>
      <p:sp>
        <p:nvSpPr>
          <p:cNvPr id="2051" name="Rectangle 3"/>
          <p:cNvSpPr>
            <a:spLocks noGrp="1" noChangeArrowheads="1"/>
          </p:cNvSpPr>
          <p:nvPr>
            <p:ph type="body" idx="1"/>
          </p:nvPr>
        </p:nvSpPr>
        <p:spPr>
          <a:xfrm>
            <a:off x="457200" y="2895600"/>
            <a:ext cx="8229600" cy="1066800"/>
          </a:xfrm>
        </p:spPr>
        <p:txBody>
          <a:bodyPr/>
          <a:lstStyle/>
          <a:p>
            <a:pPr algn="ctr" eaLnBrk="1" hangingPunct="1">
              <a:buFontTx/>
              <a:buNone/>
            </a:pPr>
            <a:r>
              <a:rPr lang="en-US" sz="2800" b="0" i="0" dirty="0" smtClean="0"/>
              <a:t>Joseph P. Lane</a:t>
            </a:r>
          </a:p>
          <a:p>
            <a:pPr algn="ctr" eaLnBrk="1" hangingPunct="1">
              <a:buFontTx/>
              <a:buNone/>
            </a:pPr>
            <a:r>
              <a:rPr lang="en-US" sz="2400" b="0" i="0" dirty="0" smtClean="0"/>
              <a:t>Center on Knowledge Translation for Technology Transfer</a:t>
            </a:r>
          </a:p>
          <a:p>
            <a:pPr algn="ctr" eaLnBrk="1" hangingPunct="1">
              <a:buFontTx/>
              <a:buNone/>
            </a:pPr>
            <a:r>
              <a:rPr lang="en-US" sz="2400" b="0" i="0" dirty="0" smtClean="0">
                <a:hlinkClick r:id="rId3"/>
              </a:rPr>
              <a:t>http://kt4tt.buffalo.edu</a:t>
            </a:r>
            <a:endParaRPr lang="en-US" sz="2400" b="0" i="0" dirty="0" smtClean="0"/>
          </a:p>
          <a:p>
            <a:pPr algn="ctr" eaLnBrk="1" hangingPunct="1">
              <a:buFontTx/>
              <a:buNone/>
            </a:pPr>
            <a:r>
              <a:rPr lang="en-US" sz="2400" b="0" i="0" dirty="0" smtClean="0"/>
              <a:t>School of Public Health &amp; Health Professions</a:t>
            </a:r>
          </a:p>
          <a:p>
            <a:pPr algn="ctr" eaLnBrk="1" hangingPunct="1">
              <a:buFontTx/>
              <a:buNone/>
            </a:pPr>
            <a:r>
              <a:rPr lang="en-US" sz="2400" b="0" i="0" dirty="0" smtClean="0"/>
              <a:t> University at Buffalo (SUNY)</a:t>
            </a:r>
          </a:p>
          <a:p>
            <a:pPr algn="ctr" eaLnBrk="1" hangingPunct="1">
              <a:buFontTx/>
              <a:buNone/>
            </a:pPr>
            <a:endParaRPr lang="en-US" sz="2000" dirty="0" smtClean="0"/>
          </a:p>
        </p:txBody>
      </p:sp>
      <p:sp>
        <p:nvSpPr>
          <p:cNvPr id="2050" name="Rectangle 2"/>
          <p:cNvSpPr>
            <a:spLocks noGrp="1" noChangeArrowheads="1"/>
          </p:cNvSpPr>
          <p:nvPr>
            <p:ph type="title"/>
          </p:nvPr>
        </p:nvSpPr>
        <p:spPr>
          <a:xfrm>
            <a:off x="381000" y="990600"/>
            <a:ext cx="8382000" cy="1676400"/>
          </a:xfrm>
        </p:spPr>
        <p:txBody>
          <a:bodyPr/>
          <a:lstStyle/>
          <a:p>
            <a:pPr eaLnBrk="1" hangingPunct="1"/>
            <a:r>
              <a:rPr lang="en-US" sz="3600" dirty="0" smtClean="0"/>
              <a:t>KT for AT:  Knowledge Translation Tools for R&amp;D Projects</a:t>
            </a:r>
            <a:br>
              <a:rPr lang="en-US" sz="3600" dirty="0" smtClean="0"/>
            </a:br>
            <a:endParaRPr lang="en-US" sz="3200" b="0"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lstStyle/>
          <a:p>
            <a:r>
              <a:rPr lang="en-US" sz="3600" dirty="0" smtClean="0"/>
              <a:t>Common “Pipeline” Problem</a:t>
            </a:r>
            <a:endParaRPr lang="en-US" sz="3600" dirty="0"/>
          </a:p>
        </p:txBody>
      </p:sp>
      <p:sp>
        <p:nvSpPr>
          <p:cNvPr id="5" name="Content Placeholder 4"/>
          <p:cNvSpPr>
            <a:spLocks noGrp="1"/>
          </p:cNvSpPr>
          <p:nvPr>
            <p:ph idx="1"/>
          </p:nvPr>
        </p:nvSpPr>
        <p:spPr>
          <a:xfrm>
            <a:off x="457200" y="1066800"/>
            <a:ext cx="8229600" cy="5059363"/>
          </a:xfrm>
        </p:spPr>
        <p:txBody>
          <a:bodyPr/>
          <a:lstStyle/>
          <a:p>
            <a:r>
              <a:rPr lang="en-US" sz="2000" i="0" dirty="0" smtClean="0"/>
              <a:t>NSF</a:t>
            </a:r>
            <a:r>
              <a:rPr lang="en-US" sz="2000" b="0" i="0" dirty="0" smtClean="0"/>
              <a:t> – Engineering Research Centers (ERC); Industry/University Cooperative Research Centers (I/U CRC); Innovation Corps (I-Corp).</a:t>
            </a:r>
          </a:p>
          <a:p>
            <a:r>
              <a:rPr lang="en-US" sz="2000" i="0" dirty="0" smtClean="0"/>
              <a:t>NIH</a:t>
            </a:r>
            <a:r>
              <a:rPr lang="en-US" sz="2000" b="0" i="0" dirty="0" smtClean="0"/>
              <a:t> – Program on Public/Private Partnerships.</a:t>
            </a:r>
          </a:p>
          <a:p>
            <a:r>
              <a:rPr lang="en-US" sz="2000" i="0" dirty="0" smtClean="0"/>
              <a:t>NIST</a:t>
            </a:r>
            <a:r>
              <a:rPr lang="en-US" sz="2000" b="0" i="0" dirty="0" smtClean="0"/>
              <a:t> – Technology Innovation Program (TIP).</a:t>
            </a:r>
          </a:p>
          <a:p>
            <a:r>
              <a:rPr lang="en-US" sz="2000" i="0" dirty="0" smtClean="0"/>
              <a:t>USDE</a:t>
            </a:r>
            <a:r>
              <a:rPr lang="en-US" sz="2000" b="0" i="0" dirty="0" smtClean="0"/>
              <a:t> – Rehabilitation Engineering Research Centers (RERC); Field Initiated Development (FID).</a:t>
            </a:r>
          </a:p>
          <a:p>
            <a:r>
              <a:rPr lang="en-US" sz="2000" i="0" dirty="0" smtClean="0"/>
              <a:t>All US Agencies</a:t>
            </a:r>
            <a:r>
              <a:rPr lang="en-US" sz="2000" b="0" i="0" dirty="0" smtClean="0"/>
              <a:t>:  SBIR/STTR Programs.</a:t>
            </a:r>
          </a:p>
          <a:p>
            <a:r>
              <a:rPr lang="en-US" sz="2000" i="0" dirty="0" smtClean="0"/>
              <a:t>Canada</a:t>
            </a:r>
            <a:r>
              <a:rPr lang="en-US" sz="2000" b="0" i="0" dirty="0" smtClean="0"/>
              <a:t> – Natural Science and Engineering Research Council (NSERC); Canadian Institutes for Health Research (CIHR).</a:t>
            </a:r>
          </a:p>
          <a:p>
            <a:r>
              <a:rPr lang="en-US" sz="2000" i="0" dirty="0" smtClean="0"/>
              <a:t>European Union</a:t>
            </a:r>
            <a:r>
              <a:rPr lang="en-US" sz="2000" b="0" i="0" dirty="0" smtClean="0"/>
              <a:t> – Research Framework </a:t>
            </a:r>
            <a:r>
              <a:rPr lang="en-US" sz="2000" b="0" i="0" dirty="0" err="1" smtClean="0"/>
              <a:t>Programme</a:t>
            </a:r>
            <a:r>
              <a:rPr lang="en-US" sz="2000" b="0" i="0" dirty="0" smtClean="0"/>
              <a:t>; Competiveness &amp; Innovation Framework </a:t>
            </a:r>
            <a:r>
              <a:rPr lang="en-US" sz="2000" b="0" i="0" dirty="0" err="1" smtClean="0"/>
              <a:t>Programme</a:t>
            </a:r>
            <a:r>
              <a:rPr lang="en-US" sz="2000" b="0" i="0" dirty="0" smtClean="0"/>
              <a:t>. </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0"/>
            <a:ext cx="8229600" cy="838200"/>
          </a:xfrm>
        </p:spPr>
        <p:txBody>
          <a:bodyPr/>
          <a:lstStyle/>
          <a:p>
            <a:r>
              <a:rPr lang="en-US" sz="3600" dirty="0" smtClean="0"/>
              <a:t>Need to Knowledge (NtK) Model</a:t>
            </a:r>
            <a:br>
              <a:rPr lang="en-US" sz="3600" dirty="0" smtClean="0"/>
            </a:br>
            <a:endParaRPr lang="en-US" sz="2400" dirty="0" smtClean="0">
              <a:solidFill>
                <a:srgbClr val="0070C0"/>
              </a:solidFill>
            </a:endParaRPr>
          </a:p>
        </p:txBody>
      </p:sp>
      <p:sp>
        <p:nvSpPr>
          <p:cNvPr id="15363" name="Content Placeholder 2"/>
          <p:cNvSpPr>
            <a:spLocks noGrp="1"/>
          </p:cNvSpPr>
          <p:nvPr>
            <p:ph idx="1"/>
          </p:nvPr>
        </p:nvSpPr>
        <p:spPr>
          <a:xfrm>
            <a:off x="381000" y="1524000"/>
            <a:ext cx="8534400" cy="4572000"/>
          </a:xfrm>
        </p:spPr>
        <p:txBody>
          <a:bodyPr/>
          <a:lstStyle/>
          <a:p>
            <a:pPr>
              <a:buClr>
                <a:schemeClr val="accent2"/>
              </a:buClr>
            </a:pPr>
            <a:r>
              <a:rPr lang="en-US" sz="2400" dirty="0" smtClean="0"/>
              <a:t>Orientation</a:t>
            </a:r>
            <a:r>
              <a:rPr lang="en-US" sz="2400" b="0" i="0" dirty="0" smtClean="0"/>
              <a:t> – Actors in innovation process “need to know”:  Problem/Solution; Methods/Outputs; Stakeholder’s roles;  Goal in context of technology for socio-economic impacts. </a:t>
            </a:r>
          </a:p>
          <a:p>
            <a:pPr>
              <a:buClr>
                <a:schemeClr val="accent2"/>
              </a:buClr>
            </a:pPr>
            <a:r>
              <a:rPr lang="en-US" sz="2400" dirty="0" smtClean="0"/>
              <a:t>Integration</a:t>
            </a:r>
            <a:r>
              <a:rPr lang="en-US" sz="2400" b="0" i="0" dirty="0" smtClean="0"/>
              <a:t> – Product Development Managers Association (PDMA) New Product Development practices (implementation); Canadian Institutes of Health Research (CIHR) Knowledge to Action Model (communication).</a:t>
            </a:r>
          </a:p>
          <a:p>
            <a:pPr>
              <a:buClr>
                <a:schemeClr val="accent2"/>
              </a:buClr>
            </a:pPr>
            <a:r>
              <a:rPr lang="en-US" sz="2400" dirty="0" smtClean="0"/>
              <a:t>Validation</a:t>
            </a:r>
            <a:r>
              <a:rPr lang="en-US" sz="2400" b="0" i="0" dirty="0" smtClean="0"/>
              <a:t> – Stage-Gate structure populated with supporting evidence (1,000+) excerpts drawn from a scoping review of relevant academic and industry literature published over past 25 years – on-going.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2000"/>
            <a:ext cx="8229600" cy="533400"/>
          </a:xfrm>
        </p:spPr>
        <p:txBody>
          <a:bodyPr/>
          <a:lstStyle/>
          <a:p>
            <a:r>
              <a:rPr lang="en-US" sz="3600" dirty="0" smtClean="0"/>
              <a:t/>
            </a:r>
            <a:br>
              <a:rPr lang="en-US" sz="3600" dirty="0" smtClean="0"/>
            </a:br>
            <a:r>
              <a:rPr lang="en-US" sz="3600" dirty="0" smtClean="0"/>
              <a:t>Focus of Need to Knowledge Model</a:t>
            </a:r>
            <a:r>
              <a:rPr lang="en-US" sz="3200" b="0" dirty="0" smtClean="0"/>
              <a:t/>
            </a:r>
            <a:br>
              <a:rPr lang="en-US" sz="3200" b="0" dirty="0" smtClean="0"/>
            </a:br>
            <a:r>
              <a:rPr lang="en-US" sz="3200" b="0" dirty="0" smtClean="0"/>
              <a:t/>
            </a:r>
            <a:br>
              <a:rPr lang="en-US" sz="3200" b="0" dirty="0" smtClean="0"/>
            </a:br>
            <a:endParaRPr lang="en-US" sz="2400" b="0" dirty="0" smtClean="0"/>
          </a:p>
        </p:txBody>
      </p:sp>
      <p:sp>
        <p:nvSpPr>
          <p:cNvPr id="22531" name="Content Placeholder 2"/>
          <p:cNvSpPr>
            <a:spLocks noGrp="1"/>
          </p:cNvSpPr>
          <p:nvPr>
            <p:ph idx="1"/>
          </p:nvPr>
        </p:nvSpPr>
        <p:spPr>
          <a:xfrm>
            <a:off x="304800" y="1295400"/>
            <a:ext cx="8534400" cy="4830763"/>
          </a:xfrm>
        </p:spPr>
        <p:txBody>
          <a:bodyPr/>
          <a:lstStyle/>
          <a:p>
            <a:pPr algn="ctr">
              <a:buNone/>
            </a:pPr>
            <a:r>
              <a:rPr lang="en-US" sz="2600" b="0" i="0" dirty="0" smtClean="0"/>
              <a:t>The </a:t>
            </a:r>
            <a:r>
              <a:rPr lang="en-US" sz="2600" b="0" i="0" dirty="0" err="1" smtClean="0"/>
              <a:t>NtK</a:t>
            </a:r>
            <a:r>
              <a:rPr lang="en-US" sz="2600" b="0" i="0" dirty="0" smtClean="0"/>
              <a:t> Model </a:t>
            </a:r>
            <a:r>
              <a:rPr lang="en-US" sz="2600" i="0" dirty="0" smtClean="0"/>
              <a:t>is</a:t>
            </a:r>
            <a:r>
              <a:rPr lang="en-US" sz="2600" b="0" i="0" dirty="0" smtClean="0"/>
              <a:t> relevant to government sponsors and grantees of </a:t>
            </a:r>
            <a:r>
              <a:rPr lang="en-US" sz="2600" b="0" dirty="0" smtClean="0"/>
              <a:t>Research &amp; Development </a:t>
            </a:r>
            <a:r>
              <a:rPr lang="en-US" sz="2600" b="0" i="0" dirty="0" smtClean="0"/>
              <a:t>projects which are expected to create technology-based </a:t>
            </a:r>
            <a:r>
              <a:rPr lang="en-US" sz="2600" b="0" dirty="0" smtClean="0"/>
              <a:t>Innovations</a:t>
            </a:r>
            <a:r>
              <a:rPr lang="en-US" sz="2600" b="0" i="0" dirty="0" smtClean="0"/>
              <a:t>, capable of generating beneficial socio-economic impacts, and do so in the near term future.      </a:t>
            </a:r>
          </a:p>
          <a:p>
            <a:pPr algn="ctr">
              <a:buNone/>
            </a:pPr>
            <a:r>
              <a:rPr lang="en-US" sz="2600" b="0" i="0" dirty="0" smtClean="0"/>
              <a:t>     </a:t>
            </a:r>
          </a:p>
          <a:p>
            <a:pPr algn="ctr">
              <a:buNone/>
            </a:pPr>
            <a:r>
              <a:rPr lang="en-US" sz="2600" b="0" i="0" dirty="0" smtClean="0"/>
              <a:t>The </a:t>
            </a:r>
            <a:r>
              <a:rPr lang="en-US" sz="2600" b="0" i="0" dirty="0" err="1" smtClean="0"/>
              <a:t>NtK</a:t>
            </a:r>
            <a:r>
              <a:rPr lang="en-US" sz="2600" b="0" i="0" dirty="0" smtClean="0"/>
              <a:t> Model </a:t>
            </a:r>
            <a:r>
              <a:rPr lang="en-US" sz="2600" i="0" dirty="0" smtClean="0"/>
              <a:t>is not</a:t>
            </a:r>
            <a:r>
              <a:rPr lang="en-US" sz="2600" b="0" i="0" dirty="0" smtClean="0"/>
              <a:t> relevant to government sponsors or grantees of basic or inquiry-driven “R&amp;D” projects, with no explicit intent to generate socio-economic impacts, nor expectations for application in any specific field or in any defined timeframe. </a:t>
            </a:r>
          </a:p>
          <a:p>
            <a:pPr algn="ctr">
              <a:buNone/>
            </a:pPr>
            <a:endParaRPr lang="en-US" sz="2400" b="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NtK</a:t>
            </a:r>
            <a:r>
              <a:rPr lang="en-US" sz="3600" dirty="0" smtClean="0"/>
              <a:t> Model Assumptions</a:t>
            </a:r>
            <a:endParaRPr lang="en-US" sz="3600" dirty="0"/>
          </a:p>
        </p:txBody>
      </p:sp>
      <p:sp>
        <p:nvSpPr>
          <p:cNvPr id="3" name="Content Placeholder 2"/>
          <p:cNvSpPr>
            <a:spLocks noGrp="1"/>
          </p:cNvSpPr>
          <p:nvPr>
            <p:ph idx="1"/>
          </p:nvPr>
        </p:nvSpPr>
        <p:spPr>
          <a:xfrm>
            <a:off x="228600" y="1219200"/>
            <a:ext cx="8763000" cy="4906963"/>
          </a:xfrm>
        </p:spPr>
        <p:txBody>
          <a:bodyPr/>
          <a:lstStyle/>
          <a:p>
            <a:r>
              <a:rPr lang="en-US" sz="2800" b="0" i="0" dirty="0" smtClean="0"/>
              <a:t>Socio-economic impacts start with a validated need, recognized by stakeholders, addressed through delivery of innovations via market mechanisms.</a:t>
            </a:r>
          </a:p>
          <a:p>
            <a:r>
              <a:rPr lang="en-US" sz="2800" b="0" i="0" dirty="0" smtClean="0"/>
              <a:t>Industry is customer for R&amp;D outputs due to ability to design &amp; deploy market innovations in short term.</a:t>
            </a:r>
          </a:p>
          <a:p>
            <a:r>
              <a:rPr lang="en-US" sz="2800" b="0" i="0" dirty="0" smtClean="0"/>
              <a:t>Three different methods (R/D/P) create knowledge outputs in three different states (Discovery, Invention, Innovation), each with unique value.</a:t>
            </a:r>
          </a:p>
          <a:p>
            <a:r>
              <a:rPr lang="en-US" sz="2800" b="0" i="0" dirty="0" smtClean="0"/>
              <a:t>Decision to adopt/implement knowledge rests with recipient stakeholders </a:t>
            </a:r>
            <a:r>
              <a:rPr lang="en-US" sz="2800" dirty="0" smtClean="0"/>
              <a:t>not</a:t>
            </a:r>
            <a:r>
              <a:rPr lang="en-US" sz="2800" b="0" i="0" dirty="0" smtClean="0"/>
              <a:t> with the producers.</a:t>
            </a:r>
          </a:p>
          <a:p>
            <a:pPr algn="ctr">
              <a:buNone/>
            </a:pPr>
            <a:endParaRPr lang="en-US" sz="28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smtClean="0"/>
              <a:t>Corrects Erroneous Assumptions</a:t>
            </a:r>
            <a:endParaRPr lang="en-US" sz="3600" dirty="0"/>
          </a:p>
        </p:txBody>
      </p:sp>
      <p:sp>
        <p:nvSpPr>
          <p:cNvPr id="8" name="Content Placeholder 7"/>
          <p:cNvSpPr>
            <a:spLocks noGrp="1"/>
          </p:cNvSpPr>
          <p:nvPr>
            <p:ph idx="1"/>
          </p:nvPr>
        </p:nvSpPr>
        <p:spPr>
          <a:xfrm>
            <a:off x="304800" y="1219200"/>
            <a:ext cx="8610600" cy="4906963"/>
          </a:xfrm>
        </p:spPr>
        <p:txBody>
          <a:bodyPr/>
          <a:lstStyle/>
          <a:p>
            <a:r>
              <a:rPr lang="en-US" sz="2800" b="0" i="0" dirty="0" smtClean="0"/>
              <a:t>Funding R&amp;D = Generating Market Innovations.</a:t>
            </a:r>
          </a:p>
          <a:p>
            <a:r>
              <a:rPr lang="en-US" sz="2800" b="0" i="0" dirty="0" smtClean="0"/>
              <a:t>Funding Science = Socio-economic impacts.</a:t>
            </a:r>
          </a:p>
          <a:p>
            <a:r>
              <a:rPr lang="en-US" sz="2800" b="0" i="0" dirty="0" smtClean="0"/>
              <a:t>Anecdotal examples = Valid/systematic evidence. </a:t>
            </a:r>
          </a:p>
          <a:p>
            <a:r>
              <a:rPr lang="en-US" sz="2800" b="0" i="0" dirty="0" smtClean="0"/>
              <a:t>Expending public funds = Economic growth.  </a:t>
            </a:r>
          </a:p>
          <a:p>
            <a:r>
              <a:rPr lang="en-US" sz="2800" b="0" i="0" dirty="0" smtClean="0"/>
              <a:t>Tracking/rewarding output (publications/patents) = Generating beneficial outcomes (devices/services).</a:t>
            </a:r>
          </a:p>
          <a:p>
            <a:pPr algn="ctr">
              <a:buNone/>
            </a:pPr>
            <a:r>
              <a:rPr lang="en-US" sz="2800" b="0" i="0" dirty="0" smtClean="0">
                <a:solidFill>
                  <a:srgbClr val="FF0000"/>
                </a:solidFill>
              </a:rPr>
              <a:t>The power of personal incentives dictates that you get what you measure and reward!</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533400"/>
            <a:ext cx="8229600" cy="1143000"/>
          </a:xfrm>
        </p:spPr>
        <p:txBody>
          <a:bodyPr/>
          <a:lstStyle/>
          <a:p>
            <a:r>
              <a:rPr lang="en-US" sz="3600" smtClean="0"/>
              <a:t>Elements of NtK Model</a:t>
            </a:r>
          </a:p>
        </p:txBody>
      </p:sp>
      <p:sp>
        <p:nvSpPr>
          <p:cNvPr id="17411" name="Content Placeholder 2"/>
          <p:cNvSpPr>
            <a:spLocks noGrp="1"/>
          </p:cNvSpPr>
          <p:nvPr>
            <p:ph idx="1"/>
          </p:nvPr>
        </p:nvSpPr>
        <p:spPr>
          <a:xfrm>
            <a:off x="457200" y="1828800"/>
            <a:ext cx="8229600" cy="4525963"/>
          </a:xfrm>
        </p:spPr>
        <p:txBody>
          <a:bodyPr/>
          <a:lstStyle/>
          <a:p>
            <a:pPr>
              <a:buClr>
                <a:schemeClr val="accent2"/>
              </a:buClr>
            </a:pPr>
            <a:r>
              <a:rPr lang="en-US" sz="2800" b="0" i="0" smtClean="0"/>
              <a:t>Full range of activities includes 3 Phases, 9 Stages &amp; Gates, Steps, Tasks and Tips.</a:t>
            </a:r>
          </a:p>
          <a:p>
            <a:pPr>
              <a:buClr>
                <a:schemeClr val="accent2"/>
              </a:buClr>
            </a:pPr>
            <a:r>
              <a:rPr lang="en-US" sz="2800" b="0" i="0" smtClean="0"/>
              <a:t>Supported by primary/secondary findings (scoping review of 250+ research and practice articles), and A/T case examples.</a:t>
            </a:r>
          </a:p>
          <a:p>
            <a:pPr>
              <a:buClr>
                <a:schemeClr val="accent2"/>
              </a:buClr>
            </a:pPr>
            <a:r>
              <a:rPr lang="en-US" sz="2800" b="0" i="0" smtClean="0"/>
              <a:t>Logic Model orientation – “Begin with the end in mind” (Stephen Covey), and work backwards through process to achieve it.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down)">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down)">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hematic."/>
          <p:cNvPicPr>
            <a:picLocks noChangeAspect="1"/>
          </p:cNvPicPr>
          <p:nvPr/>
        </p:nvPicPr>
        <p:blipFill>
          <a:blip r:embed="rId2" cstate="print"/>
          <a:stretch>
            <a:fillRect/>
          </a:stretch>
        </p:blipFill>
        <p:spPr>
          <a:xfrm>
            <a:off x="0" y="0"/>
            <a:ext cx="9144000" cy="6858000"/>
          </a:xfrm>
          <a:prstGeom prst="rect">
            <a:avLst/>
          </a:prstGeom>
        </p:spPr>
      </p:pic>
      <p:sp>
        <p:nvSpPr>
          <p:cNvPr id="2" name="Title 1" hidden="1"/>
          <p:cNvSpPr>
            <a:spLocks noGrp="1"/>
          </p:cNvSpPr>
          <p:nvPr>
            <p:ph type="title"/>
          </p:nvPr>
        </p:nvSpPr>
        <p:spPr/>
        <p:txBody>
          <a:bodyPr/>
          <a:lstStyle/>
          <a:p>
            <a:r>
              <a:rPr lang="en-US" sz="2800" dirty="0"/>
              <a:t>Schematic.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2800" dirty="0" smtClean="0"/>
              <a:t>Three Different Methods yield Knowledge Outputs in 3 Different States*</a:t>
            </a:r>
            <a:endParaRPr lang="en-US" sz="2800" dirty="0"/>
          </a:p>
        </p:txBody>
      </p:sp>
      <p:sp>
        <p:nvSpPr>
          <p:cNvPr id="3" name="Content Placeholder 2"/>
          <p:cNvSpPr>
            <a:spLocks noGrp="1"/>
          </p:cNvSpPr>
          <p:nvPr>
            <p:ph idx="1"/>
          </p:nvPr>
        </p:nvSpPr>
        <p:spPr>
          <a:xfrm>
            <a:off x="457200" y="1524000"/>
            <a:ext cx="8229600" cy="4602163"/>
          </a:xfrm>
        </p:spPr>
        <p:txBody>
          <a:bodyPr/>
          <a:lstStyle/>
          <a:p>
            <a:pPr>
              <a:buNone/>
            </a:pPr>
            <a:r>
              <a:rPr lang="en-US" b="0" i="0" dirty="0" smtClean="0"/>
              <a:t>Scientific Research Method►</a:t>
            </a:r>
          </a:p>
          <a:p>
            <a:pPr>
              <a:buNone/>
            </a:pPr>
            <a:r>
              <a:rPr lang="en-US" b="0" i="1" dirty="0" smtClean="0"/>
              <a:t>          </a:t>
            </a:r>
            <a:r>
              <a:rPr lang="en-US" b="0" i="1" dirty="0" smtClean="0">
                <a:solidFill>
                  <a:srgbClr val="0070C0"/>
                </a:solidFill>
              </a:rPr>
              <a:t>Conceptual Discovery</a:t>
            </a:r>
          </a:p>
          <a:p>
            <a:pPr>
              <a:buNone/>
            </a:pPr>
            <a:r>
              <a:rPr lang="en-US" b="0" i="0" dirty="0" smtClean="0"/>
              <a:t>Engineering Development Method</a:t>
            </a:r>
            <a:r>
              <a:rPr lang="en-US" b="0" dirty="0" smtClean="0"/>
              <a:t>►</a:t>
            </a:r>
          </a:p>
          <a:p>
            <a:pPr>
              <a:buNone/>
            </a:pPr>
            <a:r>
              <a:rPr lang="en-US" b="0" i="1" dirty="0" smtClean="0"/>
              <a:t>          </a:t>
            </a:r>
            <a:r>
              <a:rPr lang="en-US" b="0" i="1" dirty="0" smtClean="0">
                <a:solidFill>
                  <a:srgbClr val="C00000"/>
                </a:solidFill>
              </a:rPr>
              <a:t>Prototype Invention</a:t>
            </a:r>
          </a:p>
          <a:p>
            <a:pPr>
              <a:buNone/>
            </a:pPr>
            <a:r>
              <a:rPr lang="en-US" b="0" i="0" dirty="0" smtClean="0"/>
              <a:t>Industrial Production Method►</a:t>
            </a:r>
          </a:p>
          <a:p>
            <a:pPr>
              <a:buNone/>
            </a:pPr>
            <a:r>
              <a:rPr lang="en-US" b="0" i="1" dirty="0" smtClean="0"/>
              <a:t>         </a:t>
            </a:r>
            <a:r>
              <a:rPr lang="en-US" b="0" i="1" dirty="0" smtClean="0">
                <a:solidFill>
                  <a:srgbClr val="00B050"/>
                </a:solidFill>
              </a:rPr>
              <a:t>Commercial Product</a:t>
            </a:r>
          </a:p>
          <a:p>
            <a:pPr lvl="1">
              <a:buNone/>
            </a:pPr>
            <a:r>
              <a:rPr lang="en-US" b="0" i="1" dirty="0" smtClean="0"/>
              <a:t>* Learning Objective 1</a:t>
            </a:r>
            <a:endParaRPr lang="en-US" b="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ges 7, 8 and 9."/>
          <p:cNvPicPr>
            <a:picLocks noChangeAspect="1"/>
          </p:cNvPicPr>
          <p:nvPr/>
        </p:nvPicPr>
        <p:blipFill>
          <a:blip r:embed="rId2" cstate="print"/>
          <a:stretch>
            <a:fillRect/>
          </a:stretch>
        </p:blipFill>
        <p:spPr>
          <a:xfrm>
            <a:off x="1384402" y="5091989"/>
            <a:ext cx="7315200" cy="1665293"/>
          </a:xfrm>
          <a:prstGeom prst="rect">
            <a:avLst/>
          </a:prstGeom>
        </p:spPr>
      </p:pic>
      <p:pic>
        <p:nvPicPr>
          <p:cNvPr id="9" name="Picture 8" descr="Stages 4, 5 and 6."/>
          <p:cNvPicPr>
            <a:picLocks noChangeAspect="1"/>
          </p:cNvPicPr>
          <p:nvPr/>
        </p:nvPicPr>
        <p:blipFill>
          <a:blip r:embed="rId3" cstate="print"/>
          <a:stretch>
            <a:fillRect/>
          </a:stretch>
        </p:blipFill>
        <p:spPr>
          <a:xfrm>
            <a:off x="1384402" y="3034589"/>
            <a:ext cx="7315200" cy="2011542"/>
          </a:xfrm>
          <a:prstGeom prst="rect">
            <a:avLst/>
          </a:prstGeom>
        </p:spPr>
      </p:pic>
      <p:pic>
        <p:nvPicPr>
          <p:cNvPr id="7" name="Picture 6" descr="Stages 1, 2 and 3."/>
          <p:cNvPicPr>
            <a:picLocks noChangeAspect="1"/>
          </p:cNvPicPr>
          <p:nvPr/>
        </p:nvPicPr>
        <p:blipFill>
          <a:blip r:embed="rId4" cstate="print"/>
          <a:stretch>
            <a:fillRect/>
          </a:stretch>
        </p:blipFill>
        <p:spPr>
          <a:xfrm>
            <a:off x="1406346" y="977189"/>
            <a:ext cx="7315200" cy="2017606"/>
          </a:xfrm>
          <a:prstGeom prst="rect">
            <a:avLst/>
          </a:prstGeom>
        </p:spPr>
      </p:pic>
      <p:pic>
        <p:nvPicPr>
          <p:cNvPr id="6" name="Picture 5" descr="Innovation; invention and discovery."/>
          <p:cNvPicPr>
            <a:picLocks noChangeAspect="1"/>
          </p:cNvPicPr>
          <p:nvPr/>
        </p:nvPicPr>
        <p:blipFill>
          <a:blip r:embed="rId5" cstate="print"/>
          <a:stretch>
            <a:fillRect/>
          </a:stretch>
        </p:blipFill>
        <p:spPr>
          <a:xfrm>
            <a:off x="457200" y="977189"/>
            <a:ext cx="877824" cy="5771693"/>
          </a:xfrm>
          <a:prstGeom prst="rect">
            <a:avLst/>
          </a:prstGeom>
        </p:spPr>
      </p:pic>
      <p:pic>
        <p:nvPicPr>
          <p:cNvPr id="5" name="Picture 4" descr="Phases, stages and gates."/>
          <p:cNvPicPr>
            <a:picLocks noChangeAspect="1"/>
          </p:cNvPicPr>
          <p:nvPr/>
        </p:nvPicPr>
        <p:blipFill>
          <a:blip r:embed="rId6" cstate="print"/>
          <a:stretch>
            <a:fillRect/>
          </a:stretch>
        </p:blipFill>
        <p:spPr>
          <a:xfrm>
            <a:off x="468172" y="533400"/>
            <a:ext cx="8229600" cy="368080"/>
          </a:xfrm>
          <a:prstGeom prst="rect">
            <a:avLst/>
          </a:prstGeom>
        </p:spPr>
      </p:pic>
      <p:sp>
        <p:nvSpPr>
          <p:cNvPr id="4" name="Title 3"/>
          <p:cNvSpPr>
            <a:spLocks noGrp="1"/>
          </p:cNvSpPr>
          <p:nvPr>
            <p:ph type="title"/>
          </p:nvPr>
        </p:nvSpPr>
        <p:spPr>
          <a:xfrm>
            <a:off x="457200" y="-304800"/>
            <a:ext cx="8229600" cy="1143000"/>
          </a:xfrm>
        </p:spPr>
        <p:txBody>
          <a:bodyPr/>
          <a:lstStyle/>
          <a:p>
            <a:pPr lvl="0" eaLnBrk="1" fontAlgn="auto" hangingPunct="1">
              <a:spcBef>
                <a:spcPts val="0"/>
              </a:spcBef>
              <a:spcAft>
                <a:spcPts val="0"/>
              </a:spcAft>
            </a:pPr>
            <a:r>
              <a:rPr lang="en-US" sz="1800" kern="1200" dirty="0">
                <a:solidFill>
                  <a:srgbClr val="000000"/>
                </a:solidFill>
                <a:ea typeface="+mn-ea"/>
                <a:cs typeface="+mn-cs"/>
              </a:rPr>
              <a:t>Need to Knowledge (</a:t>
            </a:r>
            <a:r>
              <a:rPr lang="en-US" sz="1800" kern="1200" dirty="0" err="1">
                <a:solidFill>
                  <a:srgbClr val="000000"/>
                </a:solidFill>
                <a:ea typeface="+mn-ea"/>
                <a:cs typeface="+mn-cs"/>
              </a:rPr>
              <a:t>NtK</a:t>
            </a:r>
            <a:r>
              <a:rPr lang="en-US" sz="1800" kern="1200" dirty="0">
                <a:solidFill>
                  <a:srgbClr val="000000"/>
                </a:solidFill>
                <a:ea typeface="+mn-ea"/>
                <a:cs typeface="+mn-cs"/>
              </a:rPr>
              <a:t>) Model for Technological </a:t>
            </a:r>
            <a:r>
              <a:rPr lang="en-US" sz="1800" kern="1200" dirty="0" smtClean="0">
                <a:solidFill>
                  <a:srgbClr val="000000"/>
                </a:solidFill>
                <a:ea typeface="+mn-ea"/>
                <a:cs typeface="+mn-cs"/>
              </a:rPr>
              <a:t>Innovations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2000" fill="hold"/>
                                        <p:tgtEl>
                                          <p:spTgt spid="10"/>
                                        </p:tgtEl>
                                        <p:attrNameLst>
                                          <p:attrName>ppt_x</p:attrName>
                                        </p:attrNameLst>
                                      </p:cBhvr>
                                      <p:tavLst>
                                        <p:tav tm="0">
                                          <p:val>
                                            <p:strVal val="#ppt_x"/>
                                          </p:val>
                                        </p:tav>
                                        <p:tav tm="100000">
                                          <p:val>
                                            <p:strVal val="#ppt_x"/>
                                          </p:val>
                                        </p:tav>
                                      </p:tavLst>
                                    </p:anim>
                                    <p:anim calcmode="lin" valueType="num">
                                      <p:cBhvr additive="base">
                                        <p:cTn id="3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3050"/>
            <a:ext cx="3657600" cy="1162050"/>
          </a:xfrm>
        </p:spPr>
        <p:txBody>
          <a:bodyPr/>
          <a:lstStyle/>
          <a:p>
            <a:r>
              <a:rPr lang="en-US" sz="2200" dirty="0" smtClean="0"/>
              <a:t>“</a:t>
            </a:r>
            <a:r>
              <a:rPr lang="en-US" sz="2200" dirty="0" err="1" smtClean="0"/>
              <a:t>Gamification</a:t>
            </a:r>
            <a:r>
              <a:rPr lang="en-US" sz="2200" dirty="0" smtClean="0"/>
              <a:t>” of Technological Innovation</a:t>
            </a:r>
            <a:endParaRPr lang="en-US" sz="2200" dirty="0"/>
          </a:p>
        </p:txBody>
      </p:sp>
      <p:sp>
        <p:nvSpPr>
          <p:cNvPr id="6" name="Text Placeholder 5"/>
          <p:cNvSpPr>
            <a:spLocks noGrp="1"/>
          </p:cNvSpPr>
          <p:nvPr>
            <p:ph type="body" sz="half" idx="2"/>
          </p:nvPr>
        </p:nvSpPr>
        <p:spPr>
          <a:xfrm>
            <a:off x="457200" y="1435100"/>
            <a:ext cx="3429000" cy="4691063"/>
          </a:xfrm>
        </p:spPr>
        <p:txBody>
          <a:bodyPr/>
          <a:lstStyle/>
          <a:p>
            <a:r>
              <a:rPr lang="en-US" sz="2200" b="0" i="0" dirty="0" smtClean="0"/>
              <a:t>Progress through three Methods of Knowledge Generation, and the effective Communication of three Knowledge States, may be circuitous and iterative, punctuated and prolonged, risky and unpredictable, yet still be planned, implemented and accomplished through the deliberate and systematic efforts of key stakeholders.  </a:t>
            </a:r>
            <a:endParaRPr lang="en-US" sz="2200" b="0" i="0" dirty="0"/>
          </a:p>
        </p:txBody>
      </p:sp>
      <p:pic>
        <p:nvPicPr>
          <p:cNvPr id="7" name="Content Placeholder 6" descr="Game board."/>
          <p:cNvPicPr>
            <a:picLocks noGrp="1" noChangeAspect="1"/>
          </p:cNvPicPr>
          <p:nvPr>
            <p:ph idx="1"/>
          </p:nvPr>
        </p:nvPicPr>
        <p:blipFill>
          <a:blip r:embed="rId2" cstate="print"/>
          <a:stretch>
            <a:fillRect/>
          </a:stretch>
        </p:blipFill>
        <p:spPr>
          <a:xfrm>
            <a:off x="4120342" y="152400"/>
            <a:ext cx="5023658" cy="6553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Learning Objectives</a:t>
            </a:r>
            <a:endParaRPr lang="en-US" sz="3200" dirty="0"/>
          </a:p>
        </p:txBody>
      </p:sp>
      <p:sp>
        <p:nvSpPr>
          <p:cNvPr id="3" name="Content Placeholder 2"/>
          <p:cNvSpPr>
            <a:spLocks noGrp="1"/>
          </p:cNvSpPr>
          <p:nvPr>
            <p:ph idx="1"/>
          </p:nvPr>
        </p:nvSpPr>
        <p:spPr>
          <a:xfrm>
            <a:off x="304800" y="1143000"/>
            <a:ext cx="8534400" cy="4983163"/>
          </a:xfrm>
        </p:spPr>
        <p:txBody>
          <a:bodyPr/>
          <a:lstStyle/>
          <a:p>
            <a:pPr>
              <a:buNone/>
            </a:pPr>
            <a:r>
              <a:rPr lang="en-US" sz="2400" b="0" i="0" dirty="0" smtClean="0"/>
              <a:t>1.  Participants will be able to distinguish </a:t>
            </a:r>
            <a:r>
              <a:rPr lang="en-US" sz="2400" b="0" dirty="0" smtClean="0"/>
              <a:t>three methods</a:t>
            </a:r>
            <a:r>
              <a:rPr lang="en-US" sz="2400" b="0" i="0" dirty="0" smtClean="0"/>
              <a:t> of activity, their related outputs as states of knowledge, and the mechanisms through which knowledge in each state leads to external outcomes and socio-economic impacts.</a:t>
            </a:r>
          </a:p>
          <a:p>
            <a:pPr>
              <a:buNone/>
            </a:pPr>
            <a:r>
              <a:rPr lang="en-US" sz="2400" b="0" i="0" dirty="0" smtClean="0"/>
              <a:t>2.  Participants will be able to describe </a:t>
            </a:r>
            <a:r>
              <a:rPr lang="en-US" sz="2400" b="0" dirty="0" smtClean="0"/>
              <a:t>three Knowledge Translation tools</a:t>
            </a:r>
            <a:r>
              <a:rPr lang="en-US" sz="2400" b="0" i="0" dirty="0" smtClean="0"/>
              <a:t>, and discuss how and when each can be applied.</a:t>
            </a:r>
          </a:p>
          <a:p>
            <a:pPr>
              <a:buNone/>
            </a:pPr>
            <a:r>
              <a:rPr lang="en-US" sz="2400" b="0" i="0" dirty="0" smtClean="0"/>
              <a:t>3.  Participants will recognize and describe key attributes of </a:t>
            </a:r>
            <a:r>
              <a:rPr lang="en-US" sz="2400" b="0" dirty="0" smtClean="0"/>
              <a:t>five different stakeholder groups</a:t>
            </a:r>
            <a:r>
              <a:rPr lang="en-US" sz="2400" b="0" i="0" dirty="0" smtClean="0"/>
              <a:t>, and explain how each tool is relevant to each group.</a:t>
            </a:r>
          </a:p>
          <a:p>
            <a:endParaRPr lang="en-US" sz="24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wchart KT, TT and 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23942"/>
            <a:ext cx="9144000" cy="1810115"/>
          </a:xfrm>
          <a:prstGeom prst="rect">
            <a:avLst/>
          </a:prstGeom>
        </p:spPr>
      </p:pic>
      <p:sp>
        <p:nvSpPr>
          <p:cNvPr id="5" name="Title 4"/>
          <p:cNvSpPr>
            <a:spLocks noGrp="1"/>
          </p:cNvSpPr>
          <p:nvPr>
            <p:ph type="title"/>
          </p:nvPr>
        </p:nvSpPr>
        <p:spPr>
          <a:xfrm>
            <a:off x="533400" y="533400"/>
            <a:ext cx="8229600" cy="1143000"/>
          </a:xfrm>
        </p:spPr>
        <p:txBody>
          <a:bodyPr/>
          <a:lstStyle/>
          <a:p>
            <a:r>
              <a:rPr lang="en-US" sz="3600" dirty="0" smtClean="0"/>
              <a:t>Knowledge Communication – </a:t>
            </a:r>
            <a:br>
              <a:rPr lang="en-US" sz="3600" dirty="0" smtClean="0"/>
            </a:br>
            <a:r>
              <a:rPr lang="en-US" sz="3600" dirty="0" smtClean="0"/>
              <a:t>3 Strategies for 3 States</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685800"/>
            <a:ext cx="8458200" cy="1143000"/>
          </a:xfrm>
        </p:spPr>
        <p:txBody>
          <a:bodyPr/>
          <a:lstStyle/>
          <a:p>
            <a:pPr eaLnBrk="1" hangingPunct="1"/>
            <a:r>
              <a:rPr lang="en-US" sz="3200" smtClean="0"/>
              <a:t>Delivering Solutions to Problems involves progress across three Knowledge States</a:t>
            </a:r>
          </a:p>
        </p:txBody>
      </p:sp>
      <p:sp>
        <p:nvSpPr>
          <p:cNvPr id="9219" name="Rectangle 3"/>
          <p:cNvSpPr>
            <a:spLocks noGrp="1" noChangeArrowheads="1"/>
          </p:cNvSpPr>
          <p:nvPr>
            <p:ph type="body" idx="1"/>
          </p:nvPr>
        </p:nvSpPr>
        <p:spPr>
          <a:xfrm>
            <a:off x="228600" y="2133600"/>
            <a:ext cx="8610600" cy="3763963"/>
          </a:xfrm>
          <a:solidFill>
            <a:schemeClr val="bg1">
              <a:lumMod val="95000"/>
            </a:schemeClr>
          </a:solidFill>
        </p:spPr>
        <p:txBody>
          <a:bodyPr/>
          <a:lstStyle/>
          <a:p>
            <a:pPr eaLnBrk="1" hangingPunct="1">
              <a:lnSpc>
                <a:spcPct val="90000"/>
              </a:lnSpc>
              <a:buFontTx/>
              <a:buNone/>
              <a:defRPr/>
            </a:pPr>
            <a:r>
              <a:rPr lang="en-US" sz="2400" i="0" dirty="0" smtClean="0"/>
              <a:t>Research </a:t>
            </a:r>
            <a:r>
              <a:rPr lang="en-US" i="0" dirty="0" smtClean="0"/>
              <a:t>→</a:t>
            </a:r>
            <a:r>
              <a:rPr lang="en-US" dirty="0" smtClean="0"/>
              <a:t> </a:t>
            </a:r>
            <a:r>
              <a:rPr lang="en-US" sz="2400" dirty="0" smtClean="0">
                <a:solidFill>
                  <a:srgbClr val="C00000"/>
                </a:solidFill>
              </a:rPr>
              <a:t>Discovery</a:t>
            </a:r>
            <a:r>
              <a:rPr lang="en-US" sz="2400" dirty="0" smtClean="0"/>
              <a:t> </a:t>
            </a:r>
            <a:r>
              <a:rPr lang="en-US" i="0" dirty="0" smtClean="0"/>
              <a:t>→</a:t>
            </a:r>
            <a:r>
              <a:rPr lang="en-US" sz="2400" i="0" dirty="0" smtClean="0"/>
              <a:t>Translation </a:t>
            </a:r>
            <a:r>
              <a:rPr lang="en-US" i="0" dirty="0" smtClean="0"/>
              <a:t>→ </a:t>
            </a:r>
            <a:r>
              <a:rPr lang="en-US" sz="2400" i="0" dirty="0" smtClean="0"/>
              <a:t>Utilization ↓</a:t>
            </a:r>
          </a:p>
          <a:p>
            <a:pPr eaLnBrk="1" hangingPunct="1">
              <a:lnSpc>
                <a:spcPct val="90000"/>
              </a:lnSpc>
              <a:buFontTx/>
              <a:buNone/>
              <a:defRPr/>
            </a:pPr>
            <a:endParaRPr lang="en-US" sz="2400" i="0" dirty="0" smtClean="0"/>
          </a:p>
          <a:p>
            <a:pPr eaLnBrk="1" hangingPunct="1">
              <a:lnSpc>
                <a:spcPct val="90000"/>
              </a:lnSpc>
              <a:buFontTx/>
              <a:buNone/>
              <a:defRPr/>
            </a:pPr>
            <a:r>
              <a:rPr lang="en-US" sz="2400" i="0" dirty="0" smtClean="0"/>
              <a:t>Development</a:t>
            </a:r>
            <a:r>
              <a:rPr lang="en-US" i="0" dirty="0" smtClean="0"/>
              <a:t>→ </a:t>
            </a:r>
            <a:r>
              <a:rPr lang="en-US" sz="2400" dirty="0" smtClean="0">
                <a:solidFill>
                  <a:srgbClr val="C00000"/>
                </a:solidFill>
              </a:rPr>
              <a:t>Invention</a:t>
            </a:r>
            <a:r>
              <a:rPr lang="en-US" i="0" dirty="0" smtClean="0"/>
              <a:t>→</a:t>
            </a:r>
            <a:r>
              <a:rPr lang="en-US" dirty="0" smtClean="0"/>
              <a:t> </a:t>
            </a:r>
            <a:r>
              <a:rPr lang="en-US" sz="2400" i="0" dirty="0" smtClean="0"/>
              <a:t>Transfer</a:t>
            </a:r>
            <a:r>
              <a:rPr lang="en-US" i="0" dirty="0" smtClean="0"/>
              <a:t>→</a:t>
            </a:r>
            <a:r>
              <a:rPr lang="en-US" dirty="0" smtClean="0"/>
              <a:t> </a:t>
            </a:r>
            <a:r>
              <a:rPr lang="en-US" sz="2400" i="0" dirty="0" smtClean="0"/>
              <a:t>Integration ↓</a:t>
            </a:r>
          </a:p>
          <a:p>
            <a:pPr eaLnBrk="1" hangingPunct="1">
              <a:lnSpc>
                <a:spcPct val="90000"/>
              </a:lnSpc>
              <a:buFontTx/>
              <a:buNone/>
              <a:defRPr/>
            </a:pPr>
            <a:endParaRPr lang="en-US" sz="2400" i="0" dirty="0" smtClean="0"/>
          </a:p>
          <a:p>
            <a:pPr algn="r" eaLnBrk="1" hangingPunct="1">
              <a:lnSpc>
                <a:spcPct val="90000"/>
              </a:lnSpc>
              <a:buFontTx/>
              <a:buNone/>
              <a:defRPr/>
            </a:pPr>
            <a:r>
              <a:rPr lang="en-US" sz="2400" i="0" dirty="0" smtClean="0"/>
              <a:t>Production </a:t>
            </a:r>
            <a:r>
              <a:rPr lang="en-US" i="0" dirty="0" smtClean="0"/>
              <a:t>→ </a:t>
            </a:r>
            <a:r>
              <a:rPr lang="en-US" sz="2400" dirty="0" smtClean="0">
                <a:solidFill>
                  <a:srgbClr val="C00000"/>
                </a:solidFill>
              </a:rPr>
              <a:t>Innovation</a:t>
            </a:r>
            <a:r>
              <a:rPr lang="en-US" sz="2400" i="0" dirty="0" smtClean="0">
                <a:solidFill>
                  <a:srgbClr val="C00000"/>
                </a:solidFill>
              </a:rPr>
              <a:t> </a:t>
            </a:r>
            <a:r>
              <a:rPr lang="en-US" i="0" dirty="0" smtClean="0"/>
              <a:t>→ </a:t>
            </a:r>
            <a:r>
              <a:rPr lang="en-US" sz="2400" dirty="0" smtClean="0"/>
              <a:t>Transaction</a:t>
            </a:r>
            <a:r>
              <a:rPr lang="en-US" sz="2400" i="0" dirty="0" smtClean="0"/>
              <a:t> </a:t>
            </a:r>
            <a:r>
              <a:rPr lang="en-US" i="0" dirty="0" smtClean="0"/>
              <a:t>→</a:t>
            </a:r>
            <a:r>
              <a:rPr lang="en-US" sz="2400" i="0" dirty="0" smtClean="0"/>
              <a:t> </a:t>
            </a:r>
            <a:r>
              <a:rPr lang="en-US" sz="2400" b="0" i="0" dirty="0" smtClean="0"/>
              <a:t>Lif</a:t>
            </a:r>
            <a:r>
              <a:rPr lang="en-US" sz="2400" i="0" dirty="0" smtClean="0"/>
              <a:t>ecycle ↓ </a:t>
            </a:r>
          </a:p>
          <a:p>
            <a:pPr eaLnBrk="1" hangingPunct="1">
              <a:lnSpc>
                <a:spcPct val="90000"/>
              </a:lnSpc>
              <a:buFontTx/>
              <a:buNone/>
              <a:defRPr/>
            </a:pPr>
            <a:endParaRPr lang="en-US" sz="2400" i="0" dirty="0" smtClean="0"/>
          </a:p>
          <a:p>
            <a:pPr eaLnBrk="1" hangingPunct="1">
              <a:lnSpc>
                <a:spcPct val="90000"/>
              </a:lnSpc>
              <a:buFontTx/>
              <a:buNone/>
              <a:defRPr/>
            </a:pPr>
            <a:endParaRPr lang="en-US" sz="2400" i="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bg/>
                                          </p:spTgt>
                                        </p:tgtEl>
                                        <p:attrNameLst>
                                          <p:attrName>style.visibility</p:attrName>
                                        </p:attrNameLst>
                                      </p:cBhvr>
                                      <p:to>
                                        <p:strVal val="visible"/>
                                      </p:to>
                                    </p:set>
                                    <p:anim calcmode="lin" valueType="num">
                                      <p:cBhvr additive="base">
                                        <p:cTn id="7"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401762"/>
          </a:xfrm>
        </p:spPr>
        <p:txBody>
          <a:bodyPr/>
          <a:lstStyle/>
          <a:p>
            <a:r>
              <a:rPr lang="en-US" sz="3200" dirty="0" smtClean="0"/>
              <a:t>Evidence Supporting Phases from Literature Scoping Review</a:t>
            </a:r>
            <a:endParaRPr lang="en-US" sz="3200" dirty="0"/>
          </a:p>
        </p:txBody>
      </p:sp>
      <p:sp>
        <p:nvSpPr>
          <p:cNvPr id="6" name="Content Placeholder 5"/>
          <p:cNvSpPr>
            <a:spLocks noGrp="1"/>
          </p:cNvSpPr>
          <p:nvPr>
            <p:ph idx="1"/>
          </p:nvPr>
        </p:nvSpPr>
        <p:spPr/>
        <p:txBody>
          <a:bodyPr/>
          <a:lstStyle/>
          <a:p>
            <a:pPr>
              <a:buNone/>
            </a:pPr>
            <a:r>
              <a:rPr lang="en-US" sz="2400" b="0" i="0" dirty="0" smtClean="0"/>
              <a:t>Lockett, M;  Flagg, J &amp; Lane J (in preparation).  “What best practices are required to translate applied research findings into an innovative product? A scoping review to validate the Need to Knowledge Model.”  </a:t>
            </a:r>
            <a:r>
              <a:rPr lang="en-US" sz="2400" b="0" dirty="0" smtClean="0"/>
              <a:t>Implementation Science.</a:t>
            </a:r>
          </a:p>
          <a:p>
            <a:r>
              <a:rPr lang="en-US" sz="2400" b="0" dirty="0" smtClean="0"/>
              <a:t>Literature Search; Scoping Review &amp; Narrative Synthesis.</a:t>
            </a:r>
          </a:p>
          <a:p>
            <a:r>
              <a:rPr lang="en-US" sz="2400" b="0" dirty="0" smtClean="0"/>
              <a:t>Over 800 excerpts from over 200 academic and industry journal articles substantiate stage/gate model.</a:t>
            </a:r>
          </a:p>
          <a:p>
            <a:r>
              <a:rPr lang="en-US" sz="2400" b="0" dirty="0" smtClean="0"/>
              <a:t>Excerpts cluster differently for each Phase of R/D/P.</a:t>
            </a:r>
          </a:p>
          <a:p>
            <a:pPr>
              <a:buNone/>
            </a:pPr>
            <a:endParaRPr lang="en-US" sz="2400"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descr="Cross functional teams/integration 19. Market conditions 18. NPD process 15. Consumer needs identification 13. Stakeholder involvement 13. NPD proficiency 12. Preliminary assessments 10."/>
          <p:cNvGraphicFramePr/>
          <p:nvPr>
            <p:extLst>
              <p:ext uri="{D42A27DB-BD31-4B8C-83A1-F6EECF244321}">
                <p14:modId xmlns:p14="http://schemas.microsoft.com/office/powerpoint/2010/main" val="2230384872"/>
              </p:ext>
            </p:extLst>
          </p:nvPr>
        </p:nvGraphicFramePr>
        <p:xfrm>
          <a:off x="457200" y="914400"/>
          <a:ext cx="8229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685800"/>
            <a:ext cx="8229600" cy="1143000"/>
          </a:xfrm>
        </p:spPr>
        <p:txBody>
          <a:bodyPr/>
          <a:lstStyle/>
          <a:p>
            <a:pPr>
              <a:defRPr sz="1200" b="1" i="0" u="none" strike="noStrike" kern="1200" baseline="0">
                <a:solidFill>
                  <a:srgbClr val="000000"/>
                </a:solidFill>
                <a:latin typeface="Arial" pitchFamily="34" charset="0"/>
                <a:ea typeface="+mn-ea"/>
                <a:cs typeface="Arial" pitchFamily="34" charset="0"/>
              </a:defRPr>
            </a:pPr>
            <a:r>
              <a:rPr lang="en-US" sz="1600" dirty="0">
                <a:latin typeface="Arial" pitchFamily="34" charset="0"/>
                <a:cs typeface="Arial" pitchFamily="34" charset="0"/>
              </a:rPr>
              <a:t>Number of Excerpts by Code in the Research/Discovery Phase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ools 16. Cross function teams/integration 15. Stakeholder involvement 11. Communication/feedback 10. Consumer needs identification 9. Market conditions 9."/>
          <p:cNvGraphicFramePr/>
          <p:nvPr>
            <p:extLst>
              <p:ext uri="{D42A27DB-BD31-4B8C-83A1-F6EECF244321}">
                <p14:modId xmlns:p14="http://schemas.microsoft.com/office/powerpoint/2010/main" val="999511412"/>
              </p:ext>
            </p:extLst>
          </p:nvPr>
        </p:nvGraphicFramePr>
        <p:xfrm>
          <a:off x="228600" y="838200"/>
          <a:ext cx="8610600"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609600"/>
            <a:ext cx="8229600" cy="1143000"/>
          </a:xfrm>
        </p:spPr>
        <p:txBody>
          <a:bodyPr/>
          <a:lstStyle/>
          <a:p>
            <a:pPr>
              <a:defRPr sz="1400" b="1" i="0" u="none" strike="noStrike" kern="1200" baseline="0">
                <a:solidFill>
                  <a:srgbClr val="000000"/>
                </a:solidFill>
                <a:latin typeface="+mn-lt"/>
                <a:ea typeface="+mn-ea"/>
                <a:cs typeface="+mn-cs"/>
              </a:defRPr>
            </a:pPr>
            <a:r>
              <a:rPr lang="en-US" sz="1600" dirty="0"/>
              <a:t>Number of Excerpts by Code in the Development/Invention </a:t>
            </a:r>
            <a:r>
              <a:rPr lang="en-US" sz="1600" dirty="0" smtClean="0"/>
              <a:t>Phase</a:t>
            </a:r>
            <a:br>
              <a:rPr lang="en-US" sz="1600" dirty="0" smtClean="0"/>
            </a:b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Tools 11. Cross functional teams/integration 7. NPD process 7. Lead time/time to market 5. Stage-gate 5. Sales or profits 4. Market conditions 4."/>
          <p:cNvGraphicFramePr/>
          <p:nvPr>
            <p:extLst>
              <p:ext uri="{D42A27DB-BD31-4B8C-83A1-F6EECF244321}">
                <p14:modId xmlns:p14="http://schemas.microsoft.com/office/powerpoint/2010/main" val="3178063463"/>
              </p:ext>
            </p:extLst>
          </p:nvPr>
        </p:nvGraphicFramePr>
        <p:xfrm>
          <a:off x="381000" y="685800"/>
          <a:ext cx="8305799"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7200" y="304800"/>
            <a:ext cx="8229600" cy="1143000"/>
          </a:xfrm>
        </p:spPr>
        <p:txBody>
          <a:bodyPr/>
          <a:lstStyle/>
          <a:p>
            <a:pPr>
              <a:defRPr sz="1800" b="1" i="0" u="none" strike="noStrike" kern="1200" baseline="0">
                <a:solidFill>
                  <a:srgbClr val="000000"/>
                </a:solidFill>
                <a:latin typeface="Arial" pitchFamily="34" charset="0"/>
                <a:ea typeface="+mn-ea"/>
                <a:cs typeface="Arial" pitchFamily="34" charset="0"/>
              </a:defRPr>
            </a:pPr>
            <a:r>
              <a:rPr lang="en-US" sz="1600" dirty="0">
                <a:latin typeface="Arial" pitchFamily="34" charset="0"/>
                <a:cs typeface="Arial" pitchFamily="34" charset="0"/>
              </a:rPr>
              <a:t>Number of Excerpts by Code in the Production/Innovation </a:t>
            </a:r>
            <a:r>
              <a:rPr lang="en-US" sz="1600" dirty="0" smtClean="0">
                <a:latin typeface="Arial" pitchFamily="34" charset="0"/>
                <a:cs typeface="Arial" pitchFamily="34" charset="0"/>
              </a:rPr>
              <a:t>Phase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NtK</a:t>
            </a:r>
            <a:r>
              <a:rPr lang="en-US" sz="3600" dirty="0" smtClean="0"/>
              <a:t> Model Utility</a:t>
            </a:r>
            <a:endParaRPr lang="en-US" sz="3600" dirty="0"/>
          </a:p>
        </p:txBody>
      </p:sp>
      <p:sp>
        <p:nvSpPr>
          <p:cNvPr id="3" name="Content Placeholder 2"/>
          <p:cNvSpPr>
            <a:spLocks noGrp="1"/>
          </p:cNvSpPr>
          <p:nvPr>
            <p:ph idx="1"/>
          </p:nvPr>
        </p:nvSpPr>
        <p:spPr>
          <a:xfrm>
            <a:off x="457200" y="1371600"/>
            <a:ext cx="8458200" cy="4754563"/>
          </a:xfrm>
        </p:spPr>
        <p:txBody>
          <a:bodyPr/>
          <a:lstStyle/>
          <a:p>
            <a:r>
              <a:rPr lang="en-US" sz="2800" b="0" i="0" dirty="0" smtClean="0"/>
              <a:t>Clarifies processes and mechanisms underlying technology-based Innovation, by integrating academic &amp; industry literature.</a:t>
            </a:r>
          </a:p>
          <a:p>
            <a:r>
              <a:rPr lang="en-US" sz="2800" b="0" i="0" dirty="0" smtClean="0"/>
              <a:t>Establishes linkages between three distinct methods and their respective knowledge outputs for implementation/communication.</a:t>
            </a:r>
          </a:p>
          <a:p>
            <a:r>
              <a:rPr lang="en-US" sz="2800" b="0" i="0" dirty="0" smtClean="0"/>
              <a:t>Offers structure to sponsors &amp; grantees for program/project planning, implementation, monitoring and evaluation. </a:t>
            </a:r>
            <a:endParaRPr lang="en-US" sz="28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err="1" smtClean="0"/>
              <a:t>NtK</a:t>
            </a:r>
            <a:r>
              <a:rPr lang="en-US" sz="3600" dirty="0" smtClean="0"/>
              <a:t> Model Value</a:t>
            </a:r>
            <a:endParaRPr lang="en-US" sz="3600" dirty="0"/>
          </a:p>
        </p:txBody>
      </p:sp>
      <p:sp>
        <p:nvSpPr>
          <p:cNvPr id="3" name="Content Placeholder 2"/>
          <p:cNvSpPr>
            <a:spLocks noGrp="1"/>
          </p:cNvSpPr>
          <p:nvPr>
            <p:ph idx="1"/>
          </p:nvPr>
        </p:nvSpPr>
        <p:spPr>
          <a:xfrm>
            <a:off x="457200" y="990600"/>
            <a:ext cx="8229600" cy="5135563"/>
          </a:xfrm>
        </p:spPr>
        <p:txBody>
          <a:bodyPr/>
          <a:lstStyle/>
          <a:p>
            <a:r>
              <a:rPr lang="en-US" sz="2800" i="0" dirty="0" smtClean="0"/>
              <a:t>Technology Grantees:</a:t>
            </a:r>
          </a:p>
          <a:p>
            <a:pPr lvl="1"/>
            <a:r>
              <a:rPr lang="en-US" sz="2400" b="0" dirty="0" smtClean="0"/>
              <a:t>Proposal structure – Review Panel liked.</a:t>
            </a:r>
          </a:p>
          <a:p>
            <a:pPr lvl="1"/>
            <a:r>
              <a:rPr lang="en-US" sz="2400" b="0" dirty="0" smtClean="0"/>
              <a:t>RERC Tech Transfer/ SBIR Phase III Plans.</a:t>
            </a:r>
          </a:p>
          <a:p>
            <a:r>
              <a:rPr lang="en-US" sz="2800" i="0" dirty="0" smtClean="0"/>
              <a:t>Program Sponsors:</a:t>
            </a:r>
          </a:p>
          <a:p>
            <a:pPr lvl="1"/>
            <a:r>
              <a:rPr lang="en-US" sz="2400" b="0" dirty="0" smtClean="0"/>
              <a:t>Assess proposals; Track progress. </a:t>
            </a:r>
          </a:p>
          <a:p>
            <a:pPr lvl="1"/>
            <a:r>
              <a:rPr lang="en-US" sz="2400" b="0" dirty="0" smtClean="0"/>
              <a:t>Compliance enforced – Funding continuation?</a:t>
            </a:r>
          </a:p>
          <a:p>
            <a:r>
              <a:rPr lang="en-US" sz="2800" i="0" dirty="0" smtClean="0"/>
              <a:t>Organizations:</a:t>
            </a:r>
          </a:p>
          <a:p>
            <a:pPr lvl="1"/>
            <a:r>
              <a:rPr lang="en-US" sz="2400" b="0" dirty="0" smtClean="0"/>
              <a:t>PDMA’s “The Source”;  Tech Transfer Tactics;</a:t>
            </a:r>
          </a:p>
          <a:p>
            <a:pPr lvl="1"/>
            <a:r>
              <a:rPr lang="en-US" sz="2400" b="0" i="0" dirty="0" smtClean="0"/>
              <a:t>CIHR;  CEUD; DIT; ATIA; AAATE.</a:t>
            </a: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err="1" smtClean="0"/>
              <a:t>NtK</a:t>
            </a:r>
            <a:r>
              <a:rPr lang="en-US" sz="3600" dirty="0" smtClean="0"/>
              <a:t> Model in Use</a:t>
            </a:r>
            <a:endParaRPr lang="en-US" sz="3600" dirty="0"/>
          </a:p>
        </p:txBody>
      </p:sp>
      <p:sp>
        <p:nvSpPr>
          <p:cNvPr id="3" name="Content Placeholder 2"/>
          <p:cNvSpPr>
            <a:spLocks noGrp="1"/>
          </p:cNvSpPr>
          <p:nvPr>
            <p:ph idx="1"/>
          </p:nvPr>
        </p:nvSpPr>
        <p:spPr>
          <a:xfrm>
            <a:off x="457200" y="990600"/>
            <a:ext cx="8229600" cy="5135563"/>
          </a:xfrm>
        </p:spPr>
        <p:txBody>
          <a:bodyPr/>
          <a:lstStyle/>
          <a:p>
            <a:r>
              <a:rPr lang="en-US" sz="2800" i="0" dirty="0" smtClean="0"/>
              <a:t>Technology Grantees (actual):</a:t>
            </a:r>
          </a:p>
          <a:p>
            <a:pPr lvl="1"/>
            <a:r>
              <a:rPr lang="en-US" b="0" dirty="0" smtClean="0"/>
              <a:t>Structure proposal content.</a:t>
            </a:r>
          </a:p>
          <a:p>
            <a:pPr lvl="1"/>
            <a:r>
              <a:rPr lang="en-US" b="0" dirty="0" smtClean="0"/>
              <a:t>Plan Tech Transfer / Commercialization.</a:t>
            </a:r>
          </a:p>
          <a:p>
            <a:r>
              <a:rPr lang="en-US" sz="2800" i="0" dirty="0" smtClean="0"/>
              <a:t>Organizations (actual):</a:t>
            </a:r>
          </a:p>
          <a:p>
            <a:pPr lvl="1"/>
            <a:r>
              <a:rPr lang="en-US" sz="2400" b="0" dirty="0" smtClean="0"/>
              <a:t>PDMA’s “The Source”;  Tech Transfer Tactics;</a:t>
            </a:r>
          </a:p>
          <a:p>
            <a:pPr lvl="1"/>
            <a:r>
              <a:rPr lang="en-US" sz="2400" b="0" dirty="0" smtClean="0"/>
              <a:t>CIHR;  CEUD/DIT/EI; ATIA; AAATE.</a:t>
            </a:r>
          </a:p>
          <a:p>
            <a:r>
              <a:rPr lang="en-US" sz="2800" i="0" dirty="0" smtClean="0"/>
              <a:t>Program Sponsors (potential):</a:t>
            </a:r>
          </a:p>
          <a:p>
            <a:pPr lvl="1"/>
            <a:r>
              <a:rPr lang="en-US" b="0" dirty="0" smtClean="0"/>
              <a:t>Frame RFP; Assess proposals; Monitor progress; Collect </a:t>
            </a:r>
            <a:r>
              <a:rPr lang="en-US" b="0" smtClean="0"/>
              <a:t>outcome/impact evidence. </a:t>
            </a:r>
            <a:endParaRPr lang="en-US" b="0"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Knowledge Value Mapping Questionnaire*</a:t>
            </a:r>
            <a:endParaRPr lang="en-US" dirty="0"/>
          </a:p>
        </p:txBody>
      </p:sp>
      <p:sp>
        <p:nvSpPr>
          <p:cNvPr id="5" name="Subtitle 4"/>
          <p:cNvSpPr>
            <a:spLocks noGrp="1"/>
          </p:cNvSpPr>
          <p:nvPr>
            <p:ph type="subTitle" idx="1"/>
          </p:nvPr>
        </p:nvSpPr>
        <p:spPr/>
        <p:txBody>
          <a:bodyPr/>
          <a:lstStyle/>
          <a:p>
            <a:r>
              <a:rPr lang="en-US" dirty="0" smtClean="0"/>
              <a:t>Reaching Target Audiences efficiently and effectively</a:t>
            </a:r>
          </a:p>
          <a:p>
            <a:r>
              <a:rPr lang="en-US" sz="2800" b="0" dirty="0" smtClean="0"/>
              <a:t>*Learning Objective 2</a:t>
            </a:r>
            <a:endParaRPr lang="en-US" sz="28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 1: Three Methods &amp; States</a:t>
            </a:r>
            <a:endParaRPr lang="en-US" sz="3600" dirty="0"/>
          </a:p>
        </p:txBody>
      </p:sp>
      <p:sp>
        <p:nvSpPr>
          <p:cNvPr id="3" name="Content Placeholder 2"/>
          <p:cNvSpPr>
            <a:spLocks noGrp="1"/>
          </p:cNvSpPr>
          <p:nvPr>
            <p:ph idx="1"/>
          </p:nvPr>
        </p:nvSpPr>
        <p:spPr>
          <a:xfrm>
            <a:off x="457200" y="1219200"/>
            <a:ext cx="8229600" cy="4906963"/>
          </a:xfrm>
        </p:spPr>
        <p:txBody>
          <a:bodyPr/>
          <a:lstStyle/>
          <a:p>
            <a:r>
              <a:rPr lang="en-US" b="0" i="0" dirty="0" smtClean="0"/>
              <a:t>Scientific Research generates knowledge in state of Conceptual Discoveries, requiring translation for application.</a:t>
            </a:r>
          </a:p>
          <a:p>
            <a:r>
              <a:rPr lang="en-US" b="0" i="0" dirty="0" smtClean="0"/>
              <a:t>Engineering Development generates knowledge in state of Prototype Invention, requiring transfer for integration.</a:t>
            </a:r>
          </a:p>
          <a:p>
            <a:r>
              <a:rPr lang="en-US" b="0" i="0" dirty="0" smtClean="0"/>
              <a:t>Industrial Production generates knowledge in state of Commercial Innovation requiring transaction for acquisition.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Requirements</a:t>
            </a:r>
            <a:endParaRPr lang="en-US" dirty="0"/>
          </a:p>
        </p:txBody>
      </p:sp>
      <p:sp>
        <p:nvSpPr>
          <p:cNvPr id="3" name="Content Placeholder 2"/>
          <p:cNvSpPr>
            <a:spLocks noGrp="1"/>
          </p:cNvSpPr>
          <p:nvPr>
            <p:ph idx="1"/>
          </p:nvPr>
        </p:nvSpPr>
        <p:spPr>
          <a:xfrm>
            <a:off x="457200" y="1371600"/>
            <a:ext cx="8229600" cy="4754563"/>
          </a:xfrm>
        </p:spPr>
        <p:txBody>
          <a:bodyPr/>
          <a:lstStyle/>
          <a:p>
            <a:r>
              <a:rPr lang="en-US" sz="2800" dirty="0" smtClean="0"/>
              <a:t>Sponsors &amp; Grantees tasked with:</a:t>
            </a:r>
          </a:p>
          <a:p>
            <a:pPr lvl="1"/>
            <a:r>
              <a:rPr lang="en-US" sz="2400" dirty="0" smtClean="0"/>
              <a:t>Communicating findings to non-traditional audiences.</a:t>
            </a:r>
          </a:p>
          <a:p>
            <a:pPr lvl="1"/>
            <a:r>
              <a:rPr lang="en-US" sz="2400" dirty="0" smtClean="0"/>
              <a:t>Demonstrating evidence of knowledge use.</a:t>
            </a:r>
          </a:p>
          <a:p>
            <a:r>
              <a:rPr lang="en-US" sz="2800" dirty="0" smtClean="0"/>
              <a:t>New unfunded mandates to:</a:t>
            </a:r>
          </a:p>
          <a:p>
            <a:pPr lvl="1"/>
            <a:r>
              <a:rPr lang="en-US" sz="2400" dirty="0" smtClean="0"/>
              <a:t>Translate findings into appropriate language and formats.</a:t>
            </a:r>
          </a:p>
          <a:p>
            <a:pPr lvl="1"/>
            <a:r>
              <a:rPr lang="en-US" sz="2400" dirty="0" smtClean="0"/>
              <a:t>Identify channels for communication.</a:t>
            </a:r>
          </a:p>
          <a:p>
            <a:pPr>
              <a:buNone/>
            </a:pPr>
            <a:r>
              <a:rPr lang="en-US" dirty="0" smtClean="0"/>
              <a:t/>
            </a:r>
            <a:br>
              <a:rPr lang="en-US" dirty="0" smtClean="0"/>
            </a:b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KVM</a:t>
            </a:r>
            <a:endParaRPr lang="en-US" dirty="0"/>
          </a:p>
        </p:txBody>
      </p:sp>
      <p:sp>
        <p:nvSpPr>
          <p:cNvPr id="3" name="Content Placeholder 2"/>
          <p:cNvSpPr>
            <a:spLocks noGrp="1"/>
          </p:cNvSpPr>
          <p:nvPr>
            <p:ph idx="1"/>
          </p:nvPr>
        </p:nvSpPr>
        <p:spPr/>
        <p:txBody>
          <a:bodyPr/>
          <a:lstStyle/>
          <a:p>
            <a:r>
              <a:rPr lang="en-US" sz="2800" b="0" i="0" dirty="0" smtClean="0"/>
              <a:t>Reach diverse and non-traditional audiences.</a:t>
            </a:r>
          </a:p>
          <a:p>
            <a:r>
              <a:rPr lang="en-US" sz="2800" b="0" i="0" dirty="0" smtClean="0"/>
              <a:t>Communicate findings efficiently and effectively under current constraints.</a:t>
            </a:r>
          </a:p>
          <a:p>
            <a:r>
              <a:rPr lang="en-US" sz="2800" b="0" i="0" dirty="0" smtClean="0"/>
              <a:t>Employ broker organizations with appropriate membership.</a:t>
            </a:r>
          </a:p>
          <a:p>
            <a:r>
              <a:rPr lang="en-US" sz="2800" b="0" i="0" dirty="0" smtClean="0"/>
              <a:t>Understand how each values research to properly tailor message.</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lstStyle/>
          <a:p>
            <a:r>
              <a:rPr lang="en-US" sz="3600" dirty="0" smtClean="0"/>
              <a:t>AT: Five Stakeholder Groups*</a:t>
            </a:r>
            <a:endParaRPr lang="en-US" sz="3600" dirty="0"/>
          </a:p>
        </p:txBody>
      </p:sp>
      <p:sp>
        <p:nvSpPr>
          <p:cNvPr id="3" name="Content Placeholder 2"/>
          <p:cNvSpPr>
            <a:spLocks noGrp="1"/>
          </p:cNvSpPr>
          <p:nvPr>
            <p:ph idx="1"/>
          </p:nvPr>
        </p:nvSpPr>
        <p:spPr>
          <a:xfrm>
            <a:off x="457200" y="1219200"/>
            <a:ext cx="8229600" cy="4906963"/>
          </a:xfrm>
        </p:spPr>
        <p:txBody>
          <a:bodyPr/>
          <a:lstStyle/>
          <a:p>
            <a:r>
              <a:rPr lang="en-US" b="0" i="0" dirty="0" smtClean="0"/>
              <a:t>Researchers (Scientist &amp; Engineer)</a:t>
            </a:r>
          </a:p>
          <a:p>
            <a:r>
              <a:rPr lang="en-US" b="0" i="0" dirty="0" smtClean="0"/>
              <a:t>Clinicians (Therapist/Educator/Counselor)</a:t>
            </a:r>
          </a:p>
          <a:p>
            <a:r>
              <a:rPr lang="en-US" b="0" i="0" dirty="0" smtClean="0"/>
              <a:t>Consumers (PWD &amp; Family Member)</a:t>
            </a:r>
          </a:p>
          <a:p>
            <a:r>
              <a:rPr lang="en-US" b="0" i="0" dirty="0" smtClean="0"/>
              <a:t>Manufacturers (OEM &amp; VAR)</a:t>
            </a:r>
          </a:p>
          <a:p>
            <a:r>
              <a:rPr lang="en-US" b="0" i="0" dirty="0" smtClean="0"/>
              <a:t>Policy Implementers (government/agency/ program administrator)?</a:t>
            </a:r>
          </a:p>
          <a:p>
            <a:r>
              <a:rPr lang="en-US" b="0" i="0" dirty="0" smtClean="0"/>
              <a:t>Brokers (attorney/employer/consultant)</a:t>
            </a:r>
          </a:p>
          <a:p>
            <a:pPr lvl="1">
              <a:buNone/>
            </a:pPr>
            <a:r>
              <a:rPr lang="en-US" b="0" i="1" dirty="0" smtClean="0"/>
              <a:t>*Learning Objective 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2"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Knowledge Value Mapping Study</a:t>
            </a:r>
            <a:endParaRPr lang="en-US" sz="3600" dirty="0"/>
          </a:p>
        </p:txBody>
      </p:sp>
      <p:sp>
        <p:nvSpPr>
          <p:cNvPr id="3" name="Content Placeholder 2"/>
          <p:cNvSpPr>
            <a:spLocks noGrp="1"/>
          </p:cNvSpPr>
          <p:nvPr>
            <p:ph idx="1"/>
          </p:nvPr>
        </p:nvSpPr>
        <p:spPr>
          <a:xfrm>
            <a:off x="457200" y="1219200"/>
            <a:ext cx="8382000" cy="4906963"/>
          </a:xfrm>
        </p:spPr>
        <p:txBody>
          <a:bodyPr/>
          <a:lstStyle/>
          <a:p>
            <a:r>
              <a:rPr lang="en-US" b="0" i="0" dirty="0" smtClean="0"/>
              <a:t>Multiple Comparative Case Studies</a:t>
            </a:r>
          </a:p>
          <a:p>
            <a:r>
              <a:rPr lang="en-US" b="0" i="0" dirty="0" smtClean="0"/>
              <a:t>National Organizations -AAC Stakeholders</a:t>
            </a:r>
          </a:p>
          <a:p>
            <a:pPr lvl="1"/>
            <a:r>
              <a:rPr lang="en-US" b="0" i="0" dirty="0" smtClean="0"/>
              <a:t>AITA – Manufacturers</a:t>
            </a:r>
          </a:p>
          <a:p>
            <a:pPr lvl="1"/>
            <a:r>
              <a:rPr lang="en-US" b="0" i="0" dirty="0" smtClean="0"/>
              <a:t>ASHA – Clinicians</a:t>
            </a:r>
          </a:p>
          <a:p>
            <a:pPr lvl="1"/>
            <a:r>
              <a:rPr lang="en-US" b="0" i="0" dirty="0" smtClean="0"/>
              <a:t>ISAAC – Consumers</a:t>
            </a:r>
          </a:p>
          <a:p>
            <a:pPr lvl="1"/>
            <a:r>
              <a:rPr lang="en-US" b="0" dirty="0" smtClean="0"/>
              <a:t>AHEAD – Brokers</a:t>
            </a:r>
          </a:p>
          <a:p>
            <a:pPr lvl="1"/>
            <a:r>
              <a:rPr lang="en-US" b="0" i="0" dirty="0" smtClean="0"/>
              <a:t>OSERS – Policy Implementers</a:t>
            </a:r>
          </a:p>
          <a:p>
            <a:pPr lvl="1"/>
            <a:r>
              <a:rPr lang="en-US" b="0" dirty="0" smtClean="0"/>
              <a:t>RESNA – Cross-Stakeholder (Pilot)</a:t>
            </a:r>
            <a:endParaRPr lang="en-US" b="0" i="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KVM Results</a:t>
            </a:r>
            <a:endParaRPr lang="en-US" sz="3600" dirty="0"/>
          </a:p>
        </p:txBody>
      </p:sp>
      <p:sp>
        <p:nvSpPr>
          <p:cNvPr id="3" name="Content Placeholder 2"/>
          <p:cNvSpPr>
            <a:spLocks noGrp="1"/>
          </p:cNvSpPr>
          <p:nvPr>
            <p:ph idx="1"/>
          </p:nvPr>
        </p:nvSpPr>
        <p:spPr>
          <a:xfrm>
            <a:off x="457200" y="1143000"/>
            <a:ext cx="8458200" cy="4983163"/>
          </a:xfrm>
        </p:spPr>
        <p:txBody>
          <a:bodyPr/>
          <a:lstStyle/>
          <a:p>
            <a:r>
              <a:rPr lang="en-US" sz="2800" b="0" i="0" dirty="0" smtClean="0"/>
              <a:t>All surveyed national organizations seek, review and use research results internally.</a:t>
            </a:r>
          </a:p>
          <a:p>
            <a:r>
              <a:rPr lang="en-US" sz="2800" b="0" i="0" dirty="0" smtClean="0"/>
              <a:t>All communicate research via electronic means, while some use formal journal/conference outlets.</a:t>
            </a:r>
          </a:p>
          <a:p>
            <a:r>
              <a:rPr lang="en-US" sz="2800" b="0" i="0" dirty="0" smtClean="0"/>
              <a:t>Those with internal expertise adapt findings to context – but all respect author’s original intent.</a:t>
            </a:r>
            <a:r>
              <a:rPr lang="en-US" sz="2800" dirty="0" smtClean="0"/>
              <a:t> </a:t>
            </a:r>
          </a:p>
          <a:p>
            <a:r>
              <a:rPr lang="en-US" sz="2800" b="0" i="0" dirty="0" smtClean="0"/>
              <a:t>All use incentives to attract member attention – webcasts, CEU’s, certificates, content advisors.</a:t>
            </a:r>
          </a:p>
          <a:p>
            <a:pPr algn="ctr">
              <a:buNone/>
            </a:pPr>
            <a:r>
              <a:rPr lang="en-US" sz="2800" b="0" dirty="0" smtClean="0"/>
              <a:t>National organizations can serve as effective mediators and translation/dissemination networks.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28600" y="741648"/>
            <a:ext cx="8686800"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rPr>
              <a:t>1) </a:t>
            </a:r>
            <a:r>
              <a:rPr kumimoji="0" lang="en-US" sz="2000" b="1" i="0" u="none" strike="noStrike" cap="none" normalizeH="0" baseline="0" dirty="0" smtClean="0">
                <a:ln>
                  <a:noFill/>
                </a:ln>
                <a:solidFill>
                  <a:srgbClr val="FF0000"/>
                </a:solidFill>
                <a:effectLst/>
                <a:latin typeface="Arial" pitchFamily="34" charset="0"/>
                <a:ea typeface="Times New Roman" pitchFamily="18" charset="0"/>
              </a:rPr>
              <a:t>Creating Knowledge: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Conducting research internally or funding others to do research for your organization;</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Times New Roman" pitchFamily="18" charset="0"/>
              </a:rPr>
              <a:t>2) Identifying Knowledge: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searching for research findings that have already been produced by others;</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000" b="1" i="0" u="none" strike="noStrike" cap="none" normalizeH="0" baseline="0" dirty="0" smtClean="0">
                <a:ln>
                  <a:noFill/>
                </a:ln>
                <a:solidFill>
                  <a:srgbClr val="00B050"/>
                </a:solidFill>
                <a:effectLst/>
                <a:latin typeface="Arial" pitchFamily="34" charset="0"/>
                <a:ea typeface="Times New Roman" pitchFamily="18" charset="0"/>
              </a:rPr>
              <a:t>3) Translating Knowledge: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paraphrasing research findings to make them more relevant and understandable;</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000" b="1" i="0" u="none" strike="noStrike" cap="none" normalizeH="0" baseline="0" dirty="0" smtClean="0">
                <a:ln>
                  <a:noFill/>
                </a:ln>
                <a:solidFill>
                  <a:srgbClr val="7030A0"/>
                </a:solidFill>
                <a:effectLst/>
                <a:latin typeface="Arial" pitchFamily="34" charset="0"/>
                <a:ea typeface="Times New Roman" pitchFamily="18" charset="0"/>
              </a:rPr>
              <a:t>4) Adapting Knowledge: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interpreting research findings to improve their fit within your organization’s context;</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000" b="1" i="0" u="none" strike="noStrike" cap="none" normalizeH="0" baseline="0" dirty="0" smtClean="0">
                <a:ln>
                  <a:noFill/>
                </a:ln>
                <a:solidFill>
                  <a:srgbClr val="E36C0A"/>
                </a:solidFill>
                <a:effectLst/>
                <a:latin typeface="Arial" pitchFamily="34" charset="0"/>
                <a:ea typeface="Times New Roman" pitchFamily="18" charset="0"/>
              </a:rPr>
              <a:t>5) Communicating Knowledge: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disseminating or demonstrating research findings through various media;</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000" b="1" i="0" u="none" strike="noStrike" cap="none" normalizeH="0" baseline="0" dirty="0" smtClean="0">
                <a:ln>
                  <a:noFill/>
                </a:ln>
                <a:solidFill>
                  <a:srgbClr val="00B0F0"/>
                </a:solidFill>
                <a:effectLst/>
                <a:latin typeface="Arial" pitchFamily="34" charset="0"/>
                <a:ea typeface="Times New Roman" pitchFamily="18" charset="0"/>
              </a:rPr>
              <a:t>6) Using Knowledge:</a:t>
            </a:r>
            <a:r>
              <a:rPr kumimoji="0" lang="en-US" sz="2000" b="0" i="0" u="none" strike="noStrike" cap="none" normalizeH="0" baseline="0" dirty="0" smtClean="0">
                <a:ln>
                  <a:noFill/>
                </a:ln>
                <a:solidFill>
                  <a:schemeClr val="tx1"/>
                </a:solidFill>
                <a:effectLst/>
                <a:latin typeface="Arial" pitchFamily="34" charset="0"/>
                <a:ea typeface="Times New Roman" pitchFamily="18" charset="0"/>
              </a:rPr>
              <a:t> applying research findings to situations within your organization or membership;</a:t>
            </a:r>
            <a:endParaRPr kumimoji="0" lang="en-US" sz="2000" b="0" i="0" u="none" strike="noStrike" cap="none" normalizeH="0" baseline="0" dirty="0" smtClean="0">
              <a:ln>
                <a:noFill/>
              </a:ln>
              <a:solidFill>
                <a:schemeClr val="tx1"/>
              </a:solidFill>
              <a:effectLst/>
              <a:latin typeface="Arial" pitchFamily="34" charset="0"/>
            </a:endParaRPr>
          </a:p>
        </p:txBody>
      </p:sp>
      <p:sp>
        <p:nvSpPr>
          <p:cNvPr id="2" name="Title 1"/>
          <p:cNvSpPr>
            <a:spLocks noGrp="1"/>
          </p:cNvSpPr>
          <p:nvPr>
            <p:ph type="title"/>
          </p:nvPr>
        </p:nvSpPr>
        <p:spPr>
          <a:xfrm>
            <a:off x="0" y="762000"/>
            <a:ext cx="9144000" cy="1143000"/>
          </a:xfrm>
        </p:spPr>
        <p:txBody>
          <a:bodyPr/>
          <a:lstStyle/>
          <a:p>
            <a:pPr lvl="0" eaLnBrk="1" hangingPunct="1">
              <a:spcBef>
                <a:spcPct val="0"/>
              </a:spcBef>
              <a:spcAft>
                <a:spcPct val="0"/>
              </a:spcAft>
            </a:pPr>
            <a:r>
              <a:rPr lang="en-US" sz="2000" b="0" kern="1200" dirty="0">
                <a:solidFill>
                  <a:srgbClr val="000000"/>
                </a:solidFill>
                <a:latin typeface="Arial" pitchFamily="34" charset="0"/>
                <a:ea typeface="Times New Roman" pitchFamily="18" charset="0"/>
                <a:cs typeface="+mn-cs"/>
              </a:rPr>
              <a:t>The </a:t>
            </a:r>
            <a:r>
              <a:rPr lang="en-US" sz="2000" kern="1200" dirty="0">
                <a:solidFill>
                  <a:srgbClr val="000000"/>
                </a:solidFill>
                <a:latin typeface="Arial" pitchFamily="34" charset="0"/>
                <a:ea typeface="Times New Roman" pitchFamily="18" charset="0"/>
                <a:cs typeface="+mn-cs"/>
              </a:rPr>
              <a:t>KVM Questionnaire </a:t>
            </a:r>
            <a:r>
              <a:rPr lang="en-US" sz="2000" b="0" kern="1200" dirty="0">
                <a:solidFill>
                  <a:srgbClr val="000000"/>
                </a:solidFill>
                <a:latin typeface="Arial" pitchFamily="34" charset="0"/>
                <a:ea typeface="Times New Roman" pitchFamily="18" charset="0"/>
                <a:cs typeface="+mn-cs"/>
              </a:rPr>
              <a:t>explores six ways in which national organizations </a:t>
            </a:r>
            <a:r>
              <a:rPr lang="en-US" sz="2000" b="0" i="1" u="sng" kern="1200" dirty="0">
                <a:solidFill>
                  <a:srgbClr val="000000"/>
                </a:solidFill>
                <a:latin typeface="Arial" pitchFamily="34" charset="0"/>
                <a:ea typeface="Times New Roman" pitchFamily="18" charset="0"/>
                <a:cs typeface="+mn-cs"/>
              </a:rPr>
              <a:t>may</a:t>
            </a:r>
            <a:r>
              <a:rPr lang="en-US" sz="2000" b="0" kern="1200" dirty="0">
                <a:solidFill>
                  <a:srgbClr val="000000"/>
                </a:solidFill>
                <a:latin typeface="Arial" pitchFamily="34" charset="0"/>
                <a:ea typeface="Times New Roman" pitchFamily="18" charset="0"/>
                <a:cs typeface="+mn-cs"/>
              </a:rPr>
              <a:t> interact with new knowledge generated through scientific research:  </a:t>
            </a:r>
            <a:br>
              <a:rPr lang="en-US" sz="2000" b="0" kern="1200" dirty="0">
                <a:solidFill>
                  <a:srgbClr val="000000"/>
                </a:solidFill>
                <a:latin typeface="Arial" pitchFamily="34" charset="0"/>
                <a:ea typeface="Times New Roman" pitchFamily="18" charset="0"/>
                <a:cs typeface="+mn-cs"/>
              </a:rPr>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3">
                                            <p:txEl>
                                              <p:pRg st="2" end="2"/>
                                            </p:txEl>
                                          </p:spTgt>
                                        </p:tgtEl>
                                        <p:attrNameLst>
                                          <p:attrName>style.visibility</p:attrName>
                                        </p:attrNameLst>
                                      </p:cBhvr>
                                      <p:to>
                                        <p:strVal val="visible"/>
                                      </p:to>
                                    </p:set>
                                    <p:anim calcmode="lin" valueType="num">
                                      <p:cBhvr additive="base">
                                        <p:cTn id="7" dur="1000" fill="hold"/>
                                        <p:tgtEl>
                                          <p:spTgt spid="10035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03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3">
                                            <p:txEl>
                                              <p:pRg st="3" end="3"/>
                                            </p:txEl>
                                          </p:spTgt>
                                        </p:tgtEl>
                                        <p:attrNameLst>
                                          <p:attrName>style.visibility</p:attrName>
                                        </p:attrNameLst>
                                      </p:cBhvr>
                                      <p:to>
                                        <p:strVal val="visible"/>
                                      </p:to>
                                    </p:set>
                                    <p:anim calcmode="lin" valueType="num">
                                      <p:cBhvr additive="base">
                                        <p:cTn id="13" dur="1000" fill="hold"/>
                                        <p:tgtEl>
                                          <p:spTgt spid="10035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03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0353">
                                            <p:txEl>
                                              <p:pRg st="4" end="4"/>
                                            </p:txEl>
                                          </p:spTgt>
                                        </p:tgtEl>
                                        <p:attrNameLst>
                                          <p:attrName>style.visibility</p:attrName>
                                        </p:attrNameLst>
                                      </p:cBhvr>
                                      <p:to>
                                        <p:strVal val="visible"/>
                                      </p:to>
                                    </p:set>
                                    <p:anim calcmode="lin" valueType="num">
                                      <p:cBhvr additive="base">
                                        <p:cTn id="19" dur="1000" fill="hold"/>
                                        <p:tgtEl>
                                          <p:spTgt spid="10035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035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0353">
                                            <p:txEl>
                                              <p:pRg st="5" end="5"/>
                                            </p:txEl>
                                          </p:spTgt>
                                        </p:tgtEl>
                                        <p:attrNameLst>
                                          <p:attrName>style.visibility</p:attrName>
                                        </p:attrNameLst>
                                      </p:cBhvr>
                                      <p:to>
                                        <p:strVal val="visible"/>
                                      </p:to>
                                    </p:set>
                                    <p:anim calcmode="lin" valueType="num">
                                      <p:cBhvr additive="base">
                                        <p:cTn id="25" dur="1000" fill="hold"/>
                                        <p:tgtEl>
                                          <p:spTgt spid="100353">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035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353">
                                            <p:txEl>
                                              <p:pRg st="6" end="6"/>
                                            </p:txEl>
                                          </p:spTgt>
                                        </p:tgtEl>
                                        <p:attrNameLst>
                                          <p:attrName>style.visibility</p:attrName>
                                        </p:attrNameLst>
                                      </p:cBhvr>
                                      <p:to>
                                        <p:strVal val="visible"/>
                                      </p:to>
                                    </p:set>
                                    <p:anim calcmode="lin" valueType="num">
                                      <p:cBhvr additive="base">
                                        <p:cTn id="31" dur="1000" fill="hold"/>
                                        <p:tgtEl>
                                          <p:spTgt spid="10035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0035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0353">
                                            <p:txEl>
                                              <p:pRg st="7" end="7"/>
                                            </p:txEl>
                                          </p:spTgt>
                                        </p:tgtEl>
                                        <p:attrNameLst>
                                          <p:attrName>style.visibility</p:attrName>
                                        </p:attrNameLst>
                                      </p:cBhvr>
                                      <p:to>
                                        <p:strVal val="visible"/>
                                      </p:to>
                                    </p:set>
                                    <p:anim calcmode="lin" valueType="num">
                                      <p:cBhvr additive="base">
                                        <p:cTn id="37" dur="1000" fill="hold"/>
                                        <p:tgtEl>
                                          <p:spTgt spid="100353">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035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2133600"/>
            <a:ext cx="7848600" cy="2308324"/>
          </a:xfrm>
          <a:prstGeom prst="rect">
            <a:avLst/>
          </a:prstGeom>
        </p:spPr>
        <p:txBody>
          <a:bodyPr wrap="square">
            <a:spAutoFit/>
          </a:bodyPr>
          <a:lstStyle/>
          <a:p>
            <a:endParaRPr lang="en-US" dirty="0" smtClean="0"/>
          </a:p>
          <a:p>
            <a:r>
              <a:rPr lang="en-US" dirty="0" smtClean="0"/>
              <a:t>For </a:t>
            </a:r>
            <a:r>
              <a:rPr lang="en-US" dirty="0" smtClean="0"/>
              <a:t>what purpose are you conducting research or funding research performed by others?</a:t>
            </a:r>
          </a:p>
          <a:p>
            <a:endParaRPr lang="en-US" dirty="0" smtClean="0"/>
          </a:p>
          <a:p>
            <a:r>
              <a:rPr lang="en-US" dirty="0" smtClean="0"/>
              <a:t>Who conducts the research?</a:t>
            </a:r>
          </a:p>
          <a:p>
            <a:endParaRPr lang="en-US" dirty="0" smtClean="0"/>
          </a:p>
          <a:p>
            <a:r>
              <a:rPr lang="en-US" dirty="0" smtClean="0"/>
              <a:t>Who are the main intended users of the research knowledge your organization creates?</a:t>
            </a:r>
            <a:endParaRPr lang="en-US" dirty="0"/>
          </a:p>
        </p:txBody>
      </p:sp>
      <p:sp>
        <p:nvSpPr>
          <p:cNvPr id="2" name="Title 1"/>
          <p:cNvSpPr>
            <a:spLocks noGrp="1"/>
          </p:cNvSpPr>
          <p:nvPr>
            <p:ph type="title"/>
          </p:nvPr>
        </p:nvSpPr>
        <p:spPr>
          <a:xfrm>
            <a:off x="381000" y="1371600"/>
            <a:ext cx="8382000" cy="1143000"/>
          </a:xfrm>
        </p:spPr>
        <p:txBody>
          <a:bodyPr/>
          <a:lstStyle/>
          <a:p>
            <a:pPr lvl="0" algn="l" eaLnBrk="1" fontAlgn="auto" hangingPunct="1">
              <a:spcBef>
                <a:spcPts val="0"/>
              </a:spcBef>
              <a:spcAft>
                <a:spcPts val="0"/>
              </a:spcAft>
            </a:pPr>
            <a:r>
              <a:rPr lang="en-US" sz="1800" kern="1200" dirty="0">
                <a:solidFill>
                  <a:srgbClr val="000000"/>
                </a:solidFill>
                <a:ea typeface="+mn-ea"/>
                <a:cs typeface="+mn-cs"/>
              </a:rPr>
              <a:t>Question #1.</a:t>
            </a:r>
            <a:r>
              <a:rPr lang="en-US" sz="1800" b="0" kern="1200" dirty="0">
                <a:solidFill>
                  <a:srgbClr val="000000"/>
                </a:solidFill>
                <a:ea typeface="+mn-ea"/>
                <a:cs typeface="+mn-cs"/>
              </a:rPr>
              <a:t>  Relative to other activities, how frequently does your organization engage in </a:t>
            </a:r>
            <a:r>
              <a:rPr lang="en-US" sz="1800" kern="1200" dirty="0">
                <a:solidFill>
                  <a:srgbClr val="FF0000"/>
                </a:solidFill>
                <a:latin typeface="Arial" pitchFamily="34" charset="0"/>
                <a:ea typeface="Times New Roman" pitchFamily="18" charset="0"/>
                <a:cs typeface="+mn-cs"/>
              </a:rPr>
              <a:t>Creating Knowledge</a:t>
            </a:r>
            <a:r>
              <a:rPr lang="en-US" sz="1800" b="0" kern="1200" dirty="0">
                <a:solidFill>
                  <a:srgbClr val="000000"/>
                </a:solidFill>
                <a:latin typeface="Arial" pitchFamily="34" charset="0"/>
                <a:ea typeface="Times New Roman" pitchFamily="18" charset="0"/>
                <a:cs typeface="+mn-cs"/>
              </a:rPr>
              <a:t> </a:t>
            </a:r>
            <a:r>
              <a:rPr lang="en-US" sz="1800" b="0" kern="1200" dirty="0">
                <a:solidFill>
                  <a:srgbClr val="000000"/>
                </a:solidFill>
                <a:ea typeface="+mn-ea"/>
                <a:cs typeface="+mn-cs"/>
              </a:rPr>
              <a:t>through Research activity?  That is, conduct or perform your own research or pay/fund others to do research for you?  </a:t>
            </a:r>
            <a:br>
              <a:rPr lang="en-US" sz="1800" b="0" kern="1200" dirty="0">
                <a:solidFill>
                  <a:srgbClr val="000000"/>
                </a:solidFill>
                <a:ea typeface="+mn-ea"/>
                <a:cs typeface="+mn-cs"/>
              </a:rPr>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0"/>
            <a:ext cx="7239000" cy="2862322"/>
          </a:xfrm>
          <a:prstGeom prst="rect">
            <a:avLst/>
          </a:prstGeom>
        </p:spPr>
        <p:txBody>
          <a:bodyPr wrap="square">
            <a:spAutoFit/>
          </a:bodyPr>
          <a:lstStyle/>
          <a:p>
            <a:endParaRPr lang="en-US" dirty="0" smtClean="0"/>
          </a:p>
          <a:p>
            <a:r>
              <a:rPr lang="en-US" dirty="0" smtClean="0"/>
              <a:t>For what purpose or reason is your organization looking for research findings produced by others?</a:t>
            </a:r>
          </a:p>
          <a:p>
            <a:endParaRPr lang="en-US" dirty="0" smtClean="0"/>
          </a:p>
          <a:p>
            <a:r>
              <a:rPr lang="en-US" dirty="0" smtClean="0"/>
              <a:t>What sources does your organization search when identifying new research knowledge? </a:t>
            </a:r>
          </a:p>
          <a:p>
            <a:endParaRPr lang="en-US" dirty="0" smtClean="0"/>
          </a:p>
          <a:p>
            <a:r>
              <a:rPr lang="en-US" dirty="0" smtClean="0"/>
              <a:t>For each source checked, please provide names of the specific sources your organization finds credible for providing new research knowledge.</a:t>
            </a:r>
            <a:endParaRPr lang="en-US" dirty="0"/>
          </a:p>
        </p:txBody>
      </p:sp>
      <p:sp>
        <p:nvSpPr>
          <p:cNvPr id="3" name="Title 2"/>
          <p:cNvSpPr>
            <a:spLocks noGrp="1"/>
          </p:cNvSpPr>
          <p:nvPr>
            <p:ph type="title"/>
          </p:nvPr>
        </p:nvSpPr>
        <p:spPr>
          <a:xfrm>
            <a:off x="457200" y="1219200"/>
            <a:ext cx="8229600" cy="1143000"/>
          </a:xfrm>
        </p:spPr>
        <p:txBody>
          <a:bodyPr/>
          <a:lstStyle/>
          <a:p>
            <a:pPr lvl="0" algn="l" eaLnBrk="1" fontAlgn="auto" hangingPunct="1">
              <a:spcBef>
                <a:spcPts val="0"/>
              </a:spcBef>
              <a:spcAft>
                <a:spcPts val="0"/>
              </a:spcAft>
            </a:pPr>
            <a:r>
              <a:rPr lang="en-US" sz="1800" kern="1200" dirty="0">
                <a:solidFill>
                  <a:srgbClr val="000000"/>
                </a:solidFill>
                <a:ea typeface="+mn-ea"/>
                <a:cs typeface="+mn-cs"/>
              </a:rPr>
              <a:t>Question #2.</a:t>
            </a:r>
            <a:r>
              <a:rPr lang="en-US" sz="1800" b="0" kern="1200" dirty="0">
                <a:solidFill>
                  <a:srgbClr val="000000"/>
                </a:solidFill>
                <a:ea typeface="+mn-ea"/>
                <a:cs typeface="+mn-cs"/>
              </a:rPr>
              <a:t> Relative to other activities, how frequently does your organization engage in </a:t>
            </a:r>
            <a:r>
              <a:rPr lang="en-US" sz="1800" kern="1200" dirty="0">
                <a:solidFill>
                  <a:srgbClr val="0070C0"/>
                </a:solidFill>
                <a:latin typeface="Arial" pitchFamily="34" charset="0"/>
                <a:ea typeface="Times New Roman" pitchFamily="18" charset="0"/>
                <a:cs typeface="+mn-cs"/>
              </a:rPr>
              <a:t>Identifying Knowledge </a:t>
            </a:r>
            <a:r>
              <a:rPr lang="en-US" sz="1800" b="0" kern="1200" dirty="0">
                <a:solidFill>
                  <a:srgbClr val="000000"/>
                </a:solidFill>
                <a:ea typeface="+mn-ea"/>
                <a:cs typeface="+mn-cs"/>
              </a:rPr>
              <a:t>from Research activity?  That is, searching for research findings that have already been produced by others?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097881"/>
            <a:ext cx="7467600" cy="3693319"/>
          </a:xfrm>
          <a:prstGeom prst="rect">
            <a:avLst/>
          </a:prstGeom>
        </p:spPr>
        <p:txBody>
          <a:bodyPr wrap="square">
            <a:spAutoFit/>
          </a:bodyPr>
          <a:lstStyle/>
          <a:p>
            <a:endParaRPr lang="en-US" dirty="0" smtClean="0"/>
          </a:p>
          <a:p>
            <a:r>
              <a:rPr lang="en-US" dirty="0" smtClean="0"/>
              <a:t>To what extent does your organization typically paraphrase research findings?</a:t>
            </a:r>
          </a:p>
          <a:p>
            <a:endParaRPr lang="en-US" dirty="0" smtClean="0"/>
          </a:p>
          <a:p>
            <a:r>
              <a:rPr lang="en-US" dirty="0" smtClean="0"/>
              <a:t>Describe the qualifications (training, certificates, experience or education) of the people who are responsible for translating the research findings?</a:t>
            </a:r>
          </a:p>
          <a:p>
            <a:endParaRPr lang="en-US" dirty="0" smtClean="0"/>
          </a:p>
          <a:p>
            <a:r>
              <a:rPr lang="en-US" dirty="0" smtClean="0"/>
              <a:t>Who does your organization translate research for?</a:t>
            </a:r>
          </a:p>
          <a:p>
            <a:endParaRPr lang="en-US" dirty="0" smtClean="0"/>
          </a:p>
          <a:p>
            <a:r>
              <a:rPr lang="en-US" dirty="0" smtClean="0"/>
              <a:t>Please provide an example of complications that have arisen when your organization translated or paraphrased research findings, and explain how you overcome them?</a:t>
            </a:r>
          </a:p>
        </p:txBody>
      </p:sp>
      <p:sp>
        <p:nvSpPr>
          <p:cNvPr id="3" name="Title 2"/>
          <p:cNvSpPr>
            <a:spLocks noGrp="1"/>
          </p:cNvSpPr>
          <p:nvPr>
            <p:ph type="title"/>
          </p:nvPr>
        </p:nvSpPr>
        <p:spPr>
          <a:xfrm>
            <a:off x="609600" y="990600"/>
            <a:ext cx="7924800" cy="1143000"/>
          </a:xfrm>
        </p:spPr>
        <p:txBody>
          <a:bodyPr/>
          <a:lstStyle/>
          <a:p>
            <a:pPr lvl="0" algn="l" eaLnBrk="1" fontAlgn="auto" hangingPunct="1">
              <a:spcBef>
                <a:spcPts val="0"/>
              </a:spcBef>
              <a:spcAft>
                <a:spcPts val="0"/>
              </a:spcAft>
            </a:pPr>
            <a:r>
              <a:rPr lang="en-US" sz="1800" kern="1200" dirty="0">
                <a:solidFill>
                  <a:srgbClr val="000000"/>
                </a:solidFill>
                <a:ea typeface="+mn-ea"/>
                <a:cs typeface="+mn-cs"/>
              </a:rPr>
              <a:t>Question #3.</a:t>
            </a:r>
            <a:r>
              <a:rPr lang="en-US" sz="1800" b="0" kern="1200" dirty="0">
                <a:solidFill>
                  <a:srgbClr val="000000"/>
                </a:solidFill>
                <a:ea typeface="+mn-ea"/>
                <a:cs typeface="+mn-cs"/>
              </a:rPr>
              <a:t> Relative to other activities, how frequently does your organization engage in </a:t>
            </a:r>
            <a:r>
              <a:rPr lang="en-US" sz="1800" kern="1200" dirty="0">
                <a:solidFill>
                  <a:srgbClr val="00B050"/>
                </a:solidFill>
                <a:latin typeface="Arial" pitchFamily="34" charset="0"/>
                <a:ea typeface="Times New Roman" pitchFamily="18" charset="0"/>
                <a:cs typeface="+mn-cs"/>
              </a:rPr>
              <a:t>Translating Knowledge </a:t>
            </a:r>
            <a:r>
              <a:rPr lang="en-US" sz="1800" b="0" kern="1200" dirty="0">
                <a:solidFill>
                  <a:srgbClr val="000000"/>
                </a:solidFill>
                <a:ea typeface="+mn-ea"/>
                <a:cs typeface="+mn-cs"/>
              </a:rPr>
              <a:t>from Research activity</a:t>
            </a:r>
            <a:r>
              <a:rPr lang="en-US" sz="1800" b="0" kern="1200" dirty="0" smtClean="0">
                <a:solidFill>
                  <a:srgbClr val="000000"/>
                </a:solidFill>
                <a:ea typeface="+mn-ea"/>
                <a:cs typeface="+mn-cs"/>
              </a:rPr>
              <a:t>? That </a:t>
            </a:r>
            <a:r>
              <a:rPr lang="en-US" sz="1800" b="0" kern="1200" dirty="0">
                <a:solidFill>
                  <a:srgbClr val="000000"/>
                </a:solidFill>
                <a:ea typeface="+mn-ea"/>
                <a:cs typeface="+mn-cs"/>
              </a:rPr>
              <a:t>is, paraphrasing research findings to make them more relevant and understandable to your organization and members?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514600"/>
            <a:ext cx="7772400" cy="2031325"/>
          </a:xfrm>
          <a:prstGeom prst="rect">
            <a:avLst/>
          </a:prstGeom>
        </p:spPr>
        <p:txBody>
          <a:bodyPr wrap="square">
            <a:spAutoFit/>
          </a:bodyPr>
          <a:lstStyle/>
          <a:p>
            <a:endParaRPr lang="en-US" dirty="0" smtClean="0"/>
          </a:p>
          <a:p>
            <a:r>
              <a:rPr lang="en-US" dirty="0" smtClean="0"/>
              <a:t>Please provide some examples of how your organization has interpreted knowledge from research findings to make it fit within the context of your own program or issue?</a:t>
            </a:r>
          </a:p>
          <a:p>
            <a:endParaRPr lang="en-US" dirty="0" smtClean="0"/>
          </a:p>
          <a:p>
            <a:r>
              <a:rPr lang="en-US" dirty="0" smtClean="0"/>
              <a:t>Why were these adaptations to the existing research findings necessary?</a:t>
            </a:r>
          </a:p>
          <a:p>
            <a:endParaRPr lang="en-US" dirty="0" smtClean="0"/>
          </a:p>
        </p:txBody>
      </p:sp>
      <p:sp>
        <p:nvSpPr>
          <p:cNvPr id="3" name="Title 2"/>
          <p:cNvSpPr>
            <a:spLocks noGrp="1"/>
          </p:cNvSpPr>
          <p:nvPr>
            <p:ph type="title"/>
          </p:nvPr>
        </p:nvSpPr>
        <p:spPr>
          <a:xfrm>
            <a:off x="457200" y="1219200"/>
            <a:ext cx="8229600" cy="1143000"/>
          </a:xfrm>
        </p:spPr>
        <p:txBody>
          <a:bodyPr/>
          <a:lstStyle/>
          <a:p>
            <a:pPr lvl="0" algn="l" eaLnBrk="1" fontAlgn="auto" hangingPunct="1">
              <a:spcBef>
                <a:spcPts val="0"/>
              </a:spcBef>
              <a:spcAft>
                <a:spcPts val="0"/>
              </a:spcAft>
            </a:pPr>
            <a:r>
              <a:rPr lang="en-US" sz="1800" kern="1200" dirty="0">
                <a:solidFill>
                  <a:srgbClr val="000000"/>
                </a:solidFill>
                <a:ea typeface="+mn-ea"/>
                <a:cs typeface="+mn-cs"/>
              </a:rPr>
              <a:t>Question #4.</a:t>
            </a:r>
            <a:r>
              <a:rPr lang="en-US" sz="1800" b="0" kern="1200" dirty="0">
                <a:solidFill>
                  <a:srgbClr val="000000"/>
                </a:solidFill>
                <a:ea typeface="+mn-ea"/>
                <a:cs typeface="+mn-cs"/>
              </a:rPr>
              <a:t> Relative to other activities, how frequently does your organization engage in </a:t>
            </a:r>
            <a:r>
              <a:rPr lang="en-US" sz="1800" kern="1200" dirty="0">
                <a:solidFill>
                  <a:srgbClr val="7030A0"/>
                </a:solidFill>
                <a:latin typeface="Arial" pitchFamily="34" charset="0"/>
                <a:ea typeface="Times New Roman" pitchFamily="18" charset="0"/>
                <a:cs typeface="+mn-cs"/>
              </a:rPr>
              <a:t>Adapting Knowledge </a:t>
            </a:r>
            <a:r>
              <a:rPr lang="en-US" sz="1800" b="0" kern="1200" dirty="0">
                <a:solidFill>
                  <a:srgbClr val="000000"/>
                </a:solidFill>
                <a:ea typeface="+mn-ea"/>
                <a:cs typeface="+mn-cs"/>
              </a:rPr>
              <a:t>from research activity</a:t>
            </a:r>
            <a:r>
              <a:rPr lang="en-US" sz="1800" b="0" kern="1200" dirty="0" smtClean="0">
                <a:solidFill>
                  <a:srgbClr val="000000"/>
                </a:solidFill>
                <a:ea typeface="+mn-ea"/>
                <a:cs typeface="+mn-cs"/>
              </a:rPr>
              <a:t>? That </a:t>
            </a:r>
            <a:r>
              <a:rPr lang="en-US" sz="1800" b="0" kern="1200" dirty="0">
                <a:solidFill>
                  <a:srgbClr val="000000"/>
                </a:solidFill>
                <a:ea typeface="+mn-ea"/>
                <a:cs typeface="+mn-cs"/>
              </a:rPr>
              <a:t>is, interpreting research findings to improve their fit within your organization’s context?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 2: Three KT Tools</a:t>
            </a:r>
            <a:endParaRPr lang="en-US" sz="3600" dirty="0"/>
          </a:p>
        </p:txBody>
      </p:sp>
      <p:sp>
        <p:nvSpPr>
          <p:cNvPr id="3" name="Content Placeholder 2"/>
          <p:cNvSpPr>
            <a:spLocks noGrp="1"/>
          </p:cNvSpPr>
          <p:nvPr>
            <p:ph idx="1"/>
          </p:nvPr>
        </p:nvSpPr>
        <p:spPr>
          <a:xfrm>
            <a:off x="457200" y="1371600"/>
            <a:ext cx="8229600" cy="4754563"/>
          </a:xfrm>
        </p:spPr>
        <p:txBody>
          <a:bodyPr/>
          <a:lstStyle/>
          <a:p>
            <a:r>
              <a:rPr lang="en-US" sz="2800" b="0" i="0" dirty="0" smtClean="0"/>
              <a:t>Need to Knowledge (</a:t>
            </a:r>
            <a:r>
              <a:rPr lang="en-US" sz="2800" b="0" i="0" dirty="0" err="1" smtClean="0"/>
              <a:t>NtK</a:t>
            </a:r>
            <a:r>
              <a:rPr lang="en-US" sz="2800" b="0" i="0" dirty="0" smtClean="0"/>
              <a:t> Model) for planning, implementing and evaluating progress from concept to outcome.</a:t>
            </a:r>
          </a:p>
          <a:p>
            <a:r>
              <a:rPr lang="en-US" sz="2800" b="0" i="0" dirty="0" smtClean="0"/>
              <a:t>Knowledge Value Mapping (KVM) questionnaire to understand how best to communicate outputs through national organizations.</a:t>
            </a:r>
          </a:p>
          <a:p>
            <a:r>
              <a:rPr lang="en-US" sz="2800" b="0" i="0" dirty="0" smtClean="0"/>
              <a:t>Level Of Knowledge Use Survey (LOKUS) to measure and document evidence of uptake and use by external audiences.</a:t>
            </a:r>
          </a:p>
          <a:p>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09800"/>
            <a:ext cx="7620000" cy="3693319"/>
          </a:xfrm>
          <a:prstGeom prst="rect">
            <a:avLst/>
          </a:prstGeom>
        </p:spPr>
        <p:txBody>
          <a:bodyPr wrap="square">
            <a:spAutoFit/>
          </a:bodyPr>
          <a:lstStyle/>
          <a:p>
            <a:endParaRPr lang="en-US" dirty="0" smtClean="0"/>
          </a:p>
          <a:p>
            <a:r>
              <a:rPr lang="en-US" dirty="0" smtClean="0"/>
              <a:t>What criteria does your organization use to decide which research knowledge is communicated and to whom it is communicated?</a:t>
            </a:r>
          </a:p>
          <a:p>
            <a:endParaRPr lang="en-US" dirty="0" smtClean="0"/>
          </a:p>
          <a:p>
            <a:r>
              <a:rPr lang="en-US" dirty="0" smtClean="0"/>
              <a:t>What formats does your organization use to distribute research knowledge?</a:t>
            </a:r>
          </a:p>
          <a:p>
            <a:endParaRPr lang="en-US" dirty="0" smtClean="0"/>
          </a:p>
          <a:p>
            <a:r>
              <a:rPr lang="en-US" dirty="0" smtClean="0"/>
              <a:t>Who are the target audiences for your organization’s knowledge communication efforts?</a:t>
            </a:r>
          </a:p>
          <a:p>
            <a:endParaRPr lang="en-US" dirty="0" smtClean="0"/>
          </a:p>
          <a:p>
            <a:r>
              <a:rPr lang="en-US" dirty="0" smtClean="0"/>
              <a:t>Please describe any complications or problems that have arisen when your organization has communicated research findings and how you overcame them?</a:t>
            </a:r>
          </a:p>
        </p:txBody>
      </p:sp>
      <p:sp>
        <p:nvSpPr>
          <p:cNvPr id="3" name="Title 2"/>
          <p:cNvSpPr>
            <a:spLocks noGrp="1"/>
          </p:cNvSpPr>
          <p:nvPr>
            <p:ph type="title"/>
          </p:nvPr>
        </p:nvSpPr>
        <p:spPr>
          <a:xfrm>
            <a:off x="457200" y="1219200"/>
            <a:ext cx="8229600" cy="1143000"/>
          </a:xfrm>
        </p:spPr>
        <p:txBody>
          <a:bodyPr/>
          <a:lstStyle/>
          <a:p>
            <a:pPr lvl="0" algn="l" eaLnBrk="1" fontAlgn="auto" hangingPunct="1">
              <a:spcBef>
                <a:spcPts val="0"/>
              </a:spcBef>
              <a:spcAft>
                <a:spcPts val="0"/>
              </a:spcAft>
            </a:pPr>
            <a:r>
              <a:rPr lang="en-US" sz="1800" kern="1200" dirty="0">
                <a:solidFill>
                  <a:srgbClr val="000000"/>
                </a:solidFill>
                <a:ea typeface="+mn-ea"/>
                <a:cs typeface="+mn-cs"/>
              </a:rPr>
              <a:t>Question #5.</a:t>
            </a:r>
            <a:r>
              <a:rPr lang="en-US" sz="1800" b="0" kern="1200" dirty="0">
                <a:solidFill>
                  <a:srgbClr val="000000"/>
                </a:solidFill>
                <a:ea typeface="+mn-ea"/>
                <a:cs typeface="+mn-cs"/>
              </a:rPr>
              <a:t> Relative to other activities, how frequently does your organization engage in </a:t>
            </a:r>
            <a:r>
              <a:rPr lang="en-US" sz="1800" kern="1200" dirty="0">
                <a:solidFill>
                  <a:srgbClr val="E36C0A"/>
                </a:solidFill>
                <a:latin typeface="Arial" pitchFamily="34" charset="0"/>
                <a:ea typeface="Times New Roman" pitchFamily="18" charset="0"/>
                <a:cs typeface="+mn-cs"/>
              </a:rPr>
              <a:t>Communicating Knowledge </a:t>
            </a:r>
            <a:r>
              <a:rPr lang="en-US" sz="1800" b="0" kern="1200" dirty="0">
                <a:solidFill>
                  <a:srgbClr val="000000"/>
                </a:solidFill>
                <a:ea typeface="+mn-ea"/>
                <a:cs typeface="+mn-cs"/>
              </a:rPr>
              <a:t>from research activities</a:t>
            </a:r>
            <a:r>
              <a:rPr lang="en-US" sz="1800" b="0" kern="1200" dirty="0" smtClean="0">
                <a:solidFill>
                  <a:srgbClr val="000000"/>
                </a:solidFill>
                <a:ea typeface="+mn-ea"/>
                <a:cs typeface="+mn-cs"/>
              </a:rPr>
              <a:t>? That </a:t>
            </a:r>
            <a:r>
              <a:rPr lang="en-US" sz="1800" b="0" kern="1200" dirty="0">
                <a:solidFill>
                  <a:srgbClr val="000000"/>
                </a:solidFill>
                <a:ea typeface="+mn-ea"/>
                <a:cs typeface="+mn-cs"/>
              </a:rPr>
              <a:t>is, disseminating or demonstrating research findings through various media?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71685"/>
            <a:ext cx="8153400" cy="4524315"/>
          </a:xfrm>
          <a:prstGeom prst="rect">
            <a:avLst/>
          </a:prstGeom>
        </p:spPr>
        <p:txBody>
          <a:bodyPr wrap="square">
            <a:spAutoFit/>
          </a:bodyPr>
          <a:lstStyle/>
          <a:p>
            <a:endParaRPr lang="en-US" dirty="0" smtClean="0"/>
          </a:p>
          <a:p>
            <a:r>
              <a:rPr lang="en-US" dirty="0" smtClean="0"/>
              <a:t>Please provide some general examples of how your organization has directly used knowledge from research findings?</a:t>
            </a:r>
          </a:p>
          <a:p>
            <a:endParaRPr lang="en-US" dirty="0" smtClean="0"/>
          </a:p>
          <a:p>
            <a:r>
              <a:rPr lang="en-US" dirty="0" smtClean="0"/>
              <a:t>What were the sources of that new knowledge?</a:t>
            </a:r>
          </a:p>
          <a:p>
            <a:endParaRPr lang="en-US" dirty="0" smtClean="0"/>
          </a:p>
          <a:p>
            <a:r>
              <a:rPr lang="en-US" dirty="0" smtClean="0"/>
              <a:t>Please rate the following five statements in terms of their importance to your organization.**</a:t>
            </a:r>
          </a:p>
          <a:p>
            <a:endParaRPr lang="en-US" dirty="0" smtClean="0"/>
          </a:p>
          <a:p>
            <a:r>
              <a:rPr lang="en-US" dirty="0" smtClean="0"/>
              <a:t>Does your organization have a procedure (for example, formal feedback from members; and informal observation of member interactions) for verifying the usefulness of new knowledge?</a:t>
            </a:r>
          </a:p>
          <a:p>
            <a:endParaRPr lang="en-US" dirty="0" smtClean="0"/>
          </a:p>
          <a:p>
            <a:r>
              <a:rPr lang="en-US" dirty="0" smtClean="0"/>
              <a:t>Please describe any problems or complications when trying to verify the usefulness of new knowledge &amp; What information or resources helped your organization overcome these problems?</a:t>
            </a:r>
          </a:p>
        </p:txBody>
      </p:sp>
      <p:sp>
        <p:nvSpPr>
          <p:cNvPr id="3" name="Title 2"/>
          <p:cNvSpPr>
            <a:spLocks noGrp="1"/>
          </p:cNvSpPr>
          <p:nvPr>
            <p:ph type="title"/>
          </p:nvPr>
        </p:nvSpPr>
        <p:spPr>
          <a:xfrm>
            <a:off x="457200" y="685800"/>
            <a:ext cx="8229600" cy="1143000"/>
          </a:xfrm>
        </p:spPr>
        <p:txBody>
          <a:bodyPr/>
          <a:lstStyle/>
          <a:p>
            <a:pPr lvl="0" algn="l" eaLnBrk="1" fontAlgn="auto" hangingPunct="1">
              <a:spcBef>
                <a:spcPts val="0"/>
              </a:spcBef>
              <a:spcAft>
                <a:spcPts val="0"/>
              </a:spcAft>
            </a:pPr>
            <a:r>
              <a:rPr lang="en-US" sz="1800" kern="1200" dirty="0">
                <a:solidFill>
                  <a:srgbClr val="000000"/>
                </a:solidFill>
                <a:ea typeface="+mn-ea"/>
                <a:cs typeface="+mn-cs"/>
              </a:rPr>
              <a:t>Question #6.</a:t>
            </a:r>
            <a:r>
              <a:rPr lang="en-US" sz="1800" b="0" kern="1200" dirty="0">
                <a:solidFill>
                  <a:srgbClr val="000000"/>
                </a:solidFill>
                <a:ea typeface="+mn-ea"/>
                <a:cs typeface="+mn-cs"/>
              </a:rPr>
              <a:t> Relative to other activities, how frequently does your organization engage in </a:t>
            </a:r>
            <a:r>
              <a:rPr lang="en-US" sz="1800" kern="1200" dirty="0">
                <a:solidFill>
                  <a:srgbClr val="00B0F0"/>
                </a:solidFill>
                <a:latin typeface="Arial" pitchFamily="34" charset="0"/>
                <a:ea typeface="Times New Roman" pitchFamily="18" charset="0"/>
                <a:cs typeface="+mn-cs"/>
              </a:rPr>
              <a:t>Using Knowledge </a:t>
            </a:r>
            <a:r>
              <a:rPr lang="en-US" sz="1800" b="0" kern="1200" dirty="0">
                <a:solidFill>
                  <a:srgbClr val="000000"/>
                </a:solidFill>
                <a:ea typeface="+mn-ea"/>
                <a:cs typeface="+mn-cs"/>
              </a:rPr>
              <a:t>from research activities</a:t>
            </a:r>
            <a:r>
              <a:rPr lang="en-US" sz="1800" b="0" kern="1200" dirty="0" smtClean="0">
                <a:solidFill>
                  <a:srgbClr val="000000"/>
                </a:solidFill>
                <a:ea typeface="+mn-ea"/>
                <a:cs typeface="+mn-cs"/>
              </a:rPr>
              <a:t>? That </a:t>
            </a:r>
            <a:r>
              <a:rPr lang="en-US" sz="1800" b="0" kern="1200" dirty="0">
                <a:solidFill>
                  <a:srgbClr val="000000"/>
                </a:solidFill>
                <a:ea typeface="+mn-ea"/>
                <a:cs typeface="+mn-cs"/>
              </a:rPr>
              <a:t>is, apply research findings to situations within your organization or membership</a:t>
            </a:r>
            <a:r>
              <a:rPr lang="en-US" sz="1800" b="0" kern="1200" dirty="0" smtClean="0">
                <a:solidFill>
                  <a:srgbClr val="000000"/>
                </a:solidFill>
                <a:ea typeface="+mn-ea"/>
                <a:cs typeface="+mn-cs"/>
              </a:rPr>
              <a: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ranking importance across various types of knowledge use."/>
          <p:cNvGraphicFramePr>
            <a:graphicFrameLocks noGrp="1"/>
          </p:cNvGraphicFramePr>
          <p:nvPr>
            <p:extLst>
              <p:ext uri="{D42A27DB-BD31-4B8C-83A1-F6EECF244321}">
                <p14:modId xmlns:p14="http://schemas.microsoft.com/office/powerpoint/2010/main" val="2667140799"/>
              </p:ext>
            </p:extLst>
          </p:nvPr>
        </p:nvGraphicFramePr>
        <p:xfrm>
          <a:off x="228598" y="1359608"/>
          <a:ext cx="8763004" cy="5345992"/>
        </p:xfrm>
        <a:graphic>
          <a:graphicData uri="http://schemas.openxmlformats.org/drawingml/2006/table">
            <a:tbl>
              <a:tblPr firstRow="1"/>
              <a:tblGrid>
                <a:gridCol w="2921001"/>
                <a:gridCol w="1105243"/>
                <a:gridCol w="1026298"/>
                <a:gridCol w="947352"/>
                <a:gridCol w="1026298"/>
                <a:gridCol w="868406"/>
                <a:gridCol w="868406"/>
              </a:tblGrid>
              <a:tr h="945848">
                <a:tc>
                  <a:txBody>
                    <a:bodyPr/>
                    <a:lstStyle/>
                    <a:p>
                      <a:pPr marL="71755" marR="71755" algn="ctr">
                        <a:lnSpc>
                          <a:spcPct val="115000"/>
                        </a:lnSpc>
                        <a:spcBef>
                          <a:spcPts val="0"/>
                        </a:spcBef>
                        <a:spcAft>
                          <a:spcPts val="0"/>
                        </a:spcAft>
                      </a:pPr>
                      <a:endParaRPr lang="en-US" sz="700" dirty="0">
                        <a:latin typeface="Calibri"/>
                        <a:ea typeface="Calibri"/>
                        <a:cs typeface="Times New Roman"/>
                      </a:endParaRPr>
                    </a:p>
                  </a:txBody>
                  <a:tcPr marL="45379" marR="453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pPr>
                      <a:r>
                        <a:rPr lang="en-US" sz="1100" b="1" dirty="0">
                          <a:latin typeface="Times New Roman"/>
                          <a:ea typeface="Calibri"/>
                          <a:cs typeface="Times New Roman"/>
                        </a:rPr>
                        <a:t>Very</a:t>
                      </a:r>
                      <a:endParaRPr lang="en-US" sz="1100" dirty="0">
                        <a:latin typeface="Calibri"/>
                        <a:ea typeface="Calibri"/>
                        <a:cs typeface="Times New Roman"/>
                      </a:endParaRPr>
                    </a:p>
                    <a:p>
                      <a:pPr marL="71755" marR="71755" algn="ctr">
                        <a:lnSpc>
                          <a:spcPct val="115000"/>
                        </a:lnSpc>
                        <a:spcBef>
                          <a:spcPts val="0"/>
                        </a:spcBef>
                        <a:spcAft>
                          <a:spcPts val="0"/>
                        </a:spcAft>
                      </a:pPr>
                      <a:r>
                        <a:rPr lang="en-US" sz="1100" b="1" dirty="0">
                          <a:latin typeface="Times New Roman"/>
                          <a:ea typeface="Calibri"/>
                          <a:cs typeface="Times New Roman"/>
                        </a:rPr>
                        <a:t>Important</a:t>
                      </a:r>
                      <a:endParaRPr lang="en-US" sz="1100" dirty="0">
                        <a:latin typeface="Calibri"/>
                        <a:ea typeface="Calibri"/>
                        <a:cs typeface="Times New Roman"/>
                      </a:endParaRPr>
                    </a:p>
                  </a:txBody>
                  <a:tcPr marL="45379" marR="453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pPr>
                      <a:endParaRPr lang="en-US" sz="1100">
                        <a:latin typeface="Calibri"/>
                        <a:ea typeface="Calibri"/>
                        <a:cs typeface="Times New Roman"/>
                      </a:endParaRPr>
                    </a:p>
                    <a:p>
                      <a:pPr marL="71755" marR="71755" algn="ctr">
                        <a:lnSpc>
                          <a:spcPct val="115000"/>
                        </a:lnSpc>
                        <a:spcBef>
                          <a:spcPts val="0"/>
                        </a:spcBef>
                        <a:spcAft>
                          <a:spcPts val="0"/>
                        </a:spcAft>
                      </a:pPr>
                      <a:r>
                        <a:rPr lang="en-US" sz="1100" b="1">
                          <a:latin typeface="Times New Roman"/>
                          <a:ea typeface="Calibri"/>
                          <a:cs typeface="Times New Roman"/>
                        </a:rPr>
                        <a:t>Important</a:t>
                      </a:r>
                      <a:endParaRPr lang="en-US" sz="1100">
                        <a:latin typeface="Calibri"/>
                        <a:ea typeface="Calibri"/>
                        <a:cs typeface="Times New Roman"/>
                      </a:endParaRPr>
                    </a:p>
                  </a:txBody>
                  <a:tcPr marL="45379" marR="453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pPr>
                      <a:r>
                        <a:rPr lang="en-US" sz="1100" b="1">
                          <a:latin typeface="Times New Roman"/>
                          <a:ea typeface="Calibri"/>
                          <a:cs typeface="Times New Roman"/>
                        </a:rPr>
                        <a:t>Moderately</a:t>
                      </a:r>
                      <a:endParaRPr lang="en-US" sz="1100">
                        <a:latin typeface="Calibri"/>
                        <a:ea typeface="Calibri"/>
                        <a:cs typeface="Times New Roman"/>
                      </a:endParaRPr>
                    </a:p>
                    <a:p>
                      <a:pPr marL="71755" marR="71755" algn="ctr">
                        <a:lnSpc>
                          <a:spcPct val="115000"/>
                        </a:lnSpc>
                        <a:spcBef>
                          <a:spcPts val="0"/>
                        </a:spcBef>
                        <a:spcAft>
                          <a:spcPts val="0"/>
                        </a:spcAft>
                      </a:pPr>
                      <a:r>
                        <a:rPr lang="en-US" sz="1100" b="1">
                          <a:latin typeface="Times New Roman"/>
                          <a:ea typeface="Calibri"/>
                          <a:cs typeface="Times New Roman"/>
                        </a:rPr>
                        <a:t>important</a:t>
                      </a:r>
                      <a:endParaRPr lang="en-US" sz="1100">
                        <a:latin typeface="Calibri"/>
                        <a:ea typeface="Calibri"/>
                        <a:cs typeface="Times New Roman"/>
                      </a:endParaRPr>
                    </a:p>
                  </a:txBody>
                  <a:tcPr marL="45379" marR="453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pPr>
                      <a:endParaRPr lang="en-US" sz="1100">
                        <a:latin typeface="Calibri"/>
                        <a:ea typeface="Calibri"/>
                        <a:cs typeface="Times New Roman"/>
                      </a:endParaRPr>
                    </a:p>
                    <a:p>
                      <a:pPr marL="71755" marR="71755" algn="ctr">
                        <a:lnSpc>
                          <a:spcPct val="115000"/>
                        </a:lnSpc>
                        <a:spcBef>
                          <a:spcPts val="0"/>
                        </a:spcBef>
                        <a:spcAft>
                          <a:spcPts val="0"/>
                        </a:spcAft>
                      </a:pPr>
                      <a:r>
                        <a:rPr lang="en-US" sz="1100" b="1">
                          <a:latin typeface="Times New Roman"/>
                          <a:ea typeface="Calibri"/>
                          <a:cs typeface="Times New Roman"/>
                        </a:rPr>
                        <a:t>Of little</a:t>
                      </a:r>
                      <a:endParaRPr lang="en-US" sz="1100">
                        <a:latin typeface="Calibri"/>
                        <a:ea typeface="Calibri"/>
                        <a:cs typeface="Times New Roman"/>
                      </a:endParaRPr>
                    </a:p>
                    <a:p>
                      <a:pPr marL="71755" marR="71755" algn="ctr">
                        <a:lnSpc>
                          <a:spcPct val="115000"/>
                        </a:lnSpc>
                        <a:spcBef>
                          <a:spcPts val="0"/>
                        </a:spcBef>
                        <a:spcAft>
                          <a:spcPts val="0"/>
                        </a:spcAft>
                      </a:pPr>
                      <a:r>
                        <a:rPr lang="en-US" sz="1100" b="1">
                          <a:latin typeface="Times New Roman"/>
                          <a:ea typeface="Calibri"/>
                          <a:cs typeface="Times New Roman"/>
                        </a:rPr>
                        <a:t>importance</a:t>
                      </a:r>
                      <a:endParaRPr lang="en-US" sz="1100">
                        <a:latin typeface="Calibri"/>
                        <a:ea typeface="Calibri"/>
                        <a:cs typeface="Times New Roman"/>
                      </a:endParaRPr>
                    </a:p>
                  </a:txBody>
                  <a:tcPr marL="45379" marR="453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pPr>
                      <a:endParaRPr lang="en-US" sz="1100">
                        <a:latin typeface="Calibri"/>
                        <a:ea typeface="Calibri"/>
                        <a:cs typeface="Times New Roman"/>
                      </a:endParaRPr>
                    </a:p>
                    <a:p>
                      <a:pPr marL="71755" marR="71755" algn="ctr">
                        <a:lnSpc>
                          <a:spcPct val="115000"/>
                        </a:lnSpc>
                        <a:spcBef>
                          <a:spcPts val="0"/>
                        </a:spcBef>
                        <a:spcAft>
                          <a:spcPts val="0"/>
                        </a:spcAft>
                      </a:pPr>
                      <a:r>
                        <a:rPr lang="en-US" sz="1100" b="1">
                          <a:latin typeface="Times New Roman"/>
                          <a:ea typeface="Calibri"/>
                          <a:cs typeface="Times New Roman"/>
                        </a:rPr>
                        <a:t>Unimportant</a:t>
                      </a:r>
                      <a:endParaRPr lang="en-US" sz="1100">
                        <a:latin typeface="Calibri"/>
                        <a:ea typeface="Calibri"/>
                        <a:cs typeface="Times New Roman"/>
                      </a:endParaRPr>
                    </a:p>
                  </a:txBody>
                  <a:tcPr marL="45379" marR="453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lnSpc>
                          <a:spcPct val="115000"/>
                        </a:lnSpc>
                        <a:spcBef>
                          <a:spcPts val="0"/>
                        </a:spcBef>
                        <a:spcAft>
                          <a:spcPts val="0"/>
                        </a:spcAft>
                      </a:pPr>
                      <a:endParaRPr lang="en-US" sz="1100" dirty="0">
                        <a:latin typeface="Calibri"/>
                        <a:ea typeface="Calibri"/>
                        <a:cs typeface="Times New Roman"/>
                      </a:endParaRPr>
                    </a:p>
                    <a:p>
                      <a:pPr marL="71755" marR="71755" algn="ctr">
                        <a:lnSpc>
                          <a:spcPct val="115000"/>
                        </a:lnSpc>
                        <a:spcBef>
                          <a:spcPts val="0"/>
                        </a:spcBef>
                        <a:spcAft>
                          <a:spcPts val="0"/>
                        </a:spcAft>
                      </a:pPr>
                      <a:r>
                        <a:rPr lang="en-US" sz="1100" b="1" dirty="0">
                          <a:latin typeface="Times New Roman"/>
                          <a:ea typeface="Calibri"/>
                          <a:cs typeface="Times New Roman"/>
                        </a:rPr>
                        <a:t>Not applicable</a:t>
                      </a:r>
                      <a:endParaRPr lang="en-US" sz="1100" dirty="0">
                        <a:latin typeface="Calibri"/>
                        <a:ea typeface="Calibri"/>
                        <a:cs typeface="Times New Roman"/>
                      </a:endParaRPr>
                    </a:p>
                  </a:txBody>
                  <a:tcPr marL="45379" marR="45379"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477">
                <a:tc>
                  <a:txBody>
                    <a:bodyPr/>
                    <a:lstStyle/>
                    <a:p>
                      <a:pPr marL="0" marR="0">
                        <a:lnSpc>
                          <a:spcPct val="115000"/>
                        </a:lnSpc>
                        <a:spcBef>
                          <a:spcPts val="0"/>
                        </a:spcBef>
                        <a:spcAft>
                          <a:spcPts val="0"/>
                        </a:spcAft>
                      </a:pPr>
                      <a:r>
                        <a:rPr lang="en-US" sz="1600" b="1" dirty="0">
                          <a:latin typeface="Times New Roman"/>
                          <a:ea typeface="Calibri"/>
                          <a:cs typeface="Times New Roman"/>
                        </a:rPr>
                        <a:t>To create or revise industry standards or clinical protocols is …</a:t>
                      </a:r>
                      <a:endParaRPr lang="en-US" sz="16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Calibri"/>
                          <a:cs typeface="Times New Roman"/>
                        </a:rPr>
                        <a:t>AHEAD</a:t>
                      </a:r>
                      <a:endParaRPr lang="en-US" sz="1200" dirty="0">
                        <a:latin typeface="Calibri"/>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ASHA</a:t>
                      </a:r>
                      <a:endParaRPr lang="en-US" sz="1200" dirty="0">
                        <a:latin typeface="Calibri"/>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OSERS</a:t>
                      </a:r>
                      <a:endParaRPr lang="en-US" sz="1200" dirty="0">
                        <a:latin typeface="Calibri"/>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RESNA</a:t>
                      </a:r>
                      <a:endParaRPr lang="en-US" sz="12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ATIA</a:t>
                      </a:r>
                      <a:endParaRPr lang="en-US" sz="12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ISAAC</a:t>
                      </a:r>
                      <a:endParaRPr lang="en-US" sz="12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477">
                <a:tc>
                  <a:txBody>
                    <a:bodyPr/>
                    <a:lstStyle/>
                    <a:p>
                      <a:pPr marL="0" marR="0">
                        <a:lnSpc>
                          <a:spcPct val="115000"/>
                        </a:lnSpc>
                        <a:spcBef>
                          <a:spcPts val="0"/>
                        </a:spcBef>
                        <a:spcAft>
                          <a:spcPts val="0"/>
                        </a:spcAft>
                      </a:pPr>
                      <a:r>
                        <a:rPr lang="en-US" sz="1600" b="1" dirty="0">
                          <a:latin typeface="Times New Roman"/>
                          <a:ea typeface="Calibri"/>
                          <a:cs typeface="Times New Roman"/>
                        </a:rPr>
                        <a:t>To build laboratory instruments or clinical tools </a:t>
                      </a:r>
                      <a:endParaRPr lang="en-US" sz="1600" dirty="0">
                        <a:latin typeface="Calibri"/>
                        <a:ea typeface="Calibri"/>
                        <a:cs typeface="Times New Roman"/>
                      </a:endParaRPr>
                    </a:p>
                    <a:p>
                      <a:pPr marL="0" marR="0">
                        <a:lnSpc>
                          <a:spcPct val="115000"/>
                        </a:lnSpc>
                        <a:spcBef>
                          <a:spcPts val="0"/>
                        </a:spcBef>
                        <a:spcAft>
                          <a:spcPts val="0"/>
                        </a:spcAft>
                      </a:pPr>
                      <a:r>
                        <a:rPr lang="en-US" sz="1600" b="1" dirty="0">
                          <a:latin typeface="Times New Roman"/>
                          <a:ea typeface="Calibri"/>
                          <a:cs typeface="Times New Roman"/>
                        </a:rPr>
                        <a:t>is …</a:t>
                      </a:r>
                      <a:endParaRPr lang="en-US" sz="16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RESNA</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ASHA</a:t>
                      </a:r>
                      <a:endParaRPr lang="en-US" sz="1200" dirty="0">
                        <a:latin typeface="Calibri"/>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OSERS</a:t>
                      </a:r>
                      <a:endParaRPr lang="en-US" sz="12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ATIA</a:t>
                      </a:r>
                      <a:endParaRPr lang="en-US" sz="12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ISAAC</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AHEAD</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361">
                <a:tc>
                  <a:txBody>
                    <a:bodyPr/>
                    <a:lstStyle/>
                    <a:p>
                      <a:pPr marL="0" marR="0">
                        <a:lnSpc>
                          <a:spcPct val="115000"/>
                        </a:lnSpc>
                        <a:spcBef>
                          <a:spcPts val="0"/>
                        </a:spcBef>
                        <a:spcAft>
                          <a:spcPts val="0"/>
                        </a:spcAft>
                      </a:pPr>
                      <a:r>
                        <a:rPr lang="en-US" sz="1600" b="1" dirty="0">
                          <a:latin typeface="Times New Roman"/>
                          <a:ea typeface="Calibri"/>
                          <a:cs typeface="Times New Roman"/>
                        </a:rPr>
                        <a:t>To create freeware (hardware, software) for free download or access is …</a:t>
                      </a:r>
                      <a:endParaRPr lang="en-US" sz="16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OSERS</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ISAAC</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RESNA</a:t>
                      </a:r>
                      <a:endParaRPr lang="en-US" sz="12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ATIA</a:t>
                      </a:r>
                      <a:endParaRPr lang="en-US" sz="1200" dirty="0">
                        <a:latin typeface="Calibri"/>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AHEAD</a:t>
                      </a:r>
                      <a:endParaRPr lang="en-US" sz="1200" dirty="0">
                        <a:latin typeface="Calibri"/>
                        <a:ea typeface="Calibri"/>
                        <a:cs typeface="Times New Roman"/>
                      </a:endParaRPr>
                    </a:p>
                    <a:p>
                      <a:pPr marL="0" marR="0" algn="ctr">
                        <a:lnSpc>
                          <a:spcPct val="115000"/>
                        </a:lnSpc>
                        <a:spcBef>
                          <a:spcPts val="0"/>
                        </a:spcBef>
                        <a:spcAft>
                          <a:spcPts val="0"/>
                        </a:spcAft>
                      </a:pPr>
                      <a:r>
                        <a:rPr lang="en-US" sz="1200" dirty="0">
                          <a:latin typeface="Times New Roman"/>
                          <a:ea typeface="Calibri"/>
                          <a:cs typeface="Times New Roman"/>
                        </a:rPr>
                        <a:t>ASHA</a:t>
                      </a:r>
                      <a:endParaRPr lang="en-US" sz="12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2477">
                <a:tc>
                  <a:txBody>
                    <a:bodyPr/>
                    <a:lstStyle/>
                    <a:p>
                      <a:pPr marL="0" marR="0">
                        <a:lnSpc>
                          <a:spcPct val="115000"/>
                        </a:lnSpc>
                        <a:spcBef>
                          <a:spcPts val="0"/>
                        </a:spcBef>
                        <a:spcAft>
                          <a:spcPts val="0"/>
                        </a:spcAft>
                      </a:pPr>
                      <a:r>
                        <a:rPr lang="en-US" sz="1600" b="1" dirty="0">
                          <a:latin typeface="Times New Roman"/>
                          <a:ea typeface="Calibri"/>
                          <a:cs typeface="Times New Roman"/>
                        </a:rPr>
                        <a:t>Designing new or improved commercial devices or services is …</a:t>
                      </a:r>
                      <a:endParaRPr lang="en-US" sz="16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ATIA</a:t>
                      </a:r>
                      <a:endParaRPr lang="en-US" sz="1200">
                        <a:latin typeface="Calibri"/>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RESNA</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ISAAC</a:t>
                      </a:r>
                      <a:endParaRPr lang="en-US" sz="1200">
                        <a:latin typeface="Calibri"/>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ASHA</a:t>
                      </a:r>
                      <a:endParaRPr lang="en-US" sz="1200">
                        <a:latin typeface="Calibri"/>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OSERS</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AHEAD</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0361">
                <a:tc>
                  <a:txBody>
                    <a:bodyPr/>
                    <a:lstStyle/>
                    <a:p>
                      <a:pPr marL="0" marR="0">
                        <a:lnSpc>
                          <a:spcPct val="115000"/>
                        </a:lnSpc>
                        <a:spcBef>
                          <a:spcPts val="0"/>
                        </a:spcBef>
                        <a:spcAft>
                          <a:spcPts val="0"/>
                        </a:spcAft>
                      </a:pPr>
                      <a:r>
                        <a:rPr lang="en-US" sz="1600" b="1" dirty="0">
                          <a:latin typeface="Times New Roman"/>
                          <a:ea typeface="Calibri"/>
                          <a:cs typeface="Times New Roman"/>
                        </a:rPr>
                        <a:t>For other purposes is …</a:t>
                      </a:r>
                      <a:endParaRPr lang="en-US" sz="1600" dirty="0">
                        <a:latin typeface="Calibri"/>
                        <a:ea typeface="Calibri"/>
                        <a:cs typeface="Times New Roman"/>
                      </a:endParaRPr>
                    </a:p>
                    <a:p>
                      <a:pPr marL="0" marR="0">
                        <a:lnSpc>
                          <a:spcPct val="115000"/>
                        </a:lnSpc>
                        <a:spcBef>
                          <a:spcPts val="0"/>
                        </a:spcBef>
                        <a:spcAft>
                          <a:spcPts val="0"/>
                        </a:spcAft>
                      </a:pPr>
                      <a:r>
                        <a:rPr lang="en-US" sz="1600" b="1" dirty="0">
                          <a:latin typeface="Times New Roman"/>
                          <a:ea typeface="Calibri"/>
                          <a:cs typeface="Times New Roman"/>
                        </a:rPr>
                        <a:t>–Promote the       AT field</a:t>
                      </a:r>
                      <a:endParaRPr lang="en-US" sz="1600" dirty="0">
                        <a:latin typeface="Calibri"/>
                        <a:ea typeface="Calibri"/>
                        <a:cs typeface="Times New Roman"/>
                      </a:endParaRPr>
                    </a:p>
                    <a:p>
                      <a:pPr marL="0" marR="0">
                        <a:lnSpc>
                          <a:spcPct val="115000"/>
                        </a:lnSpc>
                        <a:spcBef>
                          <a:spcPts val="0"/>
                        </a:spcBef>
                        <a:spcAft>
                          <a:spcPts val="0"/>
                        </a:spcAft>
                      </a:pPr>
                      <a:r>
                        <a:rPr lang="en-US" sz="1600" b="1" dirty="0">
                          <a:latin typeface="Times New Roman"/>
                          <a:ea typeface="Calibri"/>
                          <a:cs typeface="Times New Roman"/>
                        </a:rPr>
                        <a:t>–Inform policy or practice</a:t>
                      </a:r>
                      <a:endParaRPr lang="en-US" sz="1600" dirty="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ATIA</a:t>
                      </a:r>
                      <a:endParaRPr lang="en-US" sz="1200">
                        <a:latin typeface="Calibri"/>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RESNA</a:t>
                      </a:r>
                      <a:endParaRPr lang="en-US" sz="1200">
                        <a:latin typeface="Calibri"/>
                        <a:ea typeface="Calibri"/>
                        <a:cs typeface="Times New Roman"/>
                      </a:endParaRPr>
                    </a:p>
                    <a:p>
                      <a:pPr marL="0" marR="0" algn="ctr">
                        <a:lnSpc>
                          <a:spcPct val="115000"/>
                        </a:lnSpc>
                        <a:spcBef>
                          <a:spcPts val="0"/>
                        </a:spcBef>
                        <a:spcAft>
                          <a:spcPts val="0"/>
                        </a:spcAft>
                      </a:pPr>
                      <a:r>
                        <a:rPr lang="en-US" sz="1200">
                          <a:latin typeface="Times New Roman"/>
                          <a:ea typeface="Calibri"/>
                          <a:cs typeface="Times New Roman"/>
                        </a:rPr>
                        <a:t>AHEAD</a:t>
                      </a:r>
                      <a:endParaRPr lang="en-US" sz="1200">
                        <a:latin typeface="Calibri"/>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Times New Roman"/>
                        <a:ea typeface="Calibri"/>
                        <a:cs typeface="Times New Roman"/>
                      </a:endParaRPr>
                    </a:p>
                  </a:txBody>
                  <a:tcPr marL="45379" marR="45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a:xfrm>
            <a:off x="457200" y="838200"/>
            <a:ext cx="8229600" cy="1143000"/>
          </a:xfrm>
        </p:spPr>
        <p:txBody>
          <a:bodyPr/>
          <a:lstStyle/>
          <a:p>
            <a:pPr lvl="0" eaLnBrk="1" hangingPunct="1">
              <a:spcBef>
                <a:spcPct val="0"/>
              </a:spcBef>
              <a:spcAft>
                <a:spcPct val="0"/>
              </a:spcAft>
            </a:pPr>
            <a:r>
              <a:rPr lang="en-US" sz="2000" kern="1200" dirty="0">
                <a:solidFill>
                  <a:srgbClr val="000000"/>
                </a:solidFill>
                <a:latin typeface="Times New Roman" pitchFamily="18" charset="0"/>
                <a:ea typeface="Calibri" pitchFamily="34" charset="0"/>
                <a:cs typeface="Times New Roman" pitchFamily="18" charset="0"/>
              </a:rPr>
              <a:t>Ranking importance across various types of knowledge use</a:t>
            </a:r>
            <a:r>
              <a:rPr lang="en-US" sz="2000" b="0" kern="1200" dirty="0">
                <a:solidFill>
                  <a:srgbClr val="000000"/>
                </a:solidFill>
                <a:latin typeface="Arial" pitchFamily="34" charset="0"/>
                <a:ea typeface="+mn-ea"/>
                <a:cs typeface="+mn-cs"/>
              </a:rPr>
              <a:t/>
            </a:r>
            <a:br>
              <a:rPr lang="en-US" sz="2000" b="0" kern="1200" dirty="0">
                <a:solidFill>
                  <a:srgbClr val="000000"/>
                </a:solidFill>
                <a:latin typeface="Arial" pitchFamily="34" charset="0"/>
                <a:ea typeface="+mn-ea"/>
                <a:cs typeface="+mn-cs"/>
              </a:rPr>
            </a:b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8305800" cy="4801314"/>
          </a:xfrm>
          <a:prstGeom prst="rect">
            <a:avLst/>
          </a:prstGeom>
        </p:spPr>
        <p:txBody>
          <a:bodyPr wrap="square">
            <a:spAutoFit/>
          </a:bodyPr>
          <a:lstStyle/>
          <a:p>
            <a:endParaRPr lang="en-US" b="1" dirty="0" smtClean="0"/>
          </a:p>
          <a:p>
            <a:r>
              <a:rPr lang="en-US" b="1" dirty="0" smtClean="0"/>
              <a:t>Question #7.</a:t>
            </a:r>
            <a:r>
              <a:rPr lang="en-US" dirty="0" smtClean="0"/>
              <a:t>  Please describe any incentives that your organization uses to encourage your internal associates or members to become aware of, or apply new research-based knowledge. </a:t>
            </a:r>
          </a:p>
          <a:p>
            <a:endParaRPr lang="en-US" dirty="0" smtClean="0"/>
          </a:p>
          <a:p>
            <a:r>
              <a:rPr lang="en-US" b="1" dirty="0" smtClean="0"/>
              <a:t>Question #8.</a:t>
            </a:r>
            <a:r>
              <a:rPr lang="en-US" dirty="0" smtClean="0"/>
              <a:t>  How does your organization measure the levels of awareness, interest or application of new knowledge among your memberships?  What is being measured in each case?</a:t>
            </a:r>
          </a:p>
          <a:p>
            <a:endParaRPr lang="en-US" dirty="0" smtClean="0"/>
          </a:p>
          <a:p>
            <a:r>
              <a:rPr lang="en-US" b="1" dirty="0" smtClean="0"/>
              <a:t>Question #9.</a:t>
            </a:r>
            <a:r>
              <a:rPr lang="en-US" dirty="0" smtClean="0"/>
              <a:t>  What percentage of your members have education/training in a research field equivalent to a Masters or Doctoral degree?</a:t>
            </a:r>
          </a:p>
          <a:p>
            <a:endParaRPr lang="en-US" dirty="0" smtClean="0"/>
          </a:p>
          <a:p>
            <a:r>
              <a:rPr lang="en-US" b="1" dirty="0" smtClean="0"/>
              <a:t>Question #10. </a:t>
            </a:r>
            <a:r>
              <a:rPr lang="en-US" dirty="0" smtClean="0"/>
              <a:t> Can you identify or suggest any ways in which researchers could help your organization facilitate the flow of knowledge from them as the sources, through your organization and out to your members</a:t>
            </a:r>
            <a:r>
              <a:rPr lang="en-US" dirty="0" smtClean="0"/>
              <a:t>?</a:t>
            </a:r>
            <a:endParaRPr lang="en-US" dirty="0" smtClean="0"/>
          </a:p>
          <a:p>
            <a:endParaRPr lang="en-US" dirty="0" smtClean="0"/>
          </a:p>
          <a:p>
            <a:endParaRPr lang="en-US" dirty="0"/>
          </a:p>
        </p:txBody>
      </p:sp>
      <p:sp>
        <p:nvSpPr>
          <p:cNvPr id="3" name="Title 2"/>
          <p:cNvSpPr>
            <a:spLocks noGrp="1"/>
          </p:cNvSpPr>
          <p:nvPr>
            <p:ph type="title"/>
          </p:nvPr>
        </p:nvSpPr>
        <p:spPr>
          <a:xfrm>
            <a:off x="457200" y="838200"/>
            <a:ext cx="8229600" cy="1143000"/>
          </a:xfrm>
        </p:spPr>
        <p:txBody>
          <a:bodyPr/>
          <a:lstStyle/>
          <a:p>
            <a:pPr lvl="0" eaLnBrk="1" fontAlgn="auto" hangingPunct="1">
              <a:spcBef>
                <a:spcPts val="0"/>
              </a:spcBef>
              <a:spcAft>
                <a:spcPts val="0"/>
              </a:spcAft>
            </a:pPr>
            <a:r>
              <a:rPr lang="en-US" sz="1800" kern="1200" dirty="0">
                <a:solidFill>
                  <a:srgbClr val="000000"/>
                </a:solidFill>
                <a:ea typeface="+mn-ea"/>
                <a:cs typeface="+mn-cs"/>
              </a:rPr>
              <a:t>Probing Questions regarding KVM:</a:t>
            </a:r>
            <a:br>
              <a:rPr lang="en-US" sz="1800" kern="1200" dirty="0">
                <a:solidFill>
                  <a:srgbClr val="000000"/>
                </a:solidFill>
                <a:ea typeface="+mn-ea"/>
                <a:cs typeface="+mn-cs"/>
              </a:rPr>
            </a:b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3600" dirty="0" smtClean="0"/>
              <a:t>LOKUS</a:t>
            </a:r>
            <a:endParaRPr lang="en-US" sz="3600" dirty="0"/>
          </a:p>
        </p:txBody>
      </p:sp>
      <p:sp>
        <p:nvSpPr>
          <p:cNvPr id="3" name="Content Placeholder 2"/>
          <p:cNvSpPr>
            <a:spLocks noGrp="1"/>
          </p:cNvSpPr>
          <p:nvPr>
            <p:ph idx="1"/>
          </p:nvPr>
        </p:nvSpPr>
        <p:spPr>
          <a:xfrm>
            <a:off x="457200" y="990600"/>
            <a:ext cx="8229600" cy="5135563"/>
          </a:xfrm>
        </p:spPr>
        <p:txBody>
          <a:bodyPr/>
          <a:lstStyle/>
          <a:p>
            <a:r>
              <a:rPr lang="en-US" sz="2800" u="sng" dirty="0" smtClean="0"/>
              <a:t>L</a:t>
            </a:r>
            <a:r>
              <a:rPr lang="en-US" sz="2800" dirty="0" smtClean="0"/>
              <a:t>evel </a:t>
            </a:r>
            <a:r>
              <a:rPr lang="en-US" sz="2800" u="sng" dirty="0" smtClean="0"/>
              <a:t>O</a:t>
            </a:r>
            <a:r>
              <a:rPr lang="en-US" sz="2800" dirty="0" smtClean="0"/>
              <a:t>f </a:t>
            </a:r>
            <a:r>
              <a:rPr lang="en-US" sz="2800" u="sng" dirty="0" smtClean="0"/>
              <a:t>K</a:t>
            </a:r>
            <a:r>
              <a:rPr lang="en-US" sz="2800" dirty="0" smtClean="0"/>
              <a:t>nowledge </a:t>
            </a:r>
            <a:r>
              <a:rPr lang="en-US" sz="2800" u="sng" dirty="0" smtClean="0"/>
              <a:t>U</a:t>
            </a:r>
            <a:r>
              <a:rPr lang="en-US" sz="2800" dirty="0" smtClean="0"/>
              <a:t>se </a:t>
            </a:r>
            <a:r>
              <a:rPr lang="en-US" sz="2800" u="sng" dirty="0" smtClean="0"/>
              <a:t>S</a:t>
            </a:r>
            <a:r>
              <a:rPr lang="en-US" sz="2800" dirty="0" smtClean="0"/>
              <a:t>urvey*</a:t>
            </a:r>
          </a:p>
          <a:p>
            <a:r>
              <a:rPr lang="en-US" sz="2800" b="0" i="0" dirty="0" smtClean="0"/>
              <a:t>No existing instrument fit study purpose.</a:t>
            </a:r>
          </a:p>
          <a:p>
            <a:r>
              <a:rPr lang="en-US" sz="2800" b="0" i="0" dirty="0" smtClean="0"/>
              <a:t>Created </a:t>
            </a:r>
            <a:r>
              <a:rPr lang="en-US" sz="2800" i="0" dirty="0" smtClean="0"/>
              <a:t>LOKUS</a:t>
            </a:r>
            <a:r>
              <a:rPr lang="en-US" sz="2800" b="0" i="0" dirty="0" smtClean="0"/>
              <a:t> Questionnaire for web-based self-report (VOVICI).</a:t>
            </a:r>
          </a:p>
          <a:p>
            <a:r>
              <a:rPr lang="en-US" sz="2800" b="0" i="0" dirty="0" smtClean="0"/>
              <a:t>Five Levels; each containing multiple types, dimensions and activities.</a:t>
            </a:r>
          </a:p>
          <a:p>
            <a:r>
              <a:rPr lang="en-US" sz="2800" b="0" i="0" dirty="0" smtClean="0"/>
              <a:t>Psychometric analysis shows </a:t>
            </a:r>
            <a:r>
              <a:rPr lang="en-US" sz="2800" i="0" dirty="0" smtClean="0"/>
              <a:t>LOKUS</a:t>
            </a:r>
            <a:r>
              <a:rPr lang="en-US" sz="2800" b="0" i="0" dirty="0" smtClean="0"/>
              <a:t> to be valid and reliable for measuring change in level of knowledge use.</a:t>
            </a:r>
          </a:p>
          <a:p>
            <a:pPr lvl="1">
              <a:buNone/>
            </a:pPr>
            <a:r>
              <a:rPr lang="en-US" sz="2400" b="0" i="1" dirty="0" smtClean="0"/>
              <a:t>* Learning Objective 2</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143000"/>
            <a:ext cx="8229600" cy="4983163"/>
          </a:xfrm>
        </p:spPr>
        <p:txBody>
          <a:bodyPr/>
          <a:lstStyle/>
          <a:p>
            <a:pPr marL="0" indent="0" eaLnBrk="1" fontAlgn="auto" hangingPunct="1">
              <a:lnSpc>
                <a:spcPct val="120000"/>
              </a:lnSpc>
              <a:spcAft>
                <a:spcPts val="0"/>
              </a:spcAft>
              <a:buNone/>
              <a:defRPr/>
            </a:pPr>
            <a:r>
              <a:rPr lang="en-US" sz="1800" i="0" u="sng" kern="1200" dirty="0" smtClean="0">
                <a:latin typeface="+mj-lt"/>
              </a:rPr>
              <a:t>Problem</a:t>
            </a:r>
            <a:r>
              <a:rPr lang="en-US" sz="1800" i="0" kern="1200" dirty="0" smtClean="0">
                <a:latin typeface="+mj-lt"/>
              </a:rPr>
              <a:t>:  </a:t>
            </a:r>
            <a:r>
              <a:rPr lang="en-US" sz="1800" b="0" i="0" kern="1200" dirty="0" smtClean="0">
                <a:latin typeface="+mj-lt"/>
              </a:rPr>
              <a:t>Sub-optimal level of demonstrated impact from R&amp;D investment, so O</a:t>
            </a:r>
            <a:r>
              <a:rPr lang="en-US" sz="1800" b="0" i="0" dirty="0" smtClean="0">
                <a:latin typeface="+mj-lt"/>
              </a:rPr>
              <a:t>MB mandates Federal programs demonstrate evidence of uptake &amp; use.</a:t>
            </a:r>
          </a:p>
          <a:p>
            <a:pPr marL="0" indent="0" eaLnBrk="1" fontAlgn="auto" hangingPunct="1">
              <a:lnSpc>
                <a:spcPct val="120000"/>
              </a:lnSpc>
              <a:spcAft>
                <a:spcPts val="0"/>
              </a:spcAft>
              <a:buNone/>
              <a:defRPr/>
            </a:pPr>
            <a:r>
              <a:rPr lang="en-US" sz="1800" i="0" u="sng" dirty="0" smtClean="0">
                <a:latin typeface="+mj-lt"/>
              </a:rPr>
              <a:t>Solution:</a:t>
            </a:r>
            <a:r>
              <a:rPr lang="en-US" sz="1800" b="0" i="0" dirty="0" smtClean="0">
                <a:latin typeface="+mj-lt"/>
              </a:rPr>
              <a:t>  NIDRR selected Knowledge Translation as model and method to generate evidence.</a:t>
            </a:r>
          </a:p>
          <a:p>
            <a:pPr marL="0" lvl="0" indent="0" eaLnBrk="1" fontAlgn="auto" hangingPunct="1">
              <a:lnSpc>
                <a:spcPct val="120000"/>
              </a:lnSpc>
              <a:spcAft>
                <a:spcPts val="0"/>
              </a:spcAft>
              <a:buNone/>
              <a:defRPr/>
            </a:pPr>
            <a:r>
              <a:rPr lang="en-US" sz="1800" i="0" u="sng" kern="1200" dirty="0" smtClean="0">
                <a:latin typeface="+mj-lt"/>
              </a:rPr>
              <a:t>Challenge:</a:t>
            </a:r>
            <a:r>
              <a:rPr lang="en-US" sz="1800" b="0" i="0" kern="1200" dirty="0" smtClean="0">
                <a:latin typeface="+mj-lt"/>
              </a:rPr>
              <a:t>  Identify KT best practice models that are : </a:t>
            </a:r>
          </a:p>
          <a:p>
            <a:pPr marL="627063" lvl="1" indent="-169863" eaLnBrk="1" fontAlgn="auto" hangingPunct="1">
              <a:lnSpc>
                <a:spcPct val="120000"/>
              </a:lnSpc>
              <a:spcAft>
                <a:spcPts val="0"/>
              </a:spcAft>
              <a:buClr>
                <a:schemeClr val="accent1"/>
              </a:buClr>
              <a:buFont typeface="Arial" pitchFamily="34" charset="0"/>
              <a:buChar char="•"/>
              <a:defRPr/>
            </a:pPr>
            <a:r>
              <a:rPr lang="en-US" sz="1800" b="0" kern="1200" dirty="0" smtClean="0">
                <a:latin typeface="+mj-lt"/>
              </a:rPr>
              <a:t>Effective: increase K use by relevant stakeholders;  </a:t>
            </a:r>
          </a:p>
          <a:p>
            <a:pPr marL="627063" lvl="1" indent="-169863" eaLnBrk="1" fontAlgn="auto" hangingPunct="1">
              <a:lnSpc>
                <a:spcPct val="120000"/>
              </a:lnSpc>
              <a:spcAft>
                <a:spcPts val="0"/>
              </a:spcAft>
              <a:buClr>
                <a:schemeClr val="accent1"/>
              </a:buClr>
              <a:buFont typeface="Arial" pitchFamily="34" charset="0"/>
              <a:buChar char="•"/>
              <a:defRPr/>
            </a:pPr>
            <a:r>
              <a:rPr lang="en-US" sz="1800" b="0" kern="1200" dirty="0" smtClean="0">
                <a:latin typeface="+mj-lt"/>
              </a:rPr>
              <a:t>Feasible : easy to implement; and </a:t>
            </a:r>
          </a:p>
          <a:p>
            <a:pPr marL="627063" lvl="1" indent="-169863" eaLnBrk="1" fontAlgn="auto" hangingPunct="1">
              <a:lnSpc>
                <a:spcPct val="120000"/>
              </a:lnSpc>
              <a:spcAft>
                <a:spcPts val="0"/>
              </a:spcAft>
              <a:buClr>
                <a:schemeClr val="accent1"/>
              </a:buClr>
              <a:buFont typeface="Arial" pitchFamily="34" charset="0"/>
              <a:buChar char="•"/>
              <a:defRPr/>
            </a:pPr>
            <a:r>
              <a:rPr lang="en-US" sz="1800" b="0" kern="1200" dirty="0" smtClean="0">
                <a:latin typeface="+mj-lt"/>
              </a:rPr>
              <a:t>Useful: K producers (technology grantees) can document evidence of impact from their project outputs</a:t>
            </a:r>
          </a:p>
          <a:p>
            <a:pPr marL="0" lvl="0" indent="0" eaLnBrk="1" fontAlgn="auto" hangingPunct="1">
              <a:lnSpc>
                <a:spcPct val="120000"/>
              </a:lnSpc>
              <a:spcAft>
                <a:spcPts val="0"/>
              </a:spcAft>
              <a:buNone/>
              <a:defRPr/>
            </a:pPr>
            <a:r>
              <a:rPr lang="en-US" sz="1800" i="0" u="sng" kern="1200" dirty="0" smtClean="0">
                <a:latin typeface="+mj-lt"/>
              </a:rPr>
              <a:t>Purpose:  </a:t>
            </a:r>
            <a:r>
              <a:rPr lang="en-US" sz="1800" b="0" i="0" kern="1200" dirty="0" smtClean="0">
                <a:latin typeface="+mj-lt"/>
              </a:rPr>
              <a:t>Develop and evaluate KT intervention strategies that are feasible for use by technology R&amp;D projects and effective in increasing use of new knowledge by potential users.</a:t>
            </a:r>
            <a:endParaRPr lang="en-US" sz="1800" i="0" dirty="0">
              <a:latin typeface="+mj-lt"/>
            </a:endParaRPr>
          </a:p>
        </p:txBody>
      </p:sp>
      <p:sp>
        <p:nvSpPr>
          <p:cNvPr id="2" name="Title 1"/>
          <p:cNvSpPr>
            <a:spLocks noGrp="1"/>
          </p:cNvSpPr>
          <p:nvPr>
            <p:ph type="title"/>
          </p:nvPr>
        </p:nvSpPr>
        <p:spPr>
          <a:noFill/>
        </p:spPr>
        <p:txBody>
          <a:bodyPr>
            <a:normAutofit/>
          </a:bodyPr>
          <a:lstStyle/>
          <a:p>
            <a:r>
              <a:rPr lang="en-US" sz="3200" b="0" dirty="0" smtClean="0">
                <a:solidFill>
                  <a:schemeClr val="tx2"/>
                </a:solidFill>
              </a:rPr>
              <a:t>Purpose of the KT intervention studies </a:t>
            </a:r>
            <a:endParaRPr lang="en-US" sz="3200" b="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normAutofit/>
          </a:bodyPr>
          <a:lstStyle/>
          <a:p>
            <a:r>
              <a:rPr lang="en-US" sz="2800" b="1" dirty="0" smtClean="0">
                <a:solidFill>
                  <a:schemeClr val="tx2"/>
                </a:solidFill>
              </a:rPr>
              <a:t>Relevance of LOKUS</a:t>
            </a:r>
          </a:p>
        </p:txBody>
      </p:sp>
      <p:sp>
        <p:nvSpPr>
          <p:cNvPr id="5" name="Rectangle 3"/>
          <p:cNvSpPr>
            <a:spLocks noGrp="1" noChangeArrowheads="1"/>
          </p:cNvSpPr>
          <p:nvPr>
            <p:ph idx="1"/>
          </p:nvPr>
        </p:nvSpPr>
        <p:spPr>
          <a:xfrm>
            <a:off x="457200" y="1066800"/>
            <a:ext cx="8229600" cy="5059363"/>
          </a:xfrm>
          <a:noFill/>
        </p:spPr>
        <p:txBody>
          <a:bodyPr>
            <a:noAutofit/>
          </a:bodyPr>
          <a:lstStyle/>
          <a:p>
            <a:pPr>
              <a:lnSpc>
                <a:spcPct val="110000"/>
              </a:lnSpc>
            </a:pPr>
            <a:r>
              <a:rPr lang="en-US" sz="2400" b="0" i="0" dirty="0" smtClean="0">
                <a:solidFill>
                  <a:schemeClr val="tx2"/>
                </a:solidFill>
              </a:rPr>
              <a:t>Sponsors &amp; Grantees seeking to demonstrate evidence of knowledge use by stakeholders.</a:t>
            </a:r>
            <a:endParaRPr lang="en-US" sz="2400" b="0" i="0" dirty="0" smtClean="0">
              <a:solidFill>
                <a:schemeClr val="tx1"/>
              </a:solidFill>
            </a:endParaRPr>
          </a:p>
          <a:p>
            <a:pPr>
              <a:lnSpc>
                <a:spcPct val="110000"/>
              </a:lnSpc>
            </a:pPr>
            <a:r>
              <a:rPr lang="en-US" sz="2400" b="0" i="0" dirty="0" smtClean="0">
                <a:solidFill>
                  <a:schemeClr val="tx2"/>
                </a:solidFill>
              </a:rPr>
              <a:t>Compare strategies for communicating knowledge.</a:t>
            </a:r>
          </a:p>
          <a:p>
            <a:pPr>
              <a:lnSpc>
                <a:spcPct val="110000"/>
              </a:lnSpc>
            </a:pPr>
            <a:r>
              <a:rPr lang="en-US" sz="2400" b="0" i="0" dirty="0" smtClean="0">
                <a:solidFill>
                  <a:schemeClr val="tx2"/>
                </a:solidFill>
              </a:rPr>
              <a:t>Differentiate between “Levels” of knowledge use: </a:t>
            </a:r>
          </a:p>
          <a:p>
            <a:pPr lvl="1">
              <a:lnSpc>
                <a:spcPct val="110000"/>
              </a:lnSpc>
            </a:pPr>
            <a:r>
              <a:rPr lang="en-US" sz="2000" b="0" i="0" dirty="0" smtClean="0">
                <a:solidFill>
                  <a:schemeClr val="tx2"/>
                </a:solidFill>
              </a:rPr>
              <a:t>Non-awareness to Awareness (Conceptual) </a:t>
            </a:r>
          </a:p>
          <a:p>
            <a:pPr lvl="1">
              <a:lnSpc>
                <a:spcPct val="110000"/>
              </a:lnSpc>
            </a:pPr>
            <a:r>
              <a:rPr lang="en-US" sz="2000" b="0" i="0" dirty="0" smtClean="0">
                <a:solidFill>
                  <a:schemeClr val="tx2"/>
                </a:solidFill>
              </a:rPr>
              <a:t>Awareness to Interest (Motivational) </a:t>
            </a:r>
          </a:p>
          <a:p>
            <a:pPr lvl="1">
              <a:lnSpc>
                <a:spcPct val="110000"/>
              </a:lnSpc>
            </a:pPr>
            <a:r>
              <a:rPr lang="en-US" sz="2000" b="0" i="0" dirty="0" smtClean="0">
                <a:solidFill>
                  <a:schemeClr val="tx2"/>
                </a:solidFill>
              </a:rPr>
              <a:t>Interest to Use (Action) </a:t>
            </a:r>
          </a:p>
          <a:p>
            <a:pPr lvl="2">
              <a:lnSpc>
                <a:spcPct val="110000"/>
              </a:lnSpc>
            </a:pPr>
            <a:r>
              <a:rPr lang="en-US" sz="2000" b="0" i="0" dirty="0" smtClean="0">
                <a:solidFill>
                  <a:schemeClr val="tx2"/>
                </a:solidFill>
              </a:rPr>
              <a:t>As intended As Modified</a:t>
            </a:r>
            <a:endParaRPr lang="en-US" sz="2000" b="0" i="0" dirty="0" smtClean="0">
              <a:solidFill>
                <a:schemeClr val="tx1"/>
              </a:solidFill>
            </a:endParaRPr>
          </a:p>
          <a:p>
            <a:pPr>
              <a:lnSpc>
                <a:spcPct val="110000"/>
              </a:lnSpc>
            </a:pPr>
            <a:r>
              <a:rPr lang="en-US" sz="2400" b="0" i="0" dirty="0" smtClean="0">
                <a:solidFill>
                  <a:schemeClr val="tx2"/>
                </a:solidFill>
              </a:rPr>
              <a:t>Appropriate for All Stakeholders. </a:t>
            </a:r>
            <a:endParaRPr lang="en-US" sz="2400" b="0" i="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572000" y="4800600"/>
            <a:ext cx="22860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Modified</a:t>
            </a:r>
            <a:r>
              <a:rPr kumimoji="0" lang="en-US" sz="1800" b="0" i="0" u="none" strike="noStrike" cap="none" normalizeH="0" dirty="0" smtClean="0">
                <a:ln>
                  <a:noFill/>
                </a:ln>
                <a:solidFill>
                  <a:schemeClr val="tx1"/>
                </a:solidFill>
                <a:effectLst/>
                <a:latin typeface="Arial" charset="0"/>
              </a:rPr>
              <a:t> Use</a:t>
            </a:r>
          </a:p>
          <a:p>
            <a:pPr marL="0" marR="0" indent="0" algn="ctr" defTabSz="914400" rtl="0" eaLnBrk="0" fontAlgn="base" latinLnBrk="0" hangingPunct="0">
              <a:lnSpc>
                <a:spcPct val="100000"/>
              </a:lnSpc>
              <a:spcBef>
                <a:spcPct val="0"/>
              </a:spcBef>
              <a:spcAft>
                <a:spcPct val="0"/>
              </a:spcAft>
              <a:buClrTx/>
              <a:buSzTx/>
              <a:buFontTx/>
              <a:buNone/>
              <a:tabLst/>
            </a:pPr>
            <a:r>
              <a:rPr lang="en-US" baseline="0" dirty="0" smtClean="0">
                <a:latin typeface="Arial" charset="0"/>
              </a:rPr>
              <a:t>(</a:t>
            </a:r>
            <a:r>
              <a:rPr lang="en-US" sz="1400" baseline="0" dirty="0" smtClean="0">
                <a:latin typeface="Arial" charset="0"/>
              </a:rPr>
              <a:t>Collaboration,</a:t>
            </a:r>
            <a:r>
              <a:rPr lang="en-US" sz="1400" dirty="0" smtClean="0">
                <a:latin typeface="Arial" charset="0"/>
              </a:rPr>
              <a:t> Expansion, Integration, Modification</a:t>
            </a:r>
            <a:r>
              <a:rPr lang="en-US" dirty="0" smtClean="0">
                <a:latin typeface="Arial" charset="0"/>
              </a:rPr>
              <a:t>)</a:t>
            </a:r>
            <a:endParaRPr kumimoji="0" lang="en-US" sz="1800" b="0" i="0" u="none" strike="noStrike" cap="none" normalizeH="0" baseline="0" dirty="0" smtClean="0">
              <a:ln>
                <a:noFill/>
              </a:ln>
              <a:solidFill>
                <a:schemeClr val="tx1"/>
              </a:solidFill>
              <a:effectLst/>
              <a:latin typeface="Arial" charset="0"/>
            </a:endParaRPr>
          </a:p>
        </p:txBody>
      </p:sp>
      <p:sp>
        <p:nvSpPr>
          <p:cNvPr id="17" name="Left-Right Arrow 16" descr="alt=&quot;&quot;"/>
          <p:cNvSpPr/>
          <p:nvPr/>
        </p:nvSpPr>
        <p:spPr bwMode="auto">
          <a:xfrm>
            <a:off x="3886200" y="5181600"/>
            <a:ext cx="685800" cy="2286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Down Arrow 12" descr="alt=&quot;&quot;"/>
          <p:cNvSpPr/>
          <p:nvPr/>
        </p:nvSpPr>
        <p:spPr bwMode="auto">
          <a:xfrm rot="19556369">
            <a:off x="4717255" y="4063940"/>
            <a:ext cx="275190" cy="60299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Down Arrow 10" descr="alt=&quot;&quot;"/>
          <p:cNvSpPr/>
          <p:nvPr/>
        </p:nvSpPr>
        <p:spPr bwMode="auto">
          <a:xfrm rot="2306923">
            <a:off x="3363219" y="4065947"/>
            <a:ext cx="308034" cy="63110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371600" y="4800600"/>
            <a:ext cx="25146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Intended</a:t>
            </a:r>
            <a:r>
              <a:rPr kumimoji="0" lang="en-US" sz="1800" b="0" i="0" u="none" strike="noStrike" cap="none" normalizeH="0" dirty="0" smtClean="0">
                <a:ln>
                  <a:noFill/>
                </a:ln>
                <a:solidFill>
                  <a:schemeClr val="tx1"/>
                </a:solidFill>
                <a:effectLst/>
                <a:latin typeface="Arial" charset="0"/>
              </a:rPr>
              <a:t> Use</a:t>
            </a:r>
          </a:p>
          <a:p>
            <a:pPr marL="0" marR="0" indent="0" algn="ctr" defTabSz="914400" rtl="0" eaLnBrk="0" fontAlgn="base" latinLnBrk="0" hangingPunct="0">
              <a:lnSpc>
                <a:spcPct val="100000"/>
              </a:lnSpc>
              <a:spcBef>
                <a:spcPct val="0"/>
              </a:spcBef>
              <a:spcAft>
                <a:spcPct val="0"/>
              </a:spcAft>
              <a:buClrTx/>
              <a:buSzTx/>
              <a:buFontTx/>
              <a:buNone/>
              <a:tabLst/>
            </a:pPr>
            <a:r>
              <a:rPr lang="en-US" baseline="0" dirty="0" smtClean="0">
                <a:latin typeface="Arial" charset="0"/>
              </a:rPr>
              <a:t>(</a:t>
            </a:r>
            <a:r>
              <a:rPr lang="en-US" sz="1400" baseline="0" dirty="0" smtClean="0">
                <a:latin typeface="Arial" charset="0"/>
              </a:rPr>
              <a:t>Initial</a:t>
            </a:r>
            <a:r>
              <a:rPr lang="en-US" sz="1400" dirty="0" smtClean="0">
                <a:latin typeface="Arial" charset="0"/>
              </a:rPr>
              <a:t> &amp; Routine Use</a:t>
            </a:r>
            <a:r>
              <a:rPr lang="en-US" dirty="0" smtClean="0">
                <a:latin typeface="Arial" charset="0"/>
              </a:rPr>
              <a:t>)</a:t>
            </a:r>
            <a:endParaRPr kumimoji="0" lang="en-US" sz="18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2362200" y="3352800"/>
            <a:ext cx="3810000" cy="685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Arial" charset="0"/>
              </a:rPr>
              <a:t>Interest </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Arial" charset="0"/>
              </a:rPr>
              <a:t>(</a:t>
            </a:r>
            <a:r>
              <a:rPr lang="en-US" sz="1400" dirty="0" smtClean="0">
                <a:latin typeface="Arial" charset="0"/>
              </a:rPr>
              <a:t>Orientation &amp; Preparation</a:t>
            </a:r>
            <a:r>
              <a:rPr lang="en-US" dirty="0" smtClean="0">
                <a:latin typeface="Arial" charset="0"/>
              </a:rPr>
              <a:t>)</a:t>
            </a:r>
            <a:endParaRPr kumimoji="0" lang="en-US" sz="1800" b="0" i="0" u="none" strike="noStrike" cap="none" normalizeH="0" baseline="0" dirty="0" smtClean="0">
              <a:ln>
                <a:noFill/>
              </a:ln>
              <a:solidFill>
                <a:schemeClr val="tx1"/>
              </a:solidFill>
              <a:effectLst/>
              <a:latin typeface="Arial" charset="0"/>
            </a:endParaRPr>
          </a:p>
        </p:txBody>
      </p:sp>
      <p:sp>
        <p:nvSpPr>
          <p:cNvPr id="9" name="Down Arrow 8" descr="alt=&quot;&quot;"/>
          <p:cNvSpPr/>
          <p:nvPr/>
        </p:nvSpPr>
        <p:spPr bwMode="auto">
          <a:xfrm>
            <a:off x="4114800" y="2819400"/>
            <a:ext cx="2286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352800" y="2362200"/>
            <a:ext cx="1905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Awareness</a:t>
            </a:r>
          </a:p>
        </p:txBody>
      </p:sp>
      <p:sp>
        <p:nvSpPr>
          <p:cNvPr id="5" name="Down Arrow 4" descr="alt=&quot;&quot;"/>
          <p:cNvSpPr/>
          <p:nvPr/>
        </p:nvSpPr>
        <p:spPr bwMode="auto">
          <a:xfrm>
            <a:off x="4114800" y="1828800"/>
            <a:ext cx="2286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3352800" y="1371600"/>
            <a:ext cx="18288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charset="0"/>
              </a:rPr>
              <a:t>Non-Awareness</a:t>
            </a:r>
            <a:endParaRPr kumimoji="0" lang="en-US"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600" dirty="0" smtClean="0"/>
              <a:t>LOKUS Survey – 4 Levels/5 Types</a:t>
            </a:r>
            <a:endParaRPr lang="en-US" sz="3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LOKUS Instrument</a:t>
            </a:r>
            <a:endParaRPr lang="en-US" dirty="0"/>
          </a:p>
        </p:txBody>
      </p:sp>
      <p:sp>
        <p:nvSpPr>
          <p:cNvPr id="3" name="Content Placeholder 2"/>
          <p:cNvSpPr>
            <a:spLocks noGrp="1"/>
          </p:cNvSpPr>
          <p:nvPr>
            <p:ph idx="1"/>
          </p:nvPr>
        </p:nvSpPr>
        <p:spPr/>
        <p:txBody>
          <a:bodyPr/>
          <a:lstStyle/>
          <a:p>
            <a:r>
              <a:rPr lang="en-US" dirty="0" smtClean="0"/>
              <a:t>Go to LOKUS Instrument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Method</a:t>
            </a:r>
          </a:p>
        </p:txBody>
      </p:sp>
      <p:sp>
        <p:nvSpPr>
          <p:cNvPr id="6147" name="Content Placeholder 2"/>
          <p:cNvSpPr>
            <a:spLocks noGrp="1"/>
          </p:cNvSpPr>
          <p:nvPr>
            <p:ph idx="1"/>
          </p:nvPr>
        </p:nvSpPr>
        <p:spPr>
          <a:xfrm>
            <a:off x="457200" y="1295400"/>
            <a:ext cx="8229600" cy="4830763"/>
          </a:xfrm>
        </p:spPr>
        <p:txBody>
          <a:bodyPr/>
          <a:lstStyle/>
          <a:p>
            <a:r>
              <a:rPr lang="en-US" sz="2800" dirty="0" smtClean="0"/>
              <a:t>Map values of user categories for tailoring material to their needs and interests.</a:t>
            </a:r>
          </a:p>
          <a:p>
            <a:r>
              <a:rPr lang="en-US" sz="2800" dirty="0" smtClean="0"/>
              <a:t>Measure baseline awareness and use of all innovations among a sample of knowledge users from each of six categories.</a:t>
            </a:r>
          </a:p>
          <a:p>
            <a:r>
              <a:rPr lang="en-US" sz="2800" dirty="0" smtClean="0"/>
              <a:t>Divide sample of user into three conditions:  1) Full KT intervention, 2) Standard KDU, 3) Control.</a:t>
            </a:r>
          </a:p>
          <a:p>
            <a:r>
              <a:rPr lang="en-US" sz="2800" dirty="0" smtClean="0"/>
              <a:t>Measure post-intervention awareness and use of all innovations among sample.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lstStyle/>
          <a:p>
            <a:r>
              <a:rPr lang="en-US" sz="3600" dirty="0" smtClean="0"/>
              <a:t>Objective 3:  Five Stakeholder Groups</a:t>
            </a:r>
            <a:endParaRPr lang="en-US" sz="3600" dirty="0"/>
          </a:p>
        </p:txBody>
      </p:sp>
      <p:sp>
        <p:nvSpPr>
          <p:cNvPr id="3" name="Content Placeholder 2"/>
          <p:cNvSpPr>
            <a:spLocks noGrp="1"/>
          </p:cNvSpPr>
          <p:nvPr>
            <p:ph idx="1"/>
          </p:nvPr>
        </p:nvSpPr>
        <p:spPr>
          <a:xfrm>
            <a:off x="457200" y="1219200"/>
            <a:ext cx="8229600" cy="4906963"/>
          </a:xfrm>
        </p:spPr>
        <p:txBody>
          <a:bodyPr/>
          <a:lstStyle/>
          <a:p>
            <a:r>
              <a:rPr lang="en-US" b="0" i="0" dirty="0" smtClean="0"/>
              <a:t>Researchers (Scientist &amp; Engineer)</a:t>
            </a:r>
          </a:p>
          <a:p>
            <a:r>
              <a:rPr lang="en-US" b="0" i="0" dirty="0" smtClean="0"/>
              <a:t>Clinicians (Therapist/Educator/Counselor)</a:t>
            </a:r>
          </a:p>
          <a:p>
            <a:r>
              <a:rPr lang="en-US" b="0" i="0" dirty="0" smtClean="0"/>
              <a:t>Consumers (PWD &amp; Family Member)</a:t>
            </a:r>
          </a:p>
          <a:p>
            <a:r>
              <a:rPr lang="en-US" b="0" i="0" dirty="0" smtClean="0"/>
              <a:t>Manufacturers (OEM &amp; VAR)</a:t>
            </a:r>
          </a:p>
          <a:p>
            <a:r>
              <a:rPr lang="en-US" b="0" i="0" dirty="0" smtClean="0"/>
              <a:t>Policy Implementers (government/agency/ program administrator)?</a:t>
            </a:r>
          </a:p>
          <a:p>
            <a:r>
              <a:rPr lang="en-US" b="0" i="0" dirty="0" smtClean="0"/>
              <a:t>Brokers (attorney/employer/consultant)?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descr="Table for research design for KT intervention evaluation."/>
          <p:cNvGraphicFramePr>
            <a:graphicFrameLocks/>
          </p:cNvGraphicFramePr>
          <p:nvPr>
            <p:extLst>
              <p:ext uri="{D42A27DB-BD31-4B8C-83A1-F6EECF244321}">
                <p14:modId xmlns:p14="http://schemas.microsoft.com/office/powerpoint/2010/main" val="1967760701"/>
              </p:ext>
            </p:extLst>
          </p:nvPr>
        </p:nvGraphicFramePr>
        <p:xfrm>
          <a:off x="457202" y="1524000"/>
          <a:ext cx="8305798" cy="4449741"/>
        </p:xfrm>
        <a:graphic>
          <a:graphicData uri="http://schemas.openxmlformats.org/drawingml/2006/table">
            <a:tbl>
              <a:tblPr firstRow="1" bandRow="1">
                <a:tableStyleId>{5C22544A-7EE6-4342-B048-85BDC9FD1C3A}</a:tableStyleId>
              </a:tblPr>
              <a:tblGrid>
                <a:gridCol w="1295399"/>
                <a:gridCol w="838199"/>
                <a:gridCol w="1295400"/>
                <a:gridCol w="1416051"/>
                <a:gridCol w="1174749"/>
                <a:gridCol w="1342159"/>
                <a:gridCol w="943841"/>
              </a:tblGrid>
              <a:tr h="1083361">
                <a:tc>
                  <a:txBody>
                    <a:bodyPr/>
                    <a:lstStyle/>
                    <a:p>
                      <a:pPr marL="0" marR="0" algn="ctr">
                        <a:spcBef>
                          <a:spcPts val="0"/>
                        </a:spcBef>
                        <a:spcAft>
                          <a:spcPts val="0"/>
                        </a:spcAft>
                      </a:pPr>
                      <a:endParaRPr lang="en-US" sz="1800" dirty="0">
                        <a:latin typeface="Times New Roman"/>
                        <a:ea typeface="Times New Roman"/>
                        <a:cs typeface="Times New Roman"/>
                      </a:endParaRPr>
                    </a:p>
                  </a:txBody>
                  <a:tcPr marL="68580" marR="68580" marT="0" marB="0"/>
                </a:tc>
                <a:tc>
                  <a:txBody>
                    <a:bodyPr/>
                    <a:lstStyle/>
                    <a:p>
                      <a:pPr marL="0" marR="0" algn="ctr">
                        <a:spcBef>
                          <a:spcPts val="0"/>
                        </a:spcBef>
                        <a:spcAft>
                          <a:spcPts val="0"/>
                        </a:spcAft>
                      </a:pPr>
                      <a:endParaRPr lang="en-US" sz="1800" dirty="0">
                        <a:latin typeface="+mj-lt"/>
                        <a:ea typeface="Times New Roman"/>
                        <a:cs typeface="Times New Roman"/>
                      </a:endParaRPr>
                    </a:p>
                  </a:txBody>
                  <a:tcPr marL="68580" marR="68580" marT="0" marB="0"/>
                </a:tc>
                <a:tc>
                  <a:txBody>
                    <a:bodyPr/>
                    <a:lstStyle/>
                    <a:p>
                      <a:pPr marL="0" marR="0" algn="ctr">
                        <a:spcBef>
                          <a:spcPts val="0"/>
                        </a:spcBef>
                        <a:spcAft>
                          <a:spcPts val="0"/>
                        </a:spcAft>
                      </a:pPr>
                      <a:r>
                        <a:rPr lang="en-US" sz="1600" dirty="0">
                          <a:solidFill>
                            <a:schemeClr val="tx1"/>
                          </a:solidFill>
                          <a:latin typeface="+mj-lt"/>
                          <a:ea typeface="Times New Roman"/>
                          <a:cs typeface="Times New Roman"/>
                        </a:rPr>
                        <a:t>Baseline </a:t>
                      </a:r>
                      <a:r>
                        <a:rPr lang="en-US" sz="1600" dirty="0" smtClean="0">
                          <a:solidFill>
                            <a:schemeClr val="tx1"/>
                          </a:solidFill>
                          <a:latin typeface="+mj-lt"/>
                          <a:ea typeface="Times New Roman"/>
                          <a:cs typeface="Times New Roman"/>
                        </a:rPr>
                        <a:t>Assess-</a:t>
                      </a:r>
                      <a:r>
                        <a:rPr lang="en-US" sz="1600" dirty="0" err="1" smtClean="0">
                          <a:solidFill>
                            <a:schemeClr val="tx1"/>
                          </a:solidFill>
                          <a:latin typeface="+mj-lt"/>
                          <a:ea typeface="Times New Roman"/>
                          <a:cs typeface="Times New Roman"/>
                        </a:rPr>
                        <a:t>ment</a:t>
                      </a:r>
                      <a:endParaRPr lang="en-US" sz="1600" dirty="0">
                        <a:solidFill>
                          <a:schemeClr val="tx1"/>
                        </a:solidFill>
                        <a:latin typeface="+mj-lt"/>
                        <a:ea typeface="Times New Roman"/>
                        <a:cs typeface="Times New Roman"/>
                      </a:endParaRPr>
                    </a:p>
                  </a:txBody>
                  <a:tcPr marL="68580" marR="68580" marT="0" marB="0"/>
                </a:tc>
                <a:tc>
                  <a:txBody>
                    <a:bodyPr/>
                    <a:lstStyle/>
                    <a:p>
                      <a:pPr marL="0" marR="0" algn="ctr">
                        <a:spcBef>
                          <a:spcPts val="0"/>
                        </a:spcBef>
                        <a:spcAft>
                          <a:spcPts val="0"/>
                        </a:spcAft>
                      </a:pPr>
                      <a:r>
                        <a:rPr lang="en-US" sz="1600" dirty="0" smtClean="0">
                          <a:solidFill>
                            <a:schemeClr val="tx1"/>
                          </a:solidFill>
                          <a:latin typeface="+mj-lt"/>
                          <a:ea typeface="Times New Roman"/>
                          <a:cs typeface="Times New Roman"/>
                        </a:rPr>
                        <a:t>Intervention Delivery</a:t>
                      </a:r>
                    </a:p>
                    <a:p>
                      <a:pPr marL="0" marR="0" algn="ctr">
                        <a:spcBef>
                          <a:spcPts val="0"/>
                        </a:spcBef>
                        <a:spcAft>
                          <a:spcPts val="0"/>
                        </a:spcAft>
                      </a:pPr>
                      <a:r>
                        <a:rPr lang="en-US" sz="1600" dirty="0" smtClean="0">
                          <a:solidFill>
                            <a:schemeClr val="tx1"/>
                          </a:solidFill>
                          <a:latin typeface="+mj-lt"/>
                          <a:ea typeface="Times New Roman"/>
                          <a:cs typeface="Times New Roman"/>
                        </a:rPr>
                        <a:t>(4 Mo.)</a:t>
                      </a:r>
                      <a:endParaRPr lang="en-US" sz="1600" dirty="0">
                        <a:solidFill>
                          <a:schemeClr val="tx1"/>
                        </a:solidFill>
                        <a:latin typeface="+mj-lt"/>
                        <a:ea typeface="Times New Roman"/>
                        <a:cs typeface="Times New Roman"/>
                      </a:endParaRPr>
                    </a:p>
                  </a:txBody>
                  <a:tcPr marL="68580" marR="68580" marT="0" marB="0"/>
                </a:tc>
                <a:tc>
                  <a:txBody>
                    <a:bodyPr/>
                    <a:lstStyle/>
                    <a:p>
                      <a:pPr marL="0" marR="0" algn="ctr">
                        <a:spcBef>
                          <a:spcPts val="0"/>
                        </a:spcBef>
                        <a:spcAft>
                          <a:spcPts val="0"/>
                        </a:spcAft>
                      </a:pPr>
                      <a:r>
                        <a:rPr lang="en-US" sz="1600" dirty="0" smtClean="0">
                          <a:solidFill>
                            <a:schemeClr val="tx1"/>
                          </a:solidFill>
                          <a:latin typeface="+mj-lt"/>
                          <a:ea typeface="Times New Roman"/>
                          <a:cs typeface="Times New Roman"/>
                        </a:rPr>
                        <a:t>Follow/up Test</a:t>
                      </a:r>
                    </a:p>
                    <a:p>
                      <a:pPr marL="0" marR="0" algn="ctr">
                        <a:spcBef>
                          <a:spcPts val="0"/>
                        </a:spcBef>
                        <a:spcAft>
                          <a:spcPts val="0"/>
                        </a:spcAft>
                      </a:pPr>
                      <a:r>
                        <a:rPr lang="en-US" sz="1600" dirty="0" smtClean="0">
                          <a:solidFill>
                            <a:schemeClr val="tx1"/>
                          </a:solidFill>
                          <a:latin typeface="+mj-lt"/>
                          <a:ea typeface="Times New Roman"/>
                          <a:cs typeface="Times New Roman"/>
                        </a:rPr>
                        <a:t>1</a:t>
                      </a:r>
                      <a:endParaRPr lang="en-US" sz="1600" dirty="0">
                        <a:solidFill>
                          <a:schemeClr val="tx1"/>
                        </a:solidFill>
                        <a:latin typeface="+mj-lt"/>
                        <a:ea typeface="Times New Roman"/>
                        <a:cs typeface="Times New Roman"/>
                      </a:endParaRPr>
                    </a:p>
                  </a:txBody>
                  <a:tcPr marL="68580" marR="68580" marT="0" marB="0"/>
                </a:tc>
                <a:tc>
                  <a:txBody>
                    <a:bodyPr/>
                    <a:lstStyle/>
                    <a:p>
                      <a:pPr marL="0" marR="0" algn="ctr">
                        <a:spcBef>
                          <a:spcPts val="0"/>
                        </a:spcBef>
                        <a:spcAft>
                          <a:spcPts val="0"/>
                        </a:spcAft>
                      </a:pPr>
                      <a:r>
                        <a:rPr lang="en-US" sz="1600" dirty="0" smtClean="0">
                          <a:solidFill>
                            <a:schemeClr val="tx1"/>
                          </a:solidFill>
                          <a:latin typeface="+mj-lt"/>
                          <a:ea typeface="Times New Roman"/>
                          <a:cs typeface="Times New Roman"/>
                        </a:rPr>
                        <a:t>Intervention Delivery</a:t>
                      </a:r>
                    </a:p>
                    <a:p>
                      <a:pPr marL="0" marR="0" algn="ctr">
                        <a:spcBef>
                          <a:spcPts val="0"/>
                        </a:spcBef>
                        <a:spcAft>
                          <a:spcPts val="0"/>
                        </a:spcAft>
                      </a:pPr>
                      <a:r>
                        <a:rPr lang="en-US" sz="1600" dirty="0" smtClean="0">
                          <a:solidFill>
                            <a:schemeClr val="tx1"/>
                          </a:solidFill>
                          <a:latin typeface="+mj-lt"/>
                          <a:ea typeface="Times New Roman"/>
                          <a:cs typeface="Times New Roman"/>
                        </a:rPr>
                        <a:t>(4 Mo.)</a:t>
                      </a:r>
                      <a:endParaRPr lang="en-US" sz="1600" dirty="0">
                        <a:solidFill>
                          <a:schemeClr val="tx1"/>
                        </a:solidFill>
                        <a:latin typeface="+mj-lt"/>
                        <a:ea typeface="Times New Roman"/>
                        <a:cs typeface="Times New Roman"/>
                      </a:endParaRPr>
                    </a:p>
                  </a:txBody>
                  <a:tcPr marL="68580" marR="68580" marT="0" marB="0"/>
                </a:tc>
                <a:tc>
                  <a:txBody>
                    <a:bodyPr/>
                    <a:lstStyle/>
                    <a:p>
                      <a:pPr marL="0" marR="0" algn="ctr">
                        <a:spcBef>
                          <a:spcPts val="0"/>
                        </a:spcBef>
                        <a:spcAft>
                          <a:spcPts val="0"/>
                        </a:spcAft>
                      </a:pPr>
                      <a:r>
                        <a:rPr lang="en-US" sz="1600" dirty="0" smtClean="0">
                          <a:solidFill>
                            <a:schemeClr val="tx1"/>
                          </a:solidFill>
                          <a:latin typeface="+mj-lt"/>
                          <a:ea typeface="Times New Roman"/>
                          <a:cs typeface="Times New Roman"/>
                        </a:rPr>
                        <a:t>Follow/ up Test</a:t>
                      </a:r>
                    </a:p>
                    <a:p>
                      <a:pPr marL="0" marR="0" algn="ctr">
                        <a:spcBef>
                          <a:spcPts val="0"/>
                        </a:spcBef>
                        <a:spcAft>
                          <a:spcPts val="0"/>
                        </a:spcAft>
                      </a:pPr>
                      <a:r>
                        <a:rPr lang="en-US" sz="1600" dirty="0" smtClean="0">
                          <a:solidFill>
                            <a:schemeClr val="tx1"/>
                          </a:solidFill>
                          <a:latin typeface="+mj-lt"/>
                          <a:ea typeface="Times New Roman"/>
                          <a:cs typeface="Times New Roman"/>
                        </a:rPr>
                        <a:t>2</a:t>
                      </a:r>
                      <a:endParaRPr lang="en-US" sz="1600" dirty="0">
                        <a:solidFill>
                          <a:schemeClr val="tx1"/>
                        </a:solidFill>
                        <a:latin typeface="+mj-lt"/>
                        <a:ea typeface="Times New Roman"/>
                        <a:cs typeface="Times New Roman"/>
                      </a:endParaRPr>
                    </a:p>
                  </a:txBody>
                  <a:tcPr marL="68580" marR="68580" marT="0" marB="0"/>
                </a:tc>
              </a:tr>
              <a:tr h="788785">
                <a:tc>
                  <a:txBody>
                    <a:bodyPr/>
                    <a:lstStyle/>
                    <a:p>
                      <a:pPr marL="0" algn="ctr" rtl="0" eaLnBrk="1" latinLnBrk="0" hangingPunct="1">
                        <a:spcBef>
                          <a:spcPts val="0"/>
                        </a:spcBef>
                        <a:spcAft>
                          <a:spcPts val="0"/>
                        </a:spcAft>
                      </a:pPr>
                      <a:r>
                        <a:rPr lang="en-US" sz="1800" b="1" kern="1200" dirty="0" smtClean="0">
                          <a:solidFill>
                            <a:schemeClr val="dk1"/>
                          </a:solidFill>
                          <a:latin typeface="Calibri"/>
                          <a:ea typeface="+mn-ea"/>
                          <a:cs typeface="+mn-cs"/>
                        </a:rPr>
                        <a:t>Five</a:t>
                      </a:r>
                      <a:r>
                        <a:rPr lang="en-US" sz="1800" b="1" kern="1200" baseline="0" dirty="0" smtClean="0">
                          <a:solidFill>
                            <a:schemeClr val="dk1"/>
                          </a:solidFill>
                          <a:latin typeface="Calibri"/>
                          <a:ea typeface="+mn-ea"/>
                          <a:cs typeface="+mn-cs"/>
                        </a:rPr>
                        <a:t> Stake- Holder Groups</a:t>
                      </a:r>
                      <a:endParaRPr lang="en-US" sz="1800" b="1" kern="1200" dirty="0">
                        <a:solidFill>
                          <a:schemeClr val="dk1"/>
                        </a:solidFill>
                        <a:latin typeface="Calibri"/>
                        <a:ea typeface="+mn-ea"/>
                        <a:cs typeface="+mn-cs"/>
                      </a:endParaRPr>
                    </a:p>
                  </a:txBody>
                  <a:tcPr marL="68580" marR="68580" marT="0" marB="0" vert="vert270"/>
                </a:tc>
                <a:tc>
                  <a:txBody>
                    <a:bodyPr/>
                    <a:lstStyle/>
                    <a:p>
                      <a:pPr marL="0" marR="0" algn="ctr">
                        <a:spcBef>
                          <a:spcPts val="0"/>
                        </a:spcBef>
                        <a:spcAft>
                          <a:spcPts val="0"/>
                        </a:spcAft>
                      </a:pPr>
                      <a:r>
                        <a:rPr lang="en-US" sz="2400" dirty="0" smtClean="0">
                          <a:latin typeface="+mn-lt"/>
                          <a:ea typeface="Times New Roman"/>
                          <a:cs typeface="Times New Roman"/>
                        </a:rPr>
                        <a:t>T</a:t>
                      </a:r>
                      <a:r>
                        <a:rPr lang="en-US" sz="2400" baseline="-25000" dirty="0" smtClean="0">
                          <a:latin typeface="+mn-lt"/>
                          <a:ea typeface="Times New Roman"/>
                          <a:cs typeface="Times New Roman"/>
                        </a:rPr>
                        <a:t>1</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X</a:t>
                      </a:r>
                      <a:r>
                        <a:rPr lang="en-US" sz="2400" baseline="-25000" dirty="0" smtClean="0">
                          <a:latin typeface="+mn-lt"/>
                          <a:ea typeface="Times New Roman"/>
                          <a:cs typeface="Times New Roman"/>
                        </a:rPr>
                        <a:t>1a</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X</a:t>
                      </a:r>
                      <a:r>
                        <a:rPr lang="en-US" sz="2400" baseline="-25000" dirty="0" smtClean="0">
                          <a:latin typeface="+mn-lt"/>
                          <a:ea typeface="Times New Roman"/>
                          <a:cs typeface="Times New Roman"/>
                        </a:rPr>
                        <a:t>1b</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r>
              <a:tr h="788785">
                <a:tc>
                  <a:txBody>
                    <a:bodyPr/>
                    <a:lstStyle/>
                    <a:p>
                      <a:pPr marL="0" algn="ctr" rtl="0" eaLnBrk="1" latinLnBrk="0" hangingPunct="1">
                        <a:spcBef>
                          <a:spcPts val="0"/>
                        </a:spcBef>
                        <a:spcAft>
                          <a:spcPts val="0"/>
                        </a:spcAft>
                      </a:pPr>
                      <a:r>
                        <a:rPr lang="en-US" sz="1800" b="1" kern="1200" dirty="0" smtClean="0">
                          <a:solidFill>
                            <a:schemeClr val="dk1"/>
                          </a:solidFill>
                          <a:latin typeface="Calibri"/>
                          <a:ea typeface="+mn-ea"/>
                          <a:cs typeface="+mn-cs"/>
                        </a:rPr>
                        <a:t>Five Stake-Holder Groups</a:t>
                      </a:r>
                      <a:endParaRPr lang="en-US" sz="1800" b="1" kern="1200" dirty="0">
                        <a:solidFill>
                          <a:schemeClr val="dk1"/>
                        </a:solidFill>
                        <a:latin typeface="Calibri"/>
                        <a:ea typeface="+mn-ea"/>
                        <a:cs typeface="+mn-cs"/>
                      </a:endParaRPr>
                    </a:p>
                  </a:txBody>
                  <a:tcPr marL="68580" marR="68580" marT="0" marB="0" vert="vert270"/>
                </a:tc>
                <a:tc>
                  <a:txBody>
                    <a:bodyPr/>
                    <a:lstStyle/>
                    <a:p>
                      <a:pPr marL="0" marR="0" algn="ctr">
                        <a:spcBef>
                          <a:spcPts val="0"/>
                        </a:spcBef>
                        <a:spcAft>
                          <a:spcPts val="0"/>
                        </a:spcAft>
                      </a:pPr>
                      <a:r>
                        <a:rPr lang="en-US" sz="2400" dirty="0" smtClean="0">
                          <a:latin typeface="+mn-lt"/>
                          <a:ea typeface="Times New Roman"/>
                          <a:cs typeface="Times New Roman"/>
                        </a:rPr>
                        <a:t>T</a:t>
                      </a:r>
                      <a:r>
                        <a:rPr lang="en-US" sz="2400" baseline="-25000" dirty="0" smtClean="0">
                          <a:latin typeface="+mn-lt"/>
                          <a:ea typeface="Times New Roman"/>
                          <a:cs typeface="Times New Roman"/>
                        </a:rPr>
                        <a:t>2</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a:latin typeface="+mn-lt"/>
                          <a:ea typeface="Times New Roman"/>
                          <a:cs typeface="Times New Roman"/>
                        </a:rPr>
                        <a:t>X</a:t>
                      </a:r>
                      <a:r>
                        <a:rPr lang="en-US" sz="2400" baseline="-25000" dirty="0">
                          <a:latin typeface="+mn-lt"/>
                          <a:ea typeface="Times New Roman"/>
                          <a:cs typeface="Times New Roman"/>
                        </a:rPr>
                        <a:t>2</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r>
              <a:tr h="788785">
                <a:tc>
                  <a:txBody>
                    <a:bodyPr/>
                    <a:lstStyle/>
                    <a:p>
                      <a:pPr marL="0" algn="ctr" rtl="0" eaLnBrk="1" latinLnBrk="0" hangingPunct="1">
                        <a:spcBef>
                          <a:spcPts val="0"/>
                        </a:spcBef>
                        <a:spcAft>
                          <a:spcPts val="0"/>
                        </a:spcAft>
                      </a:pPr>
                      <a:r>
                        <a:rPr lang="en-US" sz="1800" b="1" kern="1200" dirty="0" smtClean="0">
                          <a:solidFill>
                            <a:schemeClr val="dk1"/>
                          </a:solidFill>
                          <a:latin typeface="Calibri"/>
                          <a:ea typeface="+mn-ea"/>
                          <a:cs typeface="+mn-cs"/>
                        </a:rPr>
                        <a:t>Five</a:t>
                      </a:r>
                      <a:r>
                        <a:rPr lang="en-US" sz="1800" b="1" kern="1200" baseline="0" dirty="0" smtClean="0">
                          <a:solidFill>
                            <a:schemeClr val="dk1"/>
                          </a:solidFill>
                          <a:latin typeface="Calibri"/>
                          <a:ea typeface="+mn-ea"/>
                          <a:cs typeface="+mn-cs"/>
                        </a:rPr>
                        <a:t> Stake-Holder Groups</a:t>
                      </a:r>
                      <a:endParaRPr lang="en-US" sz="1800" b="1" kern="1200" dirty="0">
                        <a:solidFill>
                          <a:schemeClr val="dk1"/>
                        </a:solidFill>
                        <a:latin typeface="Calibri"/>
                        <a:ea typeface="+mn-ea"/>
                        <a:cs typeface="+mn-cs"/>
                      </a:endParaRPr>
                    </a:p>
                  </a:txBody>
                  <a:tcPr marL="68580" marR="68580" marT="0" marB="0" vert="vert270"/>
                </a:tc>
                <a:tc>
                  <a:txBody>
                    <a:bodyPr/>
                    <a:lstStyle/>
                    <a:p>
                      <a:pPr marL="0" marR="0" algn="ctr">
                        <a:spcBef>
                          <a:spcPts val="0"/>
                        </a:spcBef>
                        <a:spcAft>
                          <a:spcPts val="0"/>
                        </a:spcAft>
                      </a:pPr>
                      <a:r>
                        <a:rPr lang="en-US" sz="2400" dirty="0" smtClean="0">
                          <a:latin typeface="+mn-lt"/>
                          <a:ea typeface="Times New Roman"/>
                          <a:cs typeface="Times New Roman"/>
                        </a:rPr>
                        <a:t>C</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endParaRPr lang="en-US" sz="2400" dirty="0">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2400" dirty="0" smtClean="0">
                          <a:latin typeface="+mn-lt"/>
                          <a:ea typeface="Times New Roman"/>
                          <a:cs typeface="Times New Roman"/>
                        </a:rPr>
                        <a:t>O</a:t>
                      </a:r>
                      <a:endParaRPr lang="en-US" sz="2400" dirty="0">
                        <a:latin typeface="+mn-lt"/>
                        <a:ea typeface="Times New Roman"/>
                        <a:cs typeface="Times New Roman"/>
                      </a:endParaRPr>
                    </a:p>
                  </a:txBody>
                  <a:tcPr marL="68580" marR="68580" marT="0" marB="0"/>
                </a:tc>
              </a:tr>
              <a:tr h="1000025">
                <a:tc gridSpan="7">
                  <a:txBody>
                    <a:bodyPr/>
                    <a:lstStyle/>
                    <a:p>
                      <a:pPr marL="0" marR="0" algn="l">
                        <a:spcBef>
                          <a:spcPts val="0"/>
                        </a:spcBef>
                        <a:spcAft>
                          <a:spcPts val="0"/>
                        </a:spcAft>
                      </a:pPr>
                      <a:r>
                        <a:rPr lang="en-US" sz="1600" dirty="0" smtClean="0">
                          <a:latin typeface="+mn-lt"/>
                          <a:ea typeface="Times New Roman"/>
                          <a:cs typeface="Times New Roman"/>
                        </a:rPr>
                        <a:t>Where T1 = group exposed to TTDK;</a:t>
                      </a:r>
                      <a:r>
                        <a:rPr lang="en-US" sz="1600" baseline="0" dirty="0" smtClean="0">
                          <a:latin typeface="+mn-lt"/>
                          <a:ea typeface="Times New Roman"/>
                          <a:cs typeface="Times New Roman"/>
                        </a:rPr>
                        <a:t> T2 = group exposed to TDK; C = Control group; </a:t>
                      </a:r>
                    </a:p>
                    <a:p>
                      <a:pPr marL="0" marR="0" algn="l">
                        <a:spcBef>
                          <a:spcPts val="0"/>
                        </a:spcBef>
                        <a:spcAft>
                          <a:spcPts val="0"/>
                        </a:spcAft>
                      </a:pPr>
                      <a:r>
                        <a:rPr lang="en-US" sz="1600" baseline="0" dirty="0" smtClean="0">
                          <a:latin typeface="+mn-lt"/>
                          <a:ea typeface="Times New Roman"/>
                          <a:cs typeface="Times New Roman"/>
                        </a:rPr>
                        <a:t>O = Observation (via LOKUS); X1a and X1b are components of TTDK method; &amp;  </a:t>
                      </a:r>
                    </a:p>
                    <a:p>
                      <a:pPr marL="0" marR="0" algn="l">
                        <a:spcBef>
                          <a:spcPts val="0"/>
                        </a:spcBef>
                        <a:spcAft>
                          <a:spcPts val="0"/>
                        </a:spcAft>
                      </a:pPr>
                      <a:r>
                        <a:rPr lang="en-US" sz="1600" baseline="0" dirty="0" smtClean="0">
                          <a:latin typeface="+mn-lt"/>
                          <a:ea typeface="Times New Roman"/>
                          <a:cs typeface="Times New Roman"/>
                        </a:rPr>
                        <a:t>X2 = TDK method.</a:t>
                      </a:r>
                      <a:endParaRPr lang="en-US" sz="1600" dirty="0">
                        <a:latin typeface="+mn-lt"/>
                        <a:ea typeface="Times New Roman"/>
                        <a:cs typeface="Times New Roman"/>
                      </a:endParaRPr>
                    </a:p>
                  </a:txBody>
                  <a:tcPr marL="68580" marR="68580" marT="0" marB="0"/>
                </a:tc>
                <a:tc hMerge="1">
                  <a:txBody>
                    <a:bodyPr/>
                    <a:lstStyle/>
                    <a:p>
                      <a:endParaRPr lang="en-US"/>
                    </a:p>
                  </a:txBody>
                  <a:tcPr/>
                </a:tc>
                <a:tc hMerge="1">
                  <a:txBody>
                    <a:bodyPr/>
                    <a:lstStyle/>
                    <a:p>
                      <a:pPr marL="0" marR="0" algn="ctr">
                        <a:spcBef>
                          <a:spcPts val="0"/>
                        </a:spcBef>
                        <a:spcAft>
                          <a:spcPts val="0"/>
                        </a:spcAft>
                      </a:pPr>
                      <a:endParaRPr lang="en-US" sz="2400" dirty="0">
                        <a:latin typeface="+mn-lt"/>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latin typeface="+mn-lt"/>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latin typeface="+mn-lt"/>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latin typeface="+mn-lt"/>
                        <a:ea typeface="Times New Roman"/>
                        <a:cs typeface="Times New Roman"/>
                      </a:endParaRPr>
                    </a:p>
                  </a:txBody>
                  <a:tcPr marL="68580" marR="68580" marT="0" marB="0"/>
                </a:tc>
                <a:tc hMerge="1">
                  <a:txBody>
                    <a:bodyPr/>
                    <a:lstStyle/>
                    <a:p>
                      <a:pPr marL="0" marR="0" algn="ctr">
                        <a:spcBef>
                          <a:spcPts val="0"/>
                        </a:spcBef>
                        <a:spcAft>
                          <a:spcPts val="0"/>
                        </a:spcAft>
                      </a:pPr>
                      <a:endParaRPr lang="en-US" sz="2400" dirty="0">
                        <a:latin typeface="+mn-lt"/>
                        <a:ea typeface="Times New Roman"/>
                        <a:cs typeface="Times New Roman"/>
                      </a:endParaRPr>
                    </a:p>
                  </a:txBody>
                  <a:tcPr marL="68580" marR="68580" marT="0" marB="0"/>
                </a:tc>
              </a:tr>
            </a:tbl>
          </a:graphicData>
        </a:graphic>
      </p:graphicFrame>
      <p:sp>
        <p:nvSpPr>
          <p:cNvPr id="2" name="Title 1"/>
          <p:cNvSpPr>
            <a:spLocks noGrp="1"/>
          </p:cNvSpPr>
          <p:nvPr>
            <p:ph type="title" idx="4294967295"/>
          </p:nvPr>
        </p:nvSpPr>
        <p:spPr>
          <a:xfrm>
            <a:off x="4572000" y="1295400"/>
            <a:ext cx="0" cy="0"/>
          </a:xfrm>
          <a:solidFill>
            <a:schemeClr val="bg2"/>
          </a:solidFill>
        </p:spPr>
        <p:txBody>
          <a:bodyPr wrap="none">
            <a:noAutofit/>
          </a:bodyPr>
          <a:lstStyle/>
          <a:p>
            <a:r>
              <a:rPr lang="en-US" sz="2800" b="1" dirty="0" smtClean="0">
                <a:solidFill>
                  <a:schemeClr val="tx2"/>
                </a:solidFill>
              </a:rPr>
              <a:t>Research Design for KT Intervention Evaluation</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for KT Intervention Results&#10;LOKUS Use Types 1 - 5."/>
          <p:cNvSpPr>
            <a:spLocks noGrp="1"/>
          </p:cNvSpPr>
          <p:nvPr>
            <p:ph type="title"/>
          </p:nvPr>
        </p:nvSpPr>
        <p:spPr>
          <a:xfrm>
            <a:off x="457200" y="457200"/>
            <a:ext cx="8229600" cy="1219200"/>
          </a:xfrm>
        </p:spPr>
        <p:txBody>
          <a:bodyPr/>
          <a:lstStyle/>
          <a:p>
            <a:r>
              <a:rPr lang="en-US" sz="3600" dirty="0" smtClean="0"/>
              <a:t>KT Intervention Results</a:t>
            </a:r>
            <a:br>
              <a:rPr lang="en-US" sz="3600" dirty="0" smtClean="0"/>
            </a:br>
            <a:r>
              <a:rPr lang="en-US" sz="3600" dirty="0" smtClean="0"/>
              <a:t>LOKUS Use Types 1 - 5</a:t>
            </a:r>
            <a:endParaRPr lang="en-US" sz="3600" dirty="0"/>
          </a:p>
        </p:txBody>
      </p:sp>
      <p:graphicFrame>
        <p:nvGraphicFramePr>
          <p:cNvPr id="4" name="Content Placeholder 3" descr="Table for KT Intervention Results&#10;LOKUS Use Types 1 - 5."/>
          <p:cNvGraphicFramePr>
            <a:graphicFrameLocks noGrp="1"/>
          </p:cNvGraphicFramePr>
          <p:nvPr>
            <p:ph idx="1"/>
            <p:extLst>
              <p:ext uri="{D42A27DB-BD31-4B8C-83A1-F6EECF244321}">
                <p14:modId xmlns:p14="http://schemas.microsoft.com/office/powerpoint/2010/main" val="3690476017"/>
              </p:ext>
            </p:extLst>
          </p:nvPr>
        </p:nvGraphicFramePr>
        <p:xfrm>
          <a:off x="457200" y="1676400"/>
          <a:ext cx="8229600" cy="4466827"/>
        </p:xfrm>
        <a:graphic>
          <a:graphicData uri="http://schemas.openxmlformats.org/drawingml/2006/table">
            <a:tbl>
              <a:tblPr firstRow="1" bandRow="1">
                <a:tableStyleId>{5C22544A-7EE6-4342-B048-85BDC9FD1C3A}</a:tableStyleId>
              </a:tblPr>
              <a:tblGrid>
                <a:gridCol w="1295400"/>
                <a:gridCol w="1219200"/>
                <a:gridCol w="1371600"/>
                <a:gridCol w="1447800"/>
                <a:gridCol w="1295400"/>
                <a:gridCol w="1600200"/>
              </a:tblGrid>
              <a:tr h="1026699">
                <a:tc>
                  <a:txBody>
                    <a:bodyPr/>
                    <a:lstStyle/>
                    <a:p>
                      <a:endParaRPr lang="en-US" dirty="0" smtClean="0">
                        <a:solidFill>
                          <a:schemeClr val="tx1"/>
                        </a:solidFill>
                      </a:endParaRPr>
                    </a:p>
                    <a:p>
                      <a:endParaRPr lang="en-US" dirty="0" smtClean="0">
                        <a:solidFill>
                          <a:schemeClr val="tx1"/>
                        </a:solidFill>
                      </a:endParaRPr>
                    </a:p>
                    <a:p>
                      <a:r>
                        <a:rPr lang="en-US" dirty="0" smtClean="0">
                          <a:solidFill>
                            <a:schemeClr val="tx1"/>
                          </a:solidFill>
                        </a:rPr>
                        <a:t>Treatment</a:t>
                      </a:r>
                      <a:endParaRPr lang="en-US" dirty="0">
                        <a:solidFill>
                          <a:schemeClr val="tx1"/>
                        </a:solidFill>
                      </a:endParaRPr>
                    </a:p>
                  </a:txBody>
                  <a:tcPr/>
                </a:tc>
                <a:tc>
                  <a:txBody>
                    <a:bodyPr/>
                    <a:lstStyle/>
                    <a:p>
                      <a:pPr algn="ctr"/>
                      <a:r>
                        <a:rPr lang="en-US" sz="1600" dirty="0" smtClean="0">
                          <a:solidFill>
                            <a:schemeClr val="tx1"/>
                          </a:solidFill>
                        </a:rPr>
                        <a:t>Pre-Test Mean</a:t>
                      </a:r>
                    </a:p>
                    <a:p>
                      <a:pPr algn="ctr"/>
                      <a:r>
                        <a:rPr lang="en-US" sz="1600" dirty="0" smtClean="0">
                          <a:solidFill>
                            <a:schemeClr val="tx1"/>
                          </a:solidFill>
                        </a:rPr>
                        <a:t>(S.D.)</a:t>
                      </a:r>
                      <a:endParaRPr lang="en-US" sz="1600" dirty="0">
                        <a:solidFill>
                          <a:schemeClr val="tx1"/>
                        </a:solidFill>
                      </a:endParaRPr>
                    </a:p>
                  </a:txBody>
                  <a:tcPr/>
                </a:tc>
                <a:tc>
                  <a:txBody>
                    <a:bodyPr/>
                    <a:lstStyle/>
                    <a:p>
                      <a:pPr algn="ctr"/>
                      <a:r>
                        <a:rPr lang="en-US" sz="1600" dirty="0" smtClean="0">
                          <a:solidFill>
                            <a:schemeClr val="tx1"/>
                          </a:solidFill>
                        </a:rPr>
                        <a:t>Post 1 Mean</a:t>
                      </a:r>
                    </a:p>
                    <a:p>
                      <a:pPr algn="ctr"/>
                      <a:r>
                        <a:rPr lang="en-US" sz="1600" dirty="0" smtClean="0">
                          <a:solidFill>
                            <a:schemeClr val="tx1"/>
                          </a:solidFill>
                        </a:rPr>
                        <a:t>(S.D.)</a:t>
                      </a:r>
                      <a:endParaRPr lang="en-US" sz="1600" dirty="0">
                        <a:solidFill>
                          <a:schemeClr val="tx1"/>
                        </a:solidFill>
                      </a:endParaRPr>
                    </a:p>
                  </a:txBody>
                  <a:tcPr/>
                </a:tc>
                <a:tc>
                  <a:txBody>
                    <a:bodyPr/>
                    <a:lstStyle/>
                    <a:p>
                      <a:pPr algn="ctr"/>
                      <a:r>
                        <a:rPr lang="en-US" sz="1600" dirty="0" smtClean="0">
                          <a:solidFill>
                            <a:schemeClr val="tx1"/>
                          </a:solidFill>
                        </a:rPr>
                        <a:t>Post 2 Mean</a:t>
                      </a:r>
                    </a:p>
                    <a:p>
                      <a:pPr algn="ctr"/>
                      <a:r>
                        <a:rPr lang="en-US" sz="1600" dirty="0" smtClean="0">
                          <a:solidFill>
                            <a:schemeClr val="tx1"/>
                          </a:solidFill>
                        </a:rPr>
                        <a:t>(S.D.)</a:t>
                      </a:r>
                      <a:endParaRPr lang="en-US" sz="1600" dirty="0">
                        <a:solidFill>
                          <a:schemeClr val="tx1"/>
                        </a:solidFill>
                      </a:endParaRPr>
                    </a:p>
                  </a:txBody>
                  <a:tcPr/>
                </a:tc>
                <a:tc>
                  <a:txBody>
                    <a:bodyPr/>
                    <a:lstStyle/>
                    <a:p>
                      <a:pPr algn="ctr"/>
                      <a:r>
                        <a:rPr lang="en-US" sz="1600" dirty="0" smtClean="0">
                          <a:solidFill>
                            <a:schemeClr val="tx1"/>
                          </a:solidFill>
                        </a:rPr>
                        <a:t>Difference</a:t>
                      </a:r>
                    </a:p>
                    <a:p>
                      <a:pPr algn="ctr"/>
                      <a:r>
                        <a:rPr lang="en-US" sz="1600" dirty="0" smtClean="0">
                          <a:solidFill>
                            <a:schemeClr val="tx1"/>
                          </a:solidFill>
                        </a:rPr>
                        <a:t>α ≤ .05</a:t>
                      </a:r>
                    </a:p>
                    <a:p>
                      <a:pPr algn="ctr"/>
                      <a:r>
                        <a:rPr lang="en-US" sz="1600" dirty="0" smtClean="0">
                          <a:solidFill>
                            <a:schemeClr val="tx1"/>
                          </a:solidFill>
                        </a:rPr>
                        <a:t>x</a:t>
                      </a:r>
                      <a:r>
                        <a:rPr lang="en-US" sz="1600" baseline="30000" dirty="0" smtClean="0">
                          <a:solidFill>
                            <a:schemeClr val="tx1"/>
                          </a:solidFill>
                        </a:rPr>
                        <a:t>2</a:t>
                      </a:r>
                      <a:r>
                        <a:rPr lang="en-US" sz="1600" dirty="0" smtClean="0">
                          <a:solidFill>
                            <a:schemeClr val="tx1"/>
                          </a:solidFill>
                        </a:rPr>
                        <a:t> (p)</a:t>
                      </a:r>
                    </a:p>
                    <a:p>
                      <a:pPr algn="ctr"/>
                      <a:endParaRPr lang="en-US" sz="1600" dirty="0">
                        <a:solidFill>
                          <a:schemeClr val="tx1"/>
                        </a:solidFill>
                      </a:endParaRPr>
                    </a:p>
                  </a:txBody>
                  <a:tcPr/>
                </a:tc>
                <a:tc>
                  <a:txBody>
                    <a:bodyPr/>
                    <a:lstStyle/>
                    <a:p>
                      <a:pPr algn="ctr"/>
                      <a:r>
                        <a:rPr lang="en-US" sz="1600" dirty="0" smtClean="0">
                          <a:solidFill>
                            <a:schemeClr val="tx1"/>
                          </a:solidFill>
                        </a:rPr>
                        <a:t>Post-hoc Test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α ≤ .0167</a:t>
                      </a:r>
                    </a:p>
                    <a:p>
                      <a:pPr algn="ctr"/>
                      <a:r>
                        <a:rPr lang="en-US" sz="1600" dirty="0" smtClean="0">
                          <a:solidFill>
                            <a:schemeClr val="tx1"/>
                          </a:solidFill>
                        </a:rPr>
                        <a:t>Z (p)</a:t>
                      </a:r>
                      <a:endParaRPr lang="en-US" sz="1600" dirty="0">
                        <a:solidFill>
                          <a:schemeClr val="tx1"/>
                        </a:solidFill>
                      </a:endParaRPr>
                    </a:p>
                  </a:txBody>
                  <a:tcPr/>
                </a:tc>
              </a:tr>
              <a:tr h="1026699">
                <a:tc>
                  <a:txBody>
                    <a:bodyPr/>
                    <a:lstStyle/>
                    <a:p>
                      <a:pPr algn="ctr"/>
                      <a:r>
                        <a:rPr lang="en-US" sz="1800" b="1" dirty="0" smtClean="0"/>
                        <a:t>T1 –</a:t>
                      </a:r>
                      <a:r>
                        <a:rPr lang="en-US" sz="1800" b="1" baseline="0" dirty="0" smtClean="0"/>
                        <a:t> KT</a:t>
                      </a:r>
                    </a:p>
                    <a:p>
                      <a:pPr algn="ctr"/>
                      <a:r>
                        <a:rPr lang="en-US" sz="1800" b="1" baseline="0" dirty="0" smtClean="0"/>
                        <a:t>(N = 72)</a:t>
                      </a:r>
                      <a:endParaRPr lang="en-US" sz="1800" b="1" dirty="0"/>
                    </a:p>
                  </a:txBody>
                  <a:tcPr/>
                </a:tc>
                <a:tc>
                  <a:txBody>
                    <a:bodyPr/>
                    <a:lstStyle/>
                    <a:p>
                      <a:pPr algn="ctr"/>
                      <a:r>
                        <a:rPr lang="en-US" sz="1800" b="1" dirty="0" smtClean="0"/>
                        <a:t>1.22 </a:t>
                      </a:r>
                    </a:p>
                    <a:p>
                      <a:pPr algn="ctr"/>
                      <a:r>
                        <a:rPr lang="en-US" sz="1800" b="1" dirty="0" smtClean="0"/>
                        <a:t>(.68)</a:t>
                      </a:r>
                      <a:endParaRPr lang="en-US" sz="1800" b="1" dirty="0"/>
                    </a:p>
                  </a:txBody>
                  <a:tcPr/>
                </a:tc>
                <a:tc>
                  <a:txBody>
                    <a:bodyPr/>
                    <a:lstStyle/>
                    <a:p>
                      <a:pPr algn="ctr"/>
                      <a:r>
                        <a:rPr lang="en-US" sz="1800" b="1" dirty="0" smtClean="0"/>
                        <a:t>1.79 </a:t>
                      </a:r>
                    </a:p>
                    <a:p>
                      <a:pPr algn="ctr"/>
                      <a:r>
                        <a:rPr lang="en-US" sz="1800" b="1" dirty="0" smtClean="0"/>
                        <a:t>(1.16)</a:t>
                      </a:r>
                      <a:endParaRPr lang="en-US" sz="1800" b="1" dirty="0"/>
                    </a:p>
                  </a:txBody>
                  <a:tcPr/>
                </a:tc>
                <a:tc>
                  <a:txBody>
                    <a:bodyPr/>
                    <a:lstStyle/>
                    <a:p>
                      <a:pPr algn="ctr"/>
                      <a:r>
                        <a:rPr lang="en-US" sz="1800" b="1" dirty="0" smtClean="0"/>
                        <a:t>1.69 </a:t>
                      </a:r>
                    </a:p>
                    <a:p>
                      <a:pPr algn="ctr"/>
                      <a:r>
                        <a:rPr lang="en-US" sz="1800" b="1" dirty="0" smtClean="0"/>
                        <a:t>(1.03)</a:t>
                      </a:r>
                      <a:endParaRPr lang="en-US" sz="1800" b="1" dirty="0"/>
                    </a:p>
                  </a:txBody>
                  <a:tcPr/>
                </a:tc>
                <a:tc>
                  <a:txBody>
                    <a:bodyPr/>
                    <a:lstStyle/>
                    <a:p>
                      <a:pPr algn="ctr"/>
                      <a:r>
                        <a:rPr lang="en-US" sz="1800" b="1" dirty="0" smtClean="0"/>
                        <a:t>22.632 </a:t>
                      </a:r>
                      <a:r>
                        <a:rPr lang="en-US" sz="1800" b="1" dirty="0" smtClean="0">
                          <a:solidFill>
                            <a:srgbClr val="FF0000"/>
                          </a:solidFill>
                        </a:rPr>
                        <a:t>(&lt;.001)</a:t>
                      </a:r>
                      <a:endParaRPr lang="en-US" sz="1800" b="1" dirty="0">
                        <a:solidFill>
                          <a:srgbClr val="FF0000"/>
                        </a:solidFill>
                      </a:endParaRPr>
                    </a:p>
                  </a:txBody>
                  <a:tcPr/>
                </a:tc>
                <a:tc>
                  <a:txBody>
                    <a:bodyPr/>
                    <a:lstStyle/>
                    <a:p>
                      <a:pPr algn="ctr"/>
                      <a:r>
                        <a:rPr lang="en-US" sz="1600" b="1" dirty="0" smtClean="0"/>
                        <a:t>Pre </a:t>
                      </a:r>
                      <a:r>
                        <a:rPr lang="en-US" sz="1600" b="1" dirty="0" err="1" smtClean="0"/>
                        <a:t>vs</a:t>
                      </a:r>
                      <a:r>
                        <a:rPr lang="en-US" sz="1600" b="1" dirty="0" smtClean="0"/>
                        <a:t> Post 1</a:t>
                      </a:r>
                    </a:p>
                    <a:p>
                      <a:pPr algn="ctr"/>
                      <a:r>
                        <a:rPr lang="en-US" sz="1600" b="1" dirty="0" smtClean="0"/>
                        <a:t>3.826 (&lt;.001)</a:t>
                      </a:r>
                    </a:p>
                    <a:p>
                      <a:pPr algn="ctr"/>
                      <a:r>
                        <a:rPr lang="en-US" sz="1600" b="1" dirty="0" smtClean="0"/>
                        <a:t>Pre</a:t>
                      </a:r>
                      <a:r>
                        <a:rPr lang="en-US" sz="1600" b="1" baseline="0" dirty="0" smtClean="0"/>
                        <a:t> </a:t>
                      </a:r>
                      <a:r>
                        <a:rPr lang="en-US" sz="1600" b="1" baseline="0" dirty="0" err="1" smtClean="0"/>
                        <a:t>vs</a:t>
                      </a:r>
                      <a:r>
                        <a:rPr lang="en-US" sz="1600" b="1" baseline="0" dirty="0" smtClean="0"/>
                        <a:t> Post 2</a:t>
                      </a:r>
                    </a:p>
                    <a:p>
                      <a:pPr algn="ctr"/>
                      <a:r>
                        <a:rPr lang="en-US" sz="1600" b="1" baseline="0" dirty="0" smtClean="0"/>
                        <a:t>4.297 (&lt;.001)</a:t>
                      </a:r>
                      <a:endParaRPr lang="en-US" sz="1600" b="1" dirty="0"/>
                    </a:p>
                  </a:txBody>
                  <a:tcPr/>
                </a:tc>
              </a:tr>
              <a:tr h="1261373">
                <a:tc>
                  <a:txBody>
                    <a:bodyPr/>
                    <a:lstStyle/>
                    <a:p>
                      <a:pPr algn="ctr"/>
                      <a:r>
                        <a:rPr lang="en-US" sz="1800" b="1" dirty="0" smtClean="0"/>
                        <a:t>T2 – KD</a:t>
                      </a:r>
                    </a:p>
                    <a:p>
                      <a:pPr algn="ctr"/>
                      <a:r>
                        <a:rPr lang="en-US" sz="1800" b="1" dirty="0" smtClean="0"/>
                        <a:t>(N =</a:t>
                      </a:r>
                      <a:r>
                        <a:rPr lang="en-US" sz="1800" b="1" baseline="0" dirty="0" smtClean="0"/>
                        <a:t> 72)</a:t>
                      </a:r>
                      <a:endParaRPr lang="en-US" sz="1800" b="1" dirty="0"/>
                    </a:p>
                  </a:txBody>
                  <a:tcPr/>
                </a:tc>
                <a:tc>
                  <a:txBody>
                    <a:bodyPr/>
                    <a:lstStyle/>
                    <a:p>
                      <a:pPr algn="ctr"/>
                      <a:r>
                        <a:rPr lang="en-US" sz="1800" b="1" dirty="0" smtClean="0"/>
                        <a:t>1.26 </a:t>
                      </a:r>
                    </a:p>
                    <a:p>
                      <a:pPr algn="ctr"/>
                      <a:r>
                        <a:rPr lang="en-US" sz="1800" b="1" dirty="0" smtClean="0"/>
                        <a:t>(.77)</a:t>
                      </a:r>
                      <a:endParaRPr lang="en-US" sz="1800" b="1" dirty="0"/>
                    </a:p>
                  </a:txBody>
                  <a:tcPr/>
                </a:tc>
                <a:tc>
                  <a:txBody>
                    <a:bodyPr/>
                    <a:lstStyle/>
                    <a:p>
                      <a:pPr algn="ctr"/>
                      <a:r>
                        <a:rPr lang="en-US" sz="1800" b="1" dirty="0" smtClean="0"/>
                        <a:t>1.76 </a:t>
                      </a:r>
                    </a:p>
                    <a:p>
                      <a:pPr algn="ctr"/>
                      <a:r>
                        <a:rPr lang="en-US" sz="1800" b="1" dirty="0" smtClean="0"/>
                        <a:t>(1.19)</a:t>
                      </a:r>
                      <a:endParaRPr lang="en-US" sz="1800" b="1" dirty="0"/>
                    </a:p>
                  </a:txBody>
                  <a:tcPr/>
                </a:tc>
                <a:tc>
                  <a:txBody>
                    <a:bodyPr/>
                    <a:lstStyle/>
                    <a:p>
                      <a:pPr algn="ctr"/>
                      <a:r>
                        <a:rPr lang="en-US" sz="1800" b="1" dirty="0" smtClean="0"/>
                        <a:t>1.74 </a:t>
                      </a:r>
                    </a:p>
                    <a:p>
                      <a:pPr algn="ctr"/>
                      <a:r>
                        <a:rPr lang="en-US" sz="1800" b="1" dirty="0" smtClean="0"/>
                        <a:t>(1.16)</a:t>
                      </a:r>
                      <a:endParaRPr lang="en-US" sz="1800" b="1" dirty="0"/>
                    </a:p>
                  </a:txBody>
                  <a:tcPr/>
                </a:tc>
                <a:tc>
                  <a:txBody>
                    <a:bodyPr/>
                    <a:lstStyle/>
                    <a:p>
                      <a:pPr algn="ctr"/>
                      <a:r>
                        <a:rPr lang="en-US" sz="1800" b="1" dirty="0" smtClean="0"/>
                        <a:t>13.884</a:t>
                      </a:r>
                      <a:r>
                        <a:rPr lang="en-US" sz="1800" b="1" baseline="0" dirty="0" smtClean="0"/>
                        <a:t> </a:t>
                      </a:r>
                      <a:r>
                        <a:rPr lang="en-US" sz="1800" b="1" baseline="0" dirty="0" smtClean="0">
                          <a:solidFill>
                            <a:srgbClr val="FF0000"/>
                          </a:solidFill>
                        </a:rPr>
                        <a:t>(.001)</a:t>
                      </a:r>
                      <a:endParaRPr lang="en-US" sz="1800" b="1" dirty="0">
                        <a:solidFill>
                          <a:srgbClr val="FF0000"/>
                        </a:solidFill>
                      </a:endParaRPr>
                    </a:p>
                  </a:txBody>
                  <a:tcPr/>
                </a:tc>
                <a:tc>
                  <a:txBody>
                    <a:bodyPr/>
                    <a:lstStyle/>
                    <a:p>
                      <a:pPr algn="ctr"/>
                      <a:r>
                        <a:rPr lang="en-US" sz="1600" b="1" dirty="0" smtClean="0"/>
                        <a:t>Pre </a:t>
                      </a:r>
                      <a:r>
                        <a:rPr lang="en-US" sz="1600" b="1" dirty="0" err="1" smtClean="0"/>
                        <a:t>vs</a:t>
                      </a:r>
                      <a:r>
                        <a:rPr lang="en-US" sz="1600" b="1" dirty="0" smtClean="0"/>
                        <a:t> Post 1</a:t>
                      </a:r>
                    </a:p>
                    <a:p>
                      <a:pPr algn="ctr"/>
                      <a:r>
                        <a:rPr lang="en-US" sz="1600" b="1" dirty="0" smtClean="0"/>
                        <a:t>3.330 (.001)</a:t>
                      </a:r>
                    </a:p>
                    <a:p>
                      <a:pPr algn="ctr"/>
                      <a:r>
                        <a:rPr lang="en-US" sz="1600" b="1" dirty="0" smtClean="0"/>
                        <a:t>Pre </a:t>
                      </a:r>
                      <a:r>
                        <a:rPr lang="en-US" sz="1600" b="1" dirty="0" err="1" smtClean="0"/>
                        <a:t>vs</a:t>
                      </a:r>
                      <a:r>
                        <a:rPr lang="en-US" sz="1600" b="1" dirty="0" smtClean="0"/>
                        <a:t> Post 2</a:t>
                      </a:r>
                    </a:p>
                    <a:p>
                      <a:pPr algn="ctr"/>
                      <a:r>
                        <a:rPr lang="en-US" sz="1600" b="1" dirty="0" smtClean="0"/>
                        <a:t>3.206 (.001)</a:t>
                      </a:r>
                    </a:p>
                    <a:p>
                      <a:pPr algn="ctr"/>
                      <a:endParaRPr lang="en-US" sz="1600" dirty="0"/>
                    </a:p>
                  </a:txBody>
                  <a:tcPr/>
                </a:tc>
              </a:tr>
              <a:tr h="1022587">
                <a:tc>
                  <a:txBody>
                    <a:bodyPr/>
                    <a:lstStyle/>
                    <a:p>
                      <a:pPr algn="ctr"/>
                      <a:r>
                        <a:rPr lang="en-US" sz="1800" b="1" dirty="0" smtClean="0"/>
                        <a:t>Control</a:t>
                      </a:r>
                    </a:p>
                    <a:p>
                      <a:pPr algn="ctr"/>
                      <a:r>
                        <a:rPr lang="en-US" sz="1800" b="1" dirty="0" smtClean="0"/>
                        <a:t>(N</a:t>
                      </a:r>
                      <a:r>
                        <a:rPr lang="en-US" sz="1800" b="1" baseline="0" dirty="0" smtClean="0"/>
                        <a:t> = 63)</a:t>
                      </a:r>
                      <a:endParaRPr lang="en-US" sz="1800" b="1" dirty="0"/>
                    </a:p>
                  </a:txBody>
                  <a:tcPr/>
                </a:tc>
                <a:tc>
                  <a:txBody>
                    <a:bodyPr/>
                    <a:lstStyle/>
                    <a:p>
                      <a:pPr algn="ctr"/>
                      <a:r>
                        <a:rPr lang="en-US" sz="1800" b="1" dirty="0" smtClean="0"/>
                        <a:t>1.38</a:t>
                      </a:r>
                      <a:r>
                        <a:rPr lang="en-US" sz="1800" b="1" baseline="0" dirty="0" smtClean="0"/>
                        <a:t> </a:t>
                      </a:r>
                    </a:p>
                    <a:p>
                      <a:pPr algn="ctr"/>
                      <a:r>
                        <a:rPr lang="en-US" sz="1800" b="1" baseline="0" dirty="0" smtClean="0"/>
                        <a:t>(.97)</a:t>
                      </a:r>
                      <a:endParaRPr lang="en-US" sz="1800" b="1" dirty="0"/>
                    </a:p>
                  </a:txBody>
                  <a:tcPr/>
                </a:tc>
                <a:tc>
                  <a:txBody>
                    <a:bodyPr/>
                    <a:lstStyle/>
                    <a:p>
                      <a:pPr algn="ctr"/>
                      <a:r>
                        <a:rPr lang="en-US" sz="1800" b="1" dirty="0" smtClean="0"/>
                        <a:t>1.51 </a:t>
                      </a:r>
                    </a:p>
                    <a:p>
                      <a:pPr algn="ctr"/>
                      <a:r>
                        <a:rPr lang="en-US" sz="1800" b="1" dirty="0" smtClean="0"/>
                        <a:t>(1.05)</a:t>
                      </a:r>
                      <a:endParaRPr lang="en-US" sz="1800" b="1" dirty="0"/>
                    </a:p>
                  </a:txBody>
                  <a:tcPr/>
                </a:tc>
                <a:tc>
                  <a:txBody>
                    <a:bodyPr/>
                    <a:lstStyle/>
                    <a:p>
                      <a:pPr algn="ctr"/>
                      <a:r>
                        <a:rPr lang="en-US" sz="1800" b="1" dirty="0" smtClean="0"/>
                        <a:t>1.63 </a:t>
                      </a:r>
                    </a:p>
                    <a:p>
                      <a:pPr algn="ctr"/>
                      <a:r>
                        <a:rPr lang="en-US" sz="1800" b="1" dirty="0" smtClean="0"/>
                        <a:t>(1.22)</a:t>
                      </a:r>
                      <a:endParaRPr lang="en-US" sz="1800" b="1" dirty="0"/>
                    </a:p>
                  </a:txBody>
                  <a:tcPr/>
                </a:tc>
                <a:tc>
                  <a:txBody>
                    <a:bodyPr/>
                    <a:lstStyle/>
                    <a:p>
                      <a:pPr algn="ctr"/>
                      <a:r>
                        <a:rPr lang="en-US" sz="1800" b="1" dirty="0" smtClean="0"/>
                        <a:t>6.484 </a:t>
                      </a:r>
                      <a:r>
                        <a:rPr lang="en-US" sz="1800" b="1" dirty="0" smtClean="0">
                          <a:solidFill>
                            <a:srgbClr val="FF0000"/>
                          </a:solidFill>
                        </a:rPr>
                        <a:t>(.079)</a:t>
                      </a:r>
                      <a:endParaRPr lang="en-US" sz="1800" b="1" dirty="0">
                        <a:solidFill>
                          <a:srgbClr val="FF0000"/>
                        </a:solidFill>
                      </a:endParaRPr>
                    </a:p>
                  </a:txBody>
                  <a:tcPr/>
                </a:tc>
                <a:tc>
                  <a:txBody>
                    <a:bodyPr/>
                    <a:lstStyle/>
                    <a:p>
                      <a:pPr algn="ctr"/>
                      <a:endParaRPr lang="en-US" sz="1800" b="1"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able for McNemar Test for Pre &amp; Post 1 (N=207)&#10;Non-Awareness vs. All Other Levels."/>
          <p:cNvSpPr>
            <a:spLocks noGrp="1"/>
          </p:cNvSpPr>
          <p:nvPr>
            <p:ph type="title"/>
          </p:nvPr>
        </p:nvSpPr>
        <p:spPr>
          <a:xfrm>
            <a:off x="457200" y="533400"/>
            <a:ext cx="8229600" cy="685800"/>
          </a:xfrm>
        </p:spPr>
        <p:txBody>
          <a:bodyPr/>
          <a:lstStyle/>
          <a:p>
            <a:r>
              <a:rPr lang="en-US" sz="2400" dirty="0" err="1" smtClean="0"/>
              <a:t>McNemar</a:t>
            </a:r>
            <a:r>
              <a:rPr lang="en-US" sz="2400" dirty="0" smtClean="0"/>
              <a:t> Test for Pre &amp; Post 1 (N=207)</a:t>
            </a:r>
            <a:br>
              <a:rPr lang="en-US" sz="2400" dirty="0" smtClean="0"/>
            </a:br>
            <a:r>
              <a:rPr lang="en-US" sz="2400" dirty="0" smtClean="0"/>
              <a:t>Non-Awareness vs. All Other Levels</a:t>
            </a:r>
            <a:endParaRPr lang="en-US" sz="2400" dirty="0"/>
          </a:p>
        </p:txBody>
      </p:sp>
      <p:graphicFrame>
        <p:nvGraphicFramePr>
          <p:cNvPr id="4" name="Content Placeholder 3" descr="Table for McNemar Test for Pre &amp; Post 1 (N=207), Non-Awareness vs. All Other Levels."/>
          <p:cNvGraphicFramePr>
            <a:graphicFrameLocks noGrp="1"/>
          </p:cNvGraphicFramePr>
          <p:nvPr>
            <p:ph idx="1"/>
            <p:extLst>
              <p:ext uri="{D42A27DB-BD31-4B8C-83A1-F6EECF244321}">
                <p14:modId xmlns:p14="http://schemas.microsoft.com/office/powerpoint/2010/main" val="99312677"/>
              </p:ext>
            </p:extLst>
          </p:nvPr>
        </p:nvGraphicFramePr>
        <p:xfrm>
          <a:off x="457200" y="1371600"/>
          <a:ext cx="8229600" cy="4709160"/>
        </p:xfrm>
        <a:graphic>
          <a:graphicData uri="http://schemas.openxmlformats.org/drawingml/2006/table">
            <a:tbl>
              <a:tblPr firstRow="1" bandRow="1">
                <a:tableStyleId>{5C22544A-7EE6-4342-B048-85BDC9FD1C3A}</a:tableStyleId>
              </a:tblPr>
              <a:tblGrid>
                <a:gridCol w="609600"/>
                <a:gridCol w="2133600"/>
                <a:gridCol w="1371600"/>
                <a:gridCol w="1371600"/>
                <a:gridCol w="1371600"/>
                <a:gridCol w="1371600"/>
              </a:tblGrid>
              <a:tr h="533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tx1"/>
                          </a:solidFill>
                        </a:rPr>
                        <a:t>Post 1 </a:t>
                      </a:r>
                    </a:p>
                    <a:p>
                      <a:pPr algn="ctr"/>
                      <a:r>
                        <a:rPr lang="en-US" sz="1400" b="1" dirty="0" smtClean="0">
                          <a:solidFill>
                            <a:schemeClr val="tx1"/>
                          </a:solidFill>
                        </a:rPr>
                        <a:t>Non-Aware</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tx1"/>
                          </a:solidFill>
                        </a:rPr>
                        <a:t>Post</a:t>
                      </a:r>
                      <a:r>
                        <a:rPr lang="en-US" sz="1400" b="1" baseline="0" dirty="0" smtClean="0">
                          <a:solidFill>
                            <a:schemeClr val="tx1"/>
                          </a:solidFill>
                        </a:rPr>
                        <a:t> 1 </a:t>
                      </a:r>
                    </a:p>
                    <a:p>
                      <a:pPr algn="ctr"/>
                      <a:r>
                        <a:rPr lang="en-US" sz="1400" b="1" baseline="0" dirty="0" smtClean="0">
                          <a:solidFill>
                            <a:schemeClr val="tx1"/>
                          </a:solidFill>
                        </a:rPr>
                        <a:t>Aware +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tx1"/>
                          </a:solidFill>
                        </a:rPr>
                        <a:t>Total</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tx1"/>
                          </a:solidFill>
                        </a:rPr>
                        <a:t>Exact Sig. </a:t>
                      </a:r>
                    </a:p>
                    <a:p>
                      <a:pPr algn="ctr"/>
                      <a:r>
                        <a:rPr lang="en-US" sz="1400" b="1" dirty="0" smtClean="0">
                          <a:solidFill>
                            <a:schemeClr val="tx1"/>
                          </a:solidFill>
                        </a:rPr>
                        <a:t>(2-sided p=)</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b="1" dirty="0" smtClean="0"/>
                        <a:t>T1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Pre</a:t>
                      </a:r>
                      <a:r>
                        <a:rPr lang="en-US" sz="1600" b="1" baseline="0" dirty="0" smtClean="0"/>
                        <a:t> Non-Aware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44 (70%)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19 (30%)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63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6576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Pre  Aware +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2 (22%)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7 (78%)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9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.001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r>
              <a:tr h="36576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Total</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46 (64%)</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26 (36%)</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72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812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760">
                <a:tc>
                  <a:txBody>
                    <a:bodyPr/>
                    <a:lstStyle/>
                    <a:p>
                      <a:r>
                        <a:rPr lang="en-US" sz="1600" b="1" dirty="0" smtClean="0"/>
                        <a:t>T2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smtClean="0"/>
                        <a:t>Pre</a:t>
                      </a:r>
                      <a:r>
                        <a:rPr lang="en-US" sz="1600" b="1" baseline="0" dirty="0" smtClean="0"/>
                        <a:t> Non-Aware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46 (73%)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17 (27%)</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63</a:t>
                      </a:r>
                      <a:r>
                        <a:rPr lang="en-US" sz="1600" b="1" baseline="0" dirty="0" smtClean="0"/>
                        <a:t>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6576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Pre Aware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2 (22%)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7 (78%)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9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.001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6576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Total</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48</a:t>
                      </a:r>
                      <a:r>
                        <a:rPr lang="en-US" sz="1600" b="1" baseline="0" dirty="0" smtClean="0"/>
                        <a:t> (67%)</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24 (33%)</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72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r>
              <a:tr h="21336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r>
                        <a:rPr lang="en-US" sz="1600" b="1" dirty="0" smtClean="0"/>
                        <a:t>Con-</a:t>
                      </a:r>
                      <a:r>
                        <a:rPr lang="en-US" sz="1600" b="1" dirty="0" err="1" smtClean="0"/>
                        <a:t>trol</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smtClean="0"/>
                        <a:t>Pre</a:t>
                      </a:r>
                      <a:r>
                        <a:rPr lang="en-US" sz="1600" b="1" baseline="0" dirty="0" smtClean="0"/>
                        <a:t> Non-Aware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48</a:t>
                      </a:r>
                      <a:r>
                        <a:rPr lang="en-US" sz="1600" b="1" baseline="0" dirty="0" smtClean="0"/>
                        <a:t> (</a:t>
                      </a:r>
                      <a:r>
                        <a:rPr lang="en-US" sz="1600" b="1" dirty="0" smtClean="0"/>
                        <a:t>89%)</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6 (11%)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54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6576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Pre Aware</a:t>
                      </a:r>
                      <a:r>
                        <a:rPr lang="en-US" sz="1600" b="1" baseline="0" dirty="0" smtClean="0"/>
                        <a:t> +</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2 (22%)</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7 (78%)</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9</a:t>
                      </a:r>
                      <a:r>
                        <a:rPr lang="en-US" sz="1600" b="1" baseline="0" dirty="0" smtClean="0"/>
                        <a:t>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.289</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r>
              <a:tr h="365760">
                <a:tc>
                  <a:txBody>
                    <a:bodyPr/>
                    <a:lstStyle/>
                    <a:p>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smtClean="0"/>
                        <a:t>Total</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50</a:t>
                      </a:r>
                      <a:r>
                        <a:rPr lang="en-US" sz="1600" b="1" baseline="0" dirty="0" smtClean="0"/>
                        <a:t> (79%)</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13 (21%)</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63 (100%)</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Learning Objectives</a:t>
            </a:r>
            <a:endParaRPr lang="en-US" sz="3200" dirty="0"/>
          </a:p>
        </p:txBody>
      </p:sp>
      <p:sp>
        <p:nvSpPr>
          <p:cNvPr id="3" name="Content Placeholder 2"/>
          <p:cNvSpPr>
            <a:spLocks noGrp="1"/>
          </p:cNvSpPr>
          <p:nvPr>
            <p:ph idx="1"/>
          </p:nvPr>
        </p:nvSpPr>
        <p:spPr>
          <a:xfrm>
            <a:off x="304800" y="1341437"/>
            <a:ext cx="8534400" cy="4983163"/>
          </a:xfrm>
        </p:spPr>
        <p:txBody>
          <a:bodyPr/>
          <a:lstStyle/>
          <a:p>
            <a:pPr>
              <a:buNone/>
            </a:pPr>
            <a:r>
              <a:rPr lang="en-US" sz="2400" b="0" i="0" dirty="0" smtClean="0"/>
              <a:t>1.  Participants will be able to distinguish </a:t>
            </a:r>
            <a:r>
              <a:rPr lang="en-US" sz="2400" b="0" dirty="0" smtClean="0"/>
              <a:t>three methods</a:t>
            </a:r>
            <a:r>
              <a:rPr lang="en-US" sz="2400" b="0" i="0" dirty="0" smtClean="0"/>
              <a:t> of activity, their related outputs as states of knowledge, and the mechanisms through which knowledge in each state leads to external outcomes and socio-economic impacts.</a:t>
            </a:r>
          </a:p>
          <a:p>
            <a:pPr>
              <a:buNone/>
            </a:pPr>
            <a:r>
              <a:rPr lang="en-US" sz="2400" b="0" i="0" dirty="0" smtClean="0"/>
              <a:t>2.  Participants will be able to describe </a:t>
            </a:r>
            <a:r>
              <a:rPr lang="en-US" sz="2400" b="0" dirty="0" smtClean="0"/>
              <a:t>three Knowledge Translation tools</a:t>
            </a:r>
            <a:r>
              <a:rPr lang="en-US" sz="2400" b="0" i="0" dirty="0" smtClean="0"/>
              <a:t>, and discuss how and when each can be applied.</a:t>
            </a:r>
          </a:p>
          <a:p>
            <a:pPr>
              <a:buNone/>
            </a:pPr>
            <a:r>
              <a:rPr lang="en-US" sz="2400" b="0" i="0" dirty="0" smtClean="0"/>
              <a:t>3.  Participants will recognize and describe key attributes of </a:t>
            </a:r>
            <a:r>
              <a:rPr lang="en-US" sz="2400" b="0" dirty="0" smtClean="0"/>
              <a:t>five different stakeholder groups</a:t>
            </a:r>
            <a:r>
              <a:rPr lang="en-US" sz="2400" b="0" i="0" dirty="0" smtClean="0"/>
              <a:t>, and explain how each tool is relevant to each group.</a:t>
            </a:r>
          </a:p>
          <a:p>
            <a:endParaRPr lang="en-US" sz="2400"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r>
              <a:rPr lang="en-US" sz="3600" dirty="0" smtClean="0"/>
              <a:t>Objective 1: Three Methods &amp; States</a:t>
            </a:r>
            <a:endParaRPr lang="en-US" sz="3600" dirty="0"/>
          </a:p>
        </p:txBody>
      </p:sp>
      <p:sp>
        <p:nvSpPr>
          <p:cNvPr id="3" name="Content Placeholder 2"/>
          <p:cNvSpPr>
            <a:spLocks noGrp="1"/>
          </p:cNvSpPr>
          <p:nvPr>
            <p:ph idx="1"/>
          </p:nvPr>
        </p:nvSpPr>
        <p:spPr>
          <a:xfrm>
            <a:off x="457200" y="1341437"/>
            <a:ext cx="8229600" cy="4906963"/>
          </a:xfrm>
        </p:spPr>
        <p:txBody>
          <a:bodyPr/>
          <a:lstStyle/>
          <a:p>
            <a:r>
              <a:rPr lang="en-US" b="0" i="0" dirty="0" smtClean="0"/>
              <a:t>Scientific Research generates knowledge in state of Conceptual Discoveries, requiring translation for application.</a:t>
            </a:r>
          </a:p>
          <a:p>
            <a:r>
              <a:rPr lang="en-US" b="0" i="0" dirty="0" smtClean="0"/>
              <a:t>Engineering Development generates knowledge in state of Prototype Invention, requiring transfer for integration.</a:t>
            </a:r>
          </a:p>
          <a:p>
            <a:r>
              <a:rPr lang="en-US" b="0" i="0" dirty="0" smtClean="0"/>
              <a:t>Industrial Production generates knowledge in state of Commercial Innovation requiring transaction for acquisition.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r>
              <a:rPr lang="en-US" sz="3600" dirty="0" smtClean="0"/>
              <a:t>Objective 2: Three KT Tools</a:t>
            </a:r>
            <a:endParaRPr lang="en-US" sz="3600" dirty="0"/>
          </a:p>
        </p:txBody>
      </p:sp>
      <p:sp>
        <p:nvSpPr>
          <p:cNvPr id="3" name="Content Placeholder 2"/>
          <p:cNvSpPr>
            <a:spLocks noGrp="1"/>
          </p:cNvSpPr>
          <p:nvPr>
            <p:ph idx="1"/>
          </p:nvPr>
        </p:nvSpPr>
        <p:spPr>
          <a:xfrm>
            <a:off x="457200" y="1493837"/>
            <a:ext cx="8229600" cy="4754563"/>
          </a:xfrm>
        </p:spPr>
        <p:txBody>
          <a:bodyPr/>
          <a:lstStyle/>
          <a:p>
            <a:r>
              <a:rPr lang="en-US" sz="2800" b="0" i="0" dirty="0" smtClean="0"/>
              <a:t>Need to Knowledge (</a:t>
            </a:r>
            <a:r>
              <a:rPr lang="en-US" sz="2800" b="0" i="0" dirty="0" err="1" smtClean="0"/>
              <a:t>NtK</a:t>
            </a:r>
            <a:r>
              <a:rPr lang="en-US" sz="2800" b="0" i="0" dirty="0" smtClean="0"/>
              <a:t> Model) for planning, implementing and evaluating progress from concept to outcome.</a:t>
            </a:r>
          </a:p>
          <a:p>
            <a:r>
              <a:rPr lang="en-US" sz="2800" b="0" i="0" dirty="0" smtClean="0"/>
              <a:t>Knowledge Value Mapping (KVM) questionnaire to understand how best to communicate outputs through national organizations.</a:t>
            </a:r>
          </a:p>
          <a:p>
            <a:r>
              <a:rPr lang="en-US" sz="2800" b="0" i="0" dirty="0" smtClean="0"/>
              <a:t>Level Of Knowledge Use Survey (LOKUS) to measure and document evidence of uptake and use by external audiences.</a:t>
            </a:r>
          </a:p>
          <a:p>
            <a:endParaRPr lang="en-US" b="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3075"/>
            <a:ext cx="8686800" cy="1143000"/>
          </a:xfrm>
        </p:spPr>
        <p:txBody>
          <a:bodyPr/>
          <a:lstStyle/>
          <a:p>
            <a:r>
              <a:rPr lang="en-US" sz="3600" dirty="0" smtClean="0"/>
              <a:t>Objective 3:  Five Stakeholder Groups</a:t>
            </a:r>
            <a:endParaRPr lang="en-US" sz="3600" dirty="0"/>
          </a:p>
        </p:txBody>
      </p:sp>
      <p:sp>
        <p:nvSpPr>
          <p:cNvPr id="3" name="Content Placeholder 2"/>
          <p:cNvSpPr>
            <a:spLocks noGrp="1"/>
          </p:cNvSpPr>
          <p:nvPr>
            <p:ph idx="1"/>
          </p:nvPr>
        </p:nvSpPr>
        <p:spPr>
          <a:xfrm>
            <a:off x="457200" y="1417637"/>
            <a:ext cx="8229600" cy="4906963"/>
          </a:xfrm>
        </p:spPr>
        <p:txBody>
          <a:bodyPr/>
          <a:lstStyle/>
          <a:p>
            <a:r>
              <a:rPr lang="en-US" b="0" i="0" dirty="0" smtClean="0"/>
              <a:t>Researchers (Scientist &amp; Engineer)</a:t>
            </a:r>
          </a:p>
          <a:p>
            <a:r>
              <a:rPr lang="en-US" b="0" i="0" dirty="0" smtClean="0"/>
              <a:t>Clinicians (Therapist/Educator/Counselor)</a:t>
            </a:r>
          </a:p>
          <a:p>
            <a:r>
              <a:rPr lang="en-US" b="0" i="0" dirty="0" smtClean="0"/>
              <a:t>Consumers (PWD &amp; Family Member)</a:t>
            </a:r>
          </a:p>
          <a:p>
            <a:r>
              <a:rPr lang="en-US" b="0" i="0" dirty="0" smtClean="0"/>
              <a:t>Manufacturers (OEM &amp; VAR)</a:t>
            </a:r>
          </a:p>
          <a:p>
            <a:r>
              <a:rPr lang="en-US" b="0" i="0" dirty="0" smtClean="0"/>
              <a:t>Policy Implementers (government/agency/ program administrator)?</a:t>
            </a:r>
          </a:p>
          <a:p>
            <a:r>
              <a:rPr lang="en-US" b="0" i="0" dirty="0" smtClean="0"/>
              <a:t>Brokers (attorney/employer/consultant)?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Final Words??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eople using assistive devices."/>
          <p:cNvPicPr>
            <a:picLocks noGrp="1" noChangeAspect="1" noChangeArrowheads="1"/>
          </p:cNvPicPr>
          <p:nvPr>
            <p:ph idx="1"/>
          </p:nvPr>
        </p:nvPicPr>
        <p:blipFill>
          <a:blip r:embed="rId2" cstate="print"/>
          <a:srcRect/>
          <a:stretch>
            <a:fillRect/>
          </a:stretch>
        </p:blipFill>
        <p:spPr>
          <a:xfrm>
            <a:off x="457200" y="2819400"/>
            <a:ext cx="8229600" cy="1981200"/>
          </a:xfrm>
        </p:spPr>
      </p:pic>
      <p:sp>
        <p:nvSpPr>
          <p:cNvPr id="40963" name="Rectangle 4"/>
          <p:cNvSpPr>
            <a:spLocks noChangeArrowheads="1"/>
          </p:cNvSpPr>
          <p:nvPr/>
        </p:nvSpPr>
        <p:spPr bwMode="auto">
          <a:xfrm>
            <a:off x="762000" y="4953000"/>
            <a:ext cx="7620000" cy="1200150"/>
          </a:xfrm>
          <a:prstGeom prst="rect">
            <a:avLst/>
          </a:prstGeom>
          <a:noFill/>
          <a:ln w="9525">
            <a:noFill/>
            <a:miter lim="800000"/>
            <a:headEnd/>
            <a:tailEnd/>
          </a:ln>
        </p:spPr>
        <p:txBody>
          <a:bodyPr>
            <a:spAutoFit/>
          </a:bodyPr>
          <a:lstStyle/>
          <a:p>
            <a:pPr algn="ctr"/>
            <a:r>
              <a:rPr lang="en-US" sz="2400" dirty="0">
                <a:latin typeface="Calibri" pitchFamily="34" charset="0"/>
              </a:rPr>
              <a:t>The opinions contained in this presentation are those of the </a:t>
            </a:r>
            <a:r>
              <a:rPr lang="en-US" sz="2400" dirty="0" smtClean="0">
                <a:latin typeface="Calibri" pitchFamily="34" charset="0"/>
              </a:rPr>
              <a:t>grantee and </a:t>
            </a:r>
            <a:r>
              <a:rPr lang="en-US" sz="2400" dirty="0">
                <a:latin typeface="Calibri" pitchFamily="34" charset="0"/>
              </a:rPr>
              <a:t>do not necessarily reflect those of the </a:t>
            </a:r>
          </a:p>
          <a:p>
            <a:pPr algn="ctr"/>
            <a:r>
              <a:rPr lang="en-US" sz="2400" dirty="0">
                <a:latin typeface="Calibri" pitchFamily="34" charset="0"/>
              </a:rPr>
              <a:t>U.S. Department of Education.</a:t>
            </a:r>
          </a:p>
        </p:txBody>
      </p:sp>
      <p:sp>
        <p:nvSpPr>
          <p:cNvPr id="40961" name="Title 1"/>
          <p:cNvSpPr>
            <a:spLocks noGrp="1"/>
          </p:cNvSpPr>
          <p:nvPr>
            <p:ph type="title"/>
          </p:nvPr>
        </p:nvSpPr>
        <p:spPr>
          <a:xfrm>
            <a:off x="457200" y="1143000"/>
            <a:ext cx="8229600" cy="1981200"/>
          </a:xfrm>
        </p:spPr>
        <p:txBody>
          <a:bodyPr/>
          <a:lstStyle/>
          <a:p>
            <a:r>
              <a:rPr lang="en-US" sz="2800" dirty="0" smtClean="0">
                <a:latin typeface="Calibri" pitchFamily="34" charset="0"/>
              </a:rPr>
              <a:t>ACKNOWLEDGEMENT</a:t>
            </a:r>
            <a:r>
              <a:rPr lang="en-US" sz="2400" b="0" dirty="0" smtClean="0">
                <a:latin typeface="Calibri" pitchFamily="34" charset="0"/>
              </a:rPr>
              <a:t/>
            </a:r>
            <a:br>
              <a:rPr lang="en-US" sz="2400" b="0" dirty="0" smtClean="0">
                <a:latin typeface="Calibri" pitchFamily="34" charset="0"/>
              </a:rPr>
            </a:br>
            <a:r>
              <a:rPr lang="en-US" sz="2400" b="0" dirty="0" smtClean="0">
                <a:latin typeface="Calibri" pitchFamily="34" charset="0"/>
              </a:rPr>
              <a:t>This is a presentation of the Center on Knowledge Translation for Technology Transfer, which is funded by the </a:t>
            </a:r>
            <a:r>
              <a:rPr lang="en-US" sz="2400" b="0" dirty="0" smtClean="0">
                <a:solidFill>
                  <a:srgbClr val="0066FF"/>
                </a:solidFill>
                <a:latin typeface="Calibri" pitchFamily="34" charset="0"/>
              </a:rPr>
              <a:t>National Institute on Disability and Rehabilitation Research,</a:t>
            </a:r>
            <a:r>
              <a:rPr lang="en-US" sz="2400" b="0" dirty="0" smtClean="0">
                <a:latin typeface="Calibri" pitchFamily="34" charset="0"/>
              </a:rPr>
              <a:t> U.S. Department of Education, under grant #H133A080050.  </a:t>
            </a:r>
            <a:r>
              <a:rPr lang="en-US" b="0" dirty="0" smtClean="0">
                <a:latin typeface="Calibri" pitchFamily="34" charset="0"/>
              </a:rPr>
              <a:t/>
            </a:r>
            <a:br>
              <a:rPr lang="en-US" b="0" dirty="0" smtClean="0">
                <a:latin typeface="Calibri" pitchFamily="34" charset="0"/>
              </a:rPr>
            </a:b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Need to Knowledge Model*</a:t>
            </a:r>
            <a:endParaRPr lang="en-US" dirty="0"/>
          </a:p>
        </p:txBody>
      </p:sp>
      <p:sp>
        <p:nvSpPr>
          <p:cNvPr id="5" name="Subtitle 4"/>
          <p:cNvSpPr>
            <a:spLocks noGrp="1"/>
          </p:cNvSpPr>
          <p:nvPr>
            <p:ph type="subTitle" idx="1"/>
          </p:nvPr>
        </p:nvSpPr>
        <p:spPr/>
        <p:txBody>
          <a:bodyPr/>
          <a:lstStyle/>
          <a:p>
            <a:r>
              <a:rPr lang="en-US" dirty="0" smtClean="0">
                <a:hlinkClick r:id="rId2"/>
              </a:rPr>
              <a:t>http://kt4tt.buffalo.edu/knowledgebase/model.php</a:t>
            </a:r>
            <a:endParaRPr lang="en-US" dirty="0" smtClean="0"/>
          </a:p>
          <a:p>
            <a:r>
              <a:rPr lang="en-US" sz="2800" b="0" dirty="0" smtClean="0"/>
              <a:t>*Learning Objective 2</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68362"/>
          </a:xfrm>
        </p:spPr>
        <p:txBody>
          <a:bodyPr/>
          <a:lstStyle/>
          <a:p>
            <a:pPr eaLnBrk="1" hangingPunct="1"/>
            <a:r>
              <a:rPr lang="en-US" dirty="0" smtClean="0"/>
              <a:t/>
            </a:r>
            <a:br>
              <a:rPr lang="en-US" dirty="0" smtClean="0"/>
            </a:br>
            <a:r>
              <a:rPr lang="en-US" sz="3200" dirty="0" err="1" smtClean="0"/>
              <a:t>NtK</a:t>
            </a:r>
            <a:r>
              <a:rPr lang="en-US" sz="3200" dirty="0" smtClean="0"/>
              <a:t> Model - Historical Note </a:t>
            </a:r>
            <a:r>
              <a:rPr lang="en-US" sz="3600" dirty="0" smtClean="0"/>
              <a:t/>
            </a:r>
            <a:br>
              <a:rPr lang="en-US" sz="3600" dirty="0" smtClean="0"/>
            </a:br>
            <a:endParaRPr lang="en-US" sz="3600" dirty="0" smtClean="0"/>
          </a:p>
        </p:txBody>
      </p:sp>
      <p:sp>
        <p:nvSpPr>
          <p:cNvPr id="6147" name="Content Placeholder 2"/>
          <p:cNvSpPr>
            <a:spLocks noGrp="1"/>
          </p:cNvSpPr>
          <p:nvPr>
            <p:ph idx="1"/>
          </p:nvPr>
        </p:nvSpPr>
        <p:spPr>
          <a:xfrm>
            <a:off x="457200" y="990600"/>
            <a:ext cx="8229600" cy="5135563"/>
          </a:xfrm>
        </p:spPr>
        <p:txBody>
          <a:bodyPr/>
          <a:lstStyle/>
          <a:p>
            <a:pPr eaLnBrk="1" hangingPunct="1">
              <a:spcBef>
                <a:spcPts val="0"/>
              </a:spcBef>
            </a:pPr>
            <a:r>
              <a:rPr lang="en-US" sz="2600" dirty="0" smtClean="0"/>
              <a:t>Convergence of Science and Technology</a:t>
            </a:r>
          </a:p>
          <a:p>
            <a:pPr marL="742950" lvl="2" indent="-342900" eaLnBrk="1" hangingPunct="1">
              <a:spcBef>
                <a:spcPts val="600"/>
              </a:spcBef>
              <a:buFontTx/>
              <a:buChar char="-"/>
            </a:pPr>
            <a:r>
              <a:rPr lang="en-US" sz="2000" dirty="0" smtClean="0"/>
              <a:t>Technology, Medicine &amp; Rehabilitation (Medical Model) </a:t>
            </a:r>
            <a:r>
              <a:rPr lang="en-US" sz="2000" dirty="0" smtClean="0">
                <a:cs typeface="Arial" charset="0"/>
              </a:rPr>
              <a:t>→</a:t>
            </a:r>
            <a:r>
              <a:rPr lang="en-US" sz="2000" dirty="0" smtClean="0"/>
              <a:t> Federal Funding for Basic Research to generate repository of science-based knowledge.</a:t>
            </a:r>
          </a:p>
          <a:p>
            <a:pPr eaLnBrk="1" hangingPunct="1"/>
            <a:r>
              <a:rPr lang="en-US" sz="2600" dirty="0" smtClean="0"/>
              <a:t>Convergence of Science and Society</a:t>
            </a:r>
          </a:p>
          <a:p>
            <a:pPr lvl="1" eaLnBrk="1" hangingPunct="1">
              <a:spcBef>
                <a:spcPts val="600"/>
              </a:spcBef>
            </a:pPr>
            <a:r>
              <a:rPr lang="en-US" sz="2000" b="0" dirty="0" smtClean="0"/>
              <a:t>Empowerment &amp; Independent Living (Social Model)  </a:t>
            </a:r>
            <a:r>
              <a:rPr lang="en-US" sz="2000" b="0" dirty="0" smtClean="0">
                <a:cs typeface="Arial" charset="0"/>
              </a:rPr>
              <a:t>→    Federal </a:t>
            </a:r>
            <a:r>
              <a:rPr lang="en-US" sz="2000" b="0" dirty="0" smtClean="0"/>
              <a:t>Funding for Applied Research and Development to generate prototypes within Linear Model of innovation.</a:t>
            </a:r>
          </a:p>
          <a:p>
            <a:pPr eaLnBrk="1" hangingPunct="1"/>
            <a:r>
              <a:rPr lang="en-US" sz="2600" dirty="0" smtClean="0"/>
              <a:t>Convergence of Society &amp; Commerce </a:t>
            </a:r>
          </a:p>
          <a:p>
            <a:pPr lvl="1" eaLnBrk="1" hangingPunct="1">
              <a:spcBef>
                <a:spcPts val="600"/>
              </a:spcBef>
            </a:pPr>
            <a:r>
              <a:rPr lang="en-US" sz="2000" b="0" dirty="0" smtClean="0"/>
              <a:t>Domestic QOL via Global Competition (Business Model)  </a:t>
            </a:r>
            <a:r>
              <a:rPr lang="en-US" sz="2000" b="0" dirty="0" smtClean="0">
                <a:cs typeface="Arial" charset="0"/>
              </a:rPr>
              <a:t>→ Federal </a:t>
            </a:r>
            <a:r>
              <a:rPr lang="en-US" sz="2000" b="0" dirty="0" smtClean="0"/>
              <a:t>Funding for Technological Innovations generate products and services for international markets.</a:t>
            </a:r>
          </a:p>
          <a:p>
            <a:pPr lvl="1" eaLnBrk="1" hangingPunct="1">
              <a:buNone/>
            </a:pPr>
            <a:endParaRPr lang="en-US" sz="2200" b="0" dirty="0" smtClean="0"/>
          </a:p>
          <a:p>
            <a:pPr lvl="1" eaLnBrk="1" hangingPunct="1">
              <a:buFontTx/>
              <a:buNone/>
            </a:pPr>
            <a:r>
              <a:rPr lang="en-US" sz="2400" b="0" i="1" dirty="0" smtClean="0"/>
              <a:t> </a:t>
            </a:r>
          </a:p>
          <a:p>
            <a:pPr lvl="1" eaLnBrk="1" hangingPunct="1">
              <a:buFontTx/>
              <a:buNone/>
            </a:pPr>
            <a:endParaRPr lang="en-US" sz="2600" dirty="0" smtClean="0"/>
          </a:p>
          <a:p>
            <a:pPr eaLnBrk="1" hangingPunct="1">
              <a:buFontTx/>
              <a:buNone/>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additive="base">
                                        <p:cTn id="17"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14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147">
                                            <p:txEl>
                                              <p:pRg st="3" end="3"/>
                                            </p:txEl>
                                          </p:spTgt>
                                        </p:tgtEl>
                                        <p:attrNameLst>
                                          <p:attrName>style.visibility</p:attrName>
                                        </p:attrNameLst>
                                      </p:cBhvr>
                                      <p:to>
                                        <p:strVal val="visible"/>
                                      </p:to>
                                    </p:set>
                                    <p:anim calcmode="lin" valueType="num">
                                      <p:cBhvr additive="base">
                                        <p:cTn id="21"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 calcmode="lin" valueType="num">
                                      <p:cBhvr additive="base">
                                        <p:cTn id="27"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14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14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anim calcmode="lin" valueType="num">
                                      <p:cBhvr additive="base">
                                        <p:cTn id="35"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61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Spectrum of Public Support</a:t>
            </a:r>
            <a:endParaRPr lang="en-US" sz="3200" dirty="0"/>
          </a:p>
        </p:txBody>
      </p:sp>
      <p:sp>
        <p:nvSpPr>
          <p:cNvPr id="3" name="Content Placeholder 2"/>
          <p:cNvSpPr>
            <a:spLocks noGrp="1"/>
          </p:cNvSpPr>
          <p:nvPr>
            <p:ph idx="1"/>
          </p:nvPr>
        </p:nvSpPr>
        <p:spPr>
          <a:xfrm>
            <a:off x="609600" y="1219200"/>
            <a:ext cx="8001000" cy="4906963"/>
          </a:xfrm>
        </p:spPr>
        <p:txBody>
          <a:bodyPr/>
          <a:lstStyle/>
          <a:p>
            <a:r>
              <a:rPr lang="en-US" sz="2800" dirty="0" smtClean="0"/>
              <a:t>Grant Research</a:t>
            </a:r>
            <a:r>
              <a:rPr lang="en-US" sz="2800" i="0" dirty="0" smtClean="0"/>
              <a:t> </a:t>
            </a:r>
            <a:r>
              <a:rPr lang="en-US" sz="2800" b="0" i="0" dirty="0" smtClean="0"/>
              <a:t>– Scientific analysis to generate knowledge about natural world (NSF/NIH).</a:t>
            </a:r>
          </a:p>
          <a:p>
            <a:r>
              <a:rPr lang="en-US" sz="2800" dirty="0" smtClean="0"/>
              <a:t>R&amp;D for Innovation</a:t>
            </a:r>
            <a:r>
              <a:rPr lang="en-US" sz="2800" i="0" dirty="0" smtClean="0"/>
              <a:t> </a:t>
            </a:r>
            <a:r>
              <a:rPr lang="en-US" sz="2800" b="0" i="0" dirty="0" smtClean="0"/>
              <a:t>– Application of science and engineering with expressed intent to generate socio-economic impacts.</a:t>
            </a:r>
          </a:p>
          <a:p>
            <a:r>
              <a:rPr lang="en-US" sz="2800" dirty="0" smtClean="0"/>
              <a:t>Contract Production</a:t>
            </a:r>
            <a:r>
              <a:rPr lang="en-US" sz="2800" i="0" dirty="0" smtClean="0"/>
              <a:t> </a:t>
            </a:r>
            <a:r>
              <a:rPr lang="en-US" sz="2800" b="0" i="0" dirty="0" smtClean="0"/>
              <a:t>– Industrial application of knowledge to deliver specified devices (</a:t>
            </a:r>
            <a:r>
              <a:rPr lang="en-US" sz="2800" b="0" i="0" dirty="0" err="1" smtClean="0"/>
              <a:t>DoD</a:t>
            </a:r>
            <a:r>
              <a:rPr lang="en-US" sz="2800" b="0" i="0" dirty="0" smtClean="0"/>
              <a:t>/</a:t>
            </a:r>
            <a:r>
              <a:rPr lang="en-US" sz="2800" b="0" i="0" dirty="0" err="1" smtClean="0"/>
              <a:t>DoE</a:t>
            </a:r>
            <a:r>
              <a:rPr lang="en-US" sz="2800" b="0" i="0" dirty="0" smtClean="0"/>
              <a: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R&amp;D for Innovation</a:t>
            </a:r>
            <a:endParaRPr lang="en-US" dirty="0"/>
          </a:p>
        </p:txBody>
      </p:sp>
      <p:sp>
        <p:nvSpPr>
          <p:cNvPr id="3" name="Content Placeholder 2"/>
          <p:cNvSpPr>
            <a:spLocks noGrp="1"/>
          </p:cNvSpPr>
          <p:nvPr>
            <p:ph idx="1"/>
          </p:nvPr>
        </p:nvSpPr>
        <p:spPr/>
        <p:txBody>
          <a:bodyPr/>
          <a:lstStyle/>
          <a:p>
            <a:pPr eaLnBrk="1" hangingPunct="1"/>
            <a:r>
              <a:rPr lang="en-US" b="0" dirty="0" smtClean="0"/>
              <a:t>Each Method has own rigor and jargon.</a:t>
            </a:r>
          </a:p>
          <a:p>
            <a:pPr eaLnBrk="1" hangingPunct="1"/>
            <a:r>
              <a:rPr lang="en-US" b="0" dirty="0" smtClean="0"/>
              <a:t>Actors are trained and operate in one method and over-value that method.</a:t>
            </a:r>
          </a:p>
          <a:p>
            <a:pPr eaLnBrk="1" hangingPunct="1"/>
            <a:r>
              <a:rPr lang="en-US" b="0" dirty="0" smtClean="0"/>
              <a:t>Academic &amp; Government sectors dominate policy at expense of Industry.</a:t>
            </a:r>
          </a:p>
          <a:p>
            <a:pPr eaLnBrk="1" hangingPunct="1"/>
            <a:r>
              <a:rPr lang="en-US" b="0" dirty="0" smtClean="0"/>
              <a:t>Methods are actually inter-dependent.</a:t>
            </a:r>
          </a:p>
          <a:p>
            <a:pPr eaLnBrk="1" hangingPunct="1"/>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13785</TotalTime>
  <Words>3572</Words>
  <Application>Microsoft Office PowerPoint</Application>
  <PresentationFormat>On-screen Show (4:3)</PresentationFormat>
  <Paragraphs>503</Paragraphs>
  <Slides>58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Times New Roman</vt:lpstr>
      <vt:lpstr>Default Design</vt:lpstr>
      <vt:lpstr>KT for AT:  Knowledge Translation Tools for R&amp;D Projects </vt:lpstr>
      <vt:lpstr>Learning Objectives</vt:lpstr>
      <vt:lpstr>Objective 1: Three Methods &amp; States</vt:lpstr>
      <vt:lpstr>Objective 2: Three KT Tools</vt:lpstr>
      <vt:lpstr>Objective 3:  Five Stakeholder Groups</vt:lpstr>
      <vt:lpstr>Need to Knowledge Model*</vt:lpstr>
      <vt:lpstr> NtK Model - Historical Note  </vt:lpstr>
      <vt:lpstr>Spectrum of Public Support</vt:lpstr>
      <vt:lpstr>R&amp;D for Innovation</vt:lpstr>
      <vt:lpstr>Common “Pipeline” Problem</vt:lpstr>
      <vt:lpstr>Need to Knowledge (NtK) Model </vt:lpstr>
      <vt:lpstr> Focus of Need to Knowledge Model  </vt:lpstr>
      <vt:lpstr>NtK Model Assumptions</vt:lpstr>
      <vt:lpstr>Corrects Erroneous Assumptions</vt:lpstr>
      <vt:lpstr>Elements of NtK Model</vt:lpstr>
      <vt:lpstr>Schematic.</vt:lpstr>
      <vt:lpstr>Three Different Methods yield Knowledge Outputs in 3 Different States*</vt:lpstr>
      <vt:lpstr>Need to Knowledge (NtK) Model for Technological Innovations</vt:lpstr>
      <vt:lpstr>“Gamification” of Technological Innovation</vt:lpstr>
      <vt:lpstr>Knowledge Communication –  3 Strategies for 3 States</vt:lpstr>
      <vt:lpstr>Delivering Solutions to Problems involves progress across three Knowledge States</vt:lpstr>
      <vt:lpstr>Evidence Supporting Phases from Literature Scoping Review</vt:lpstr>
      <vt:lpstr>Number of Excerpts by Code in the Research/Discovery Phase  </vt:lpstr>
      <vt:lpstr>Number of Excerpts by Code in the Development/Invention Phase </vt:lpstr>
      <vt:lpstr>Number of Excerpts by Code in the Production/Innovation Phase</vt:lpstr>
      <vt:lpstr>NtK Model Utility</vt:lpstr>
      <vt:lpstr>NtK Model Value</vt:lpstr>
      <vt:lpstr>NtK Model in Use</vt:lpstr>
      <vt:lpstr>Knowledge Value Mapping Questionnaire*</vt:lpstr>
      <vt:lpstr>New Requirements</vt:lpstr>
      <vt:lpstr>Rationale for KVM</vt:lpstr>
      <vt:lpstr>AT: Five Stakeholder Groups*</vt:lpstr>
      <vt:lpstr>Knowledge Value Mapping Study</vt:lpstr>
      <vt:lpstr>KVM Results</vt:lpstr>
      <vt:lpstr>The KVM Questionnaire explores six ways in which national organizations may interact with new knowledge generated through scientific research:   </vt:lpstr>
      <vt:lpstr>Question #1.  Relative to other activities, how frequently does your organization engage in Creating Knowledge through Research activity?  That is, conduct or perform your own research or pay/fund others to do research for you?   </vt:lpstr>
      <vt:lpstr>Question #2. Relative to other activities, how frequently does your organization engage in Identifying Knowledge from Research activity?  That is, searching for research findings that have already been produced by others? </vt:lpstr>
      <vt:lpstr>Question #3. Relative to other activities, how frequently does your organization engage in Translating Knowledge from Research activity? That is, paraphrasing research findings to make them more relevant and understandable to your organization and members? </vt:lpstr>
      <vt:lpstr>Question #4. Relative to other activities, how frequently does your organization engage in Adapting Knowledge from research activity? That is, interpreting research findings to improve their fit within your organization’s context? </vt:lpstr>
      <vt:lpstr>Question #5. Relative to other activities, how frequently does your organization engage in Communicating Knowledge from research activities? That is, disseminating or demonstrating research findings through various media? </vt:lpstr>
      <vt:lpstr>Question #6. Relative to other activities, how frequently does your organization engage in Using Knowledge from research activities? That is, apply research findings to situations within your organization or membership?</vt:lpstr>
      <vt:lpstr>Ranking importance across various types of knowledge use </vt:lpstr>
      <vt:lpstr>Probing Questions regarding KVM: </vt:lpstr>
      <vt:lpstr>LOKUS</vt:lpstr>
      <vt:lpstr>Purpose of the KT intervention studies </vt:lpstr>
      <vt:lpstr>Relevance of LOKUS</vt:lpstr>
      <vt:lpstr>LOKUS Survey – 4 Levels/5 Types</vt:lpstr>
      <vt:lpstr>LOKUS Instrument</vt:lpstr>
      <vt:lpstr>Method</vt:lpstr>
      <vt:lpstr>Research Design for KT Intervention Evaluation</vt:lpstr>
      <vt:lpstr>KT Intervention Results LOKUS Use Types 1 - 5</vt:lpstr>
      <vt:lpstr>McNemar Test for Pre &amp; Post 1 (N=207) Non-Awareness vs. All Other Levels</vt:lpstr>
      <vt:lpstr>Learning Objectives</vt:lpstr>
      <vt:lpstr>Objective 1: Three Methods &amp; States</vt:lpstr>
      <vt:lpstr>Objective 2: Three KT Tools</vt:lpstr>
      <vt:lpstr>Objective 3:  Five Stakeholder Groups</vt:lpstr>
      <vt:lpstr>Final Words??</vt:lpstr>
      <vt:lpstr>ACKNOWLEDGEMENT This is a presentation of the Center on Knowledge Translation for Technology Transfer, which is funded by the National Institute on Disability and Rehabilitation Research, U.S. Department of Education, under grant #H133A080050.   </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Theoretical Discussions: Operationalizing Knowledge Translation for Successful AT Commercialization</dc:title>
  <dc:creator>jlflagg</dc:creator>
  <cp:lastModifiedBy>lyarnes</cp:lastModifiedBy>
  <cp:revision>387</cp:revision>
  <cp:lastPrinted>2011-02-24T17:27:05Z</cp:lastPrinted>
  <dcterms:created xsi:type="dcterms:W3CDTF">2011-02-28T18:02:26Z</dcterms:created>
  <dcterms:modified xsi:type="dcterms:W3CDTF">2018-04-27T13:17:19Z</dcterms:modified>
</cp:coreProperties>
</file>