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59" r:id="rId4"/>
    <p:sldId id="260" r:id="rId5"/>
    <p:sldId id="261" r:id="rId6"/>
    <p:sldId id="266" r:id="rId7"/>
    <p:sldId id="267" r:id="rId8"/>
    <p:sldId id="268" r:id="rId9"/>
    <p:sldId id="269" r:id="rId10"/>
    <p:sldId id="270"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1" d="100"/>
          <a:sy n="121" d="100"/>
        </p:scale>
        <p:origin x="-4416" y="-10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4B5E2-DC3D-D341-9010-6BC62FB69F36}" type="datetimeFigureOut">
              <a:rPr lang="en-US" smtClean="0"/>
              <a:t>5/9/17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A6079-5094-7F44-ADA4-9A478B6A42E7}" type="slidenum">
              <a:rPr lang="en-US" smtClean="0"/>
              <a:t>‹#›</a:t>
            </a:fld>
            <a:endParaRPr lang="en-US"/>
          </a:p>
        </p:txBody>
      </p:sp>
    </p:spTree>
    <p:extLst>
      <p:ext uri="{BB962C8B-B14F-4D97-AF65-F5344CB8AC3E}">
        <p14:creationId xmlns:p14="http://schemas.microsoft.com/office/powerpoint/2010/main" val="345431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pPr/>
              <a:t>1</a:t>
            </a:fld>
            <a:endParaRPr lang="en-US" dirty="0"/>
          </a:p>
        </p:txBody>
      </p:sp>
    </p:spTree>
    <p:extLst>
      <p:ext uri="{BB962C8B-B14F-4D97-AF65-F5344CB8AC3E}">
        <p14:creationId xmlns:p14="http://schemas.microsoft.com/office/powerpoint/2010/main" val="1081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03055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00257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61966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77391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ABD87-C3F9-4E41-9B9A-47109762BBE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409034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ABD87-C3F9-4E41-9B9A-47109762BBEB}" type="datetimeFigureOut">
              <a:rPr lang="en-US" smtClean="0"/>
              <a:t>5/9/17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0433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ABD87-C3F9-4E41-9B9A-47109762BBE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63261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ABD87-C3F9-4E41-9B9A-47109762BBEB}" type="datetimeFigureOut">
              <a:rPr lang="en-US" smtClean="0"/>
              <a:t>5/9/17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68723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ABD87-C3F9-4E41-9B9A-47109762BBEB}" type="datetimeFigureOut">
              <a:rPr lang="en-US" smtClean="0"/>
              <a:t>5/9/17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039227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ABD87-C3F9-4E41-9B9A-47109762BBEB}" type="datetimeFigureOut">
              <a:rPr lang="en-US" smtClean="0"/>
              <a:t>5/9/17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286177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BD87-C3F9-4E41-9B9A-47109762BBE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363134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ABD87-C3F9-4E41-9B9A-47109762BBEB}" type="datetimeFigureOut">
              <a:rPr lang="en-US" smtClean="0"/>
              <a:t>5/9/17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42248-A53C-E14C-BDC2-D1AB810388AD}" type="slidenum">
              <a:rPr lang="en-US" smtClean="0"/>
              <a:t>‹#›</a:t>
            </a:fld>
            <a:endParaRPr lang="en-US"/>
          </a:p>
        </p:txBody>
      </p:sp>
    </p:spTree>
    <p:extLst>
      <p:ext uri="{BB962C8B-B14F-4D97-AF65-F5344CB8AC3E}">
        <p14:creationId xmlns:p14="http://schemas.microsoft.com/office/powerpoint/2010/main" val="1798965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ABD87-C3F9-4E41-9B9A-47109762BBEB}" type="datetimeFigureOut">
              <a:rPr lang="en-US" smtClean="0"/>
              <a:t>5/9/17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42248-A53C-E14C-BDC2-D1AB810388AD}" type="slidenum">
              <a:rPr lang="en-US" smtClean="0"/>
              <a:t>‹#›</a:t>
            </a:fld>
            <a:endParaRPr lang="en-US"/>
          </a:p>
        </p:txBody>
      </p:sp>
    </p:spTree>
    <p:extLst>
      <p:ext uri="{BB962C8B-B14F-4D97-AF65-F5344CB8AC3E}">
        <p14:creationId xmlns:p14="http://schemas.microsoft.com/office/powerpoint/2010/main" val="295654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sphhp.buffalo.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phhp.buffalo.edu/cat/kt4tt/best-practices/need-to-knowledge-ntk-model/ntk-freeware.html" TargetMode="External"/><Relationship Id="rId4" Type="http://schemas.openxmlformats.org/officeDocument/2006/relationships/hyperlink" Target="http://sphhp.buffalo.edu/cat/kt4tt/best-practices/need-to-knowledge-ntk-model/ntk-instrument-tool.html" TargetMode="External"/><Relationship Id="rId5" Type="http://schemas.openxmlformats.org/officeDocument/2006/relationships/hyperlink" Target="http://sphhp.buffalo.edu/cat/kt4tt/best-practices/need-to-knowledge-ntk-model/standards-guidelines.html" TargetMode="External"/><Relationship Id="rId1" Type="http://schemas.openxmlformats.org/officeDocument/2006/relationships/slideLayout" Target="../slideLayouts/slideLayout12.xml"/><Relationship Id="rId2" Type="http://schemas.openxmlformats.org/officeDocument/2006/relationships/hyperlink" Target="http://sphhp.buffalo.edu/cat/kt4tt/best-practices/need-to-knowledge-ntk-model/ntk-commercial-device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685800" y="1828800"/>
            <a:ext cx="7772400" cy="1470025"/>
          </a:xfrm>
          <a:prstGeom prst="rect">
            <a:avLst/>
          </a:prstGeom>
          <a:noFill/>
          <a:ln w="9525">
            <a:noFill/>
            <a:miter lim="800000"/>
            <a:headEnd/>
            <a:tailEnd/>
          </a:ln>
          <a:effectLst/>
        </p:spPr>
        <p:txBody>
          <a:bodyPr anchor="ctr"/>
          <a:lstStyle/>
          <a:p>
            <a:pPr algn="ctr" eaLnBrk="1" hangingPunct="1"/>
            <a:endParaRPr lang="en-US" sz="4000" dirty="0">
              <a:solidFill>
                <a:schemeClr val="tx2"/>
              </a:solidFill>
              <a:latin typeface="Times New Roman" pitchFamily="18" charset="0"/>
            </a:endParaRPr>
          </a:p>
        </p:txBody>
      </p:sp>
      <p:sp>
        <p:nvSpPr>
          <p:cNvPr id="2056" name="Rectangle 8"/>
          <p:cNvSpPr>
            <a:spLocks noChangeArrowheads="1"/>
          </p:cNvSpPr>
          <p:nvPr/>
        </p:nvSpPr>
        <p:spPr bwMode="auto">
          <a:xfrm>
            <a:off x="1371600" y="3962400"/>
            <a:ext cx="6400800" cy="914400"/>
          </a:xfrm>
          <a:prstGeom prst="rect">
            <a:avLst/>
          </a:prstGeom>
          <a:noFill/>
          <a:ln w="9525">
            <a:noFill/>
            <a:miter lim="800000"/>
            <a:headEnd/>
            <a:tailEnd/>
          </a:ln>
          <a:effectLst/>
        </p:spPr>
        <p:txBody>
          <a:bodyPr/>
          <a:lstStyle/>
          <a:p>
            <a:pPr algn="ctr" eaLnBrk="1" hangingPunct="1">
              <a:spcBef>
                <a:spcPct val="20000"/>
              </a:spcBef>
            </a:pPr>
            <a:endParaRPr lang="en-US" sz="2800" dirty="0">
              <a:latin typeface="Times New Roman" pitchFamily="18" charset="0"/>
            </a:endParaRPr>
          </a:p>
        </p:txBody>
      </p:sp>
      <p:sp>
        <p:nvSpPr>
          <p:cNvPr id="2058" name="Rectangle 10"/>
          <p:cNvSpPr>
            <a:spLocks noChangeArrowheads="1"/>
          </p:cNvSpPr>
          <p:nvPr/>
        </p:nvSpPr>
        <p:spPr bwMode="auto">
          <a:xfrm>
            <a:off x="0" y="609600"/>
            <a:ext cx="9144000" cy="2590800"/>
          </a:xfrm>
          <a:prstGeom prst="rect">
            <a:avLst/>
          </a:prstGeom>
          <a:noFill/>
          <a:ln w="9525">
            <a:noFill/>
            <a:miter lim="800000"/>
            <a:headEnd/>
            <a:tailEnd/>
          </a:ln>
          <a:effectLst/>
        </p:spPr>
        <p:txBody>
          <a:bodyPr anchor="ctr"/>
          <a:lstStyle/>
          <a:p>
            <a:pPr algn="ctr">
              <a:lnSpc>
                <a:spcPts val="5000"/>
              </a:lnSpc>
            </a:pPr>
            <a:r>
              <a:rPr lang="en-US" sz="4000" b="1" dirty="0" smtClean="0">
                <a:solidFill>
                  <a:srgbClr val="000099"/>
                </a:solidFill>
                <a:effectLst>
                  <a:outerShdw blurRad="38100" dist="38100" dir="2700000" algn="tl">
                    <a:srgbClr val="C0C0C0"/>
                  </a:outerShdw>
                </a:effectLst>
              </a:rPr>
              <a:t>Four Models to Guide AT Projects Intending Innovative Technology Development Outcomes</a:t>
            </a:r>
            <a:endParaRPr lang="en-US" sz="4000" b="1" dirty="0">
              <a:solidFill>
                <a:srgbClr val="000099"/>
              </a:solidFill>
              <a:effectLst>
                <a:outerShdw blurRad="38100" dist="38100" dir="2700000" algn="tl">
                  <a:srgbClr val="C0C0C0"/>
                </a:outerShdw>
              </a:effectLst>
              <a:latin typeface="+mj-lt"/>
            </a:endParaRPr>
          </a:p>
        </p:txBody>
      </p:sp>
      <p:sp>
        <p:nvSpPr>
          <p:cNvPr id="2059" name="Rectangle 11"/>
          <p:cNvSpPr>
            <a:spLocks noChangeArrowheads="1"/>
          </p:cNvSpPr>
          <p:nvPr/>
        </p:nvSpPr>
        <p:spPr bwMode="auto">
          <a:xfrm>
            <a:off x="685800" y="2971800"/>
            <a:ext cx="7772400" cy="3276600"/>
          </a:xfrm>
          <a:prstGeom prst="rect">
            <a:avLst/>
          </a:prstGeom>
          <a:noFill/>
          <a:ln w="9525">
            <a:noFill/>
            <a:miter lim="800000"/>
            <a:headEnd/>
            <a:tailEnd/>
          </a:ln>
          <a:effectLst/>
        </p:spPr>
        <p:txBody>
          <a:bodyPr/>
          <a:lstStyle/>
          <a:p>
            <a:pPr marL="342900" indent="-342900" algn="ctr" eaLnBrk="1" hangingPunct="1">
              <a:lnSpc>
                <a:spcPts val="2400"/>
              </a:lnSpc>
              <a:spcBef>
                <a:spcPct val="25000"/>
              </a:spcBef>
            </a:pPr>
            <a:r>
              <a:rPr lang="en-US" sz="2000" b="1" dirty="0" smtClean="0"/>
              <a:t>Joseph P. Lane</a:t>
            </a:r>
          </a:p>
          <a:p>
            <a:pPr marL="342900" indent="-342900" algn="ctr" eaLnBrk="1" hangingPunct="1">
              <a:lnSpc>
                <a:spcPts val="2400"/>
              </a:lnSpc>
            </a:pPr>
            <a:r>
              <a:rPr lang="en-US" dirty="0" smtClean="0"/>
              <a:t>Center on Knowledge Translation for Technology Transfer (KT4TT)</a:t>
            </a:r>
          </a:p>
          <a:p>
            <a:pPr marL="342900" indent="-342900" algn="ctr" eaLnBrk="1" hangingPunct="1">
              <a:lnSpc>
                <a:spcPts val="2400"/>
              </a:lnSpc>
            </a:pPr>
            <a:r>
              <a:rPr lang="en-US" dirty="0" smtClean="0"/>
              <a:t>University at </a:t>
            </a:r>
            <a:r>
              <a:rPr lang="en-US" dirty="0" smtClean="0"/>
              <a:t>Buffalo (SUNY), USA</a:t>
            </a:r>
            <a:r>
              <a:rPr lang="en-US" dirty="0" smtClean="0">
                <a:solidFill>
                  <a:srgbClr val="0000FF"/>
                </a:solidFill>
              </a:rPr>
              <a:t> </a:t>
            </a:r>
            <a:endParaRPr lang="en-US" dirty="0">
              <a:solidFill>
                <a:srgbClr val="0000FF"/>
              </a:solidFill>
            </a:endParaRPr>
          </a:p>
          <a:p>
            <a:pPr marL="342900" indent="-342900" algn="ctr">
              <a:lnSpc>
                <a:spcPts val="2400"/>
              </a:lnSpc>
            </a:pPr>
            <a:r>
              <a:rPr lang="en-US" u="sng" dirty="0" smtClean="0">
                <a:solidFill>
                  <a:srgbClr val="0000FF"/>
                </a:solidFill>
                <a:hlinkClick r:id="rId3"/>
              </a:rPr>
              <a:t>http://sphhp.buffalo.edu/</a:t>
            </a:r>
            <a:r>
              <a:rPr lang="en-US" u="sng" dirty="0" smtClean="0">
                <a:solidFill>
                  <a:srgbClr val="0000FF"/>
                </a:solidFill>
              </a:rPr>
              <a:t>cat/kt4tt.html</a:t>
            </a:r>
          </a:p>
          <a:p>
            <a:pPr marL="342900" indent="-342900" algn="ctr"/>
            <a:endParaRPr lang="en-US" u="sng" dirty="0">
              <a:solidFill>
                <a:srgbClr val="0000FF"/>
              </a:solidFill>
            </a:endParaRPr>
          </a:p>
          <a:p>
            <a:pPr algn="ctr">
              <a:lnSpc>
                <a:spcPts val="2600"/>
              </a:lnSpc>
            </a:pPr>
            <a:r>
              <a:rPr lang="en-US" dirty="0" smtClean="0"/>
              <a:t>AAATE 2017</a:t>
            </a:r>
            <a:endParaRPr lang="en-US" dirty="0"/>
          </a:p>
          <a:p>
            <a:pPr algn="ctr">
              <a:lnSpc>
                <a:spcPts val="2400"/>
              </a:lnSpc>
            </a:pPr>
            <a:r>
              <a:rPr lang="en-US" dirty="0" smtClean="0"/>
              <a:t>Sheffield, England</a:t>
            </a:r>
            <a:endParaRPr lang="en-US" dirty="0"/>
          </a:p>
          <a:p>
            <a:pPr marL="342900" indent="-342900" algn="ctr"/>
            <a:endParaRPr lang="en-US" u="sng" dirty="0">
              <a:solidFill>
                <a:srgbClr val="0000FF"/>
              </a:solidFill>
            </a:endParaRPr>
          </a:p>
        </p:txBody>
      </p:sp>
    </p:spTree>
    <p:extLst>
      <p:ext uri="{BB962C8B-B14F-4D97-AF65-F5344CB8AC3E}">
        <p14:creationId xmlns:p14="http://schemas.microsoft.com/office/powerpoint/2010/main" val="1641540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08" y="609600"/>
            <a:ext cx="4006392" cy="5715000"/>
          </a:xfrm>
          <a:prstGeom prst="rect">
            <a:avLst/>
          </a:prstGeom>
        </p:spPr>
      </p:pic>
      <p:cxnSp>
        <p:nvCxnSpPr>
          <p:cNvPr id="6" name="Straight Arrow Connector 5"/>
          <p:cNvCxnSpPr/>
          <p:nvPr/>
        </p:nvCxnSpPr>
        <p:spPr>
          <a:xfrm>
            <a:off x="3771900" y="2209800"/>
            <a:ext cx="1714500" cy="3733800"/>
          </a:xfrm>
          <a:prstGeom prst="straightConnector1">
            <a:avLst/>
          </a:prstGeom>
          <a:ln w="63500">
            <a:solidFill>
              <a:srgbClr val="FF562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 name="Title 3"/>
          <p:cNvSpPr txBox="1">
            <a:spLocks/>
          </p:cNvSpPr>
          <p:nvPr/>
        </p:nvSpPr>
        <p:spPr>
          <a:xfrm>
            <a:off x="381000" y="457200"/>
            <a:ext cx="4147008" cy="2057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0099"/>
                </a:solidFill>
                <a:effectLst>
                  <a:outerShdw blurRad="38100" dist="38100" dir="2700000" algn="tl">
                    <a:srgbClr val="000000">
                      <a:alpha val="43137"/>
                    </a:srgbClr>
                  </a:outerShdw>
                </a:effectLst>
              </a:rPr>
              <a:t>Freeware Variant Key Feature</a:t>
            </a:r>
            <a:endParaRPr lang="en-US" sz="4000" b="1" dirty="0">
              <a:solidFill>
                <a:srgbClr val="000099"/>
              </a:solidFill>
              <a:effectLst>
                <a:outerShdw blurRad="38100" dist="38100" dir="2700000" algn="tl">
                  <a:srgbClr val="000000">
                    <a:alpha val="43137"/>
                  </a:srgbClr>
                </a:outerShdw>
              </a:effectLst>
            </a:endParaRPr>
          </a:p>
        </p:txBody>
      </p:sp>
      <p:sp>
        <p:nvSpPr>
          <p:cNvPr id="4" name="Content Placeholder 4"/>
          <p:cNvSpPr txBox="1">
            <a:spLocks/>
          </p:cNvSpPr>
          <p:nvPr/>
        </p:nvSpPr>
        <p:spPr>
          <a:xfrm>
            <a:off x="348792" y="1981200"/>
            <a:ext cx="4223208" cy="40687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Bef>
                <a:spcPts val="600"/>
              </a:spcBef>
              <a:buClr>
                <a:srgbClr val="000099"/>
              </a:buClr>
              <a:buNone/>
            </a:pPr>
            <a:r>
              <a:rPr lang="en-US" sz="2000" b="1" dirty="0"/>
              <a:t>Implications of Sub-Categories</a:t>
            </a:r>
            <a:r>
              <a:rPr lang="en-US" sz="2000" b="1" dirty="0" smtClean="0"/>
              <a:t>:</a:t>
            </a:r>
            <a:br>
              <a:rPr lang="en-US" sz="2000" b="1" dirty="0" smtClean="0"/>
            </a:br>
            <a:r>
              <a:rPr lang="en-US" sz="2000" dirty="0" smtClean="0"/>
              <a:t>There are five sub-categories,</a:t>
            </a:r>
            <a:br>
              <a:rPr lang="en-US" sz="2000" dirty="0" smtClean="0"/>
            </a:br>
            <a:r>
              <a:rPr lang="en-US" sz="2000" dirty="0" smtClean="0"/>
              <a:t>each influencing the actions taken</a:t>
            </a:r>
            <a:br>
              <a:rPr lang="en-US" sz="2000" dirty="0" smtClean="0"/>
            </a:br>
            <a:r>
              <a:rPr lang="en-US" sz="2000" dirty="0" smtClean="0"/>
              <a:t>and decisions made:</a:t>
            </a:r>
          </a:p>
          <a:p>
            <a:pPr marL="457200" lvl="1" indent="-228600">
              <a:lnSpc>
                <a:spcPts val="2400"/>
              </a:lnSpc>
              <a:spcBef>
                <a:spcPts val="600"/>
              </a:spcBef>
              <a:spcAft>
                <a:spcPts val="600"/>
              </a:spcAft>
              <a:buFont typeface="Arial" pitchFamily="34" charset="0"/>
              <a:buNone/>
            </a:pPr>
            <a:r>
              <a:rPr lang="en-US" sz="1800" dirty="0" smtClean="0"/>
              <a:t>1. Freeware (No cost apps) </a:t>
            </a:r>
          </a:p>
          <a:p>
            <a:pPr marL="457200" lvl="1" indent="-228600">
              <a:lnSpc>
                <a:spcPts val="2400"/>
              </a:lnSpc>
              <a:spcBef>
                <a:spcPts val="600"/>
              </a:spcBef>
              <a:spcAft>
                <a:spcPts val="600"/>
              </a:spcAft>
              <a:buFont typeface="Arial" pitchFamily="34" charset="0"/>
              <a:buNone/>
            </a:pPr>
            <a:r>
              <a:rPr lang="en-US" sz="1800" dirty="0" smtClean="0"/>
              <a:t>2. Fee App (Low cost or &lt;$5.00 apps)</a:t>
            </a:r>
          </a:p>
          <a:p>
            <a:pPr marL="457200" lvl="1" indent="-228600">
              <a:lnSpc>
                <a:spcPts val="2400"/>
              </a:lnSpc>
              <a:spcBef>
                <a:spcPts val="600"/>
              </a:spcBef>
              <a:spcAft>
                <a:spcPts val="600"/>
              </a:spcAft>
              <a:buFont typeface="Arial" pitchFamily="34" charset="0"/>
              <a:buNone/>
            </a:pPr>
            <a:r>
              <a:rPr lang="en-US" sz="1800" dirty="0" smtClean="0"/>
              <a:t>3. Freemium (Cost &gt; $5 apps)</a:t>
            </a:r>
          </a:p>
          <a:p>
            <a:pPr marL="457200" lvl="1" indent="-228600">
              <a:lnSpc>
                <a:spcPts val="2400"/>
              </a:lnSpc>
              <a:spcBef>
                <a:spcPts val="600"/>
              </a:spcBef>
              <a:spcAft>
                <a:spcPts val="600"/>
              </a:spcAft>
              <a:buFont typeface="Arial" pitchFamily="34" charset="0"/>
              <a:buNone/>
            </a:pPr>
            <a:r>
              <a:rPr lang="en-US" sz="1800" dirty="0" smtClean="0"/>
              <a:t>4. Free DIY (Free DIY instructions to build a device)</a:t>
            </a:r>
          </a:p>
          <a:p>
            <a:pPr marL="457200" lvl="1" indent="-228600">
              <a:lnSpc>
                <a:spcPts val="2400"/>
              </a:lnSpc>
              <a:spcBef>
                <a:spcPts val="600"/>
              </a:spcBef>
              <a:spcAft>
                <a:spcPts val="600"/>
              </a:spcAft>
              <a:buFont typeface="Arial" pitchFamily="34" charset="0"/>
              <a:buNone/>
            </a:pPr>
            <a:r>
              <a:rPr lang="en-US" sz="1800" dirty="0" smtClean="0"/>
              <a:t>5. Fee DIY/Training (Single charge $29.95 or $4.95/month recurring cost) </a:t>
            </a:r>
            <a:endParaRPr lang="en-US" sz="1800" dirty="0"/>
          </a:p>
        </p:txBody>
      </p:sp>
      <p:sp>
        <p:nvSpPr>
          <p:cNvPr id="12" name="Oval 11"/>
          <p:cNvSpPr/>
          <p:nvPr/>
        </p:nvSpPr>
        <p:spPr>
          <a:xfrm>
            <a:off x="5257800" y="5867400"/>
            <a:ext cx="2286000" cy="533400"/>
          </a:xfrm>
          <a:prstGeom prst="ellipse">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C3300"/>
                </a:solidFill>
              </a:ln>
            </a:endParaRPr>
          </a:p>
        </p:txBody>
      </p:sp>
    </p:spTree>
    <p:extLst>
      <p:ext uri="{BB962C8B-B14F-4D97-AF65-F5344CB8AC3E}">
        <p14:creationId xmlns:p14="http://schemas.microsoft.com/office/powerpoint/2010/main" val="28962494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All </a:t>
            </a:r>
            <a:r>
              <a:rPr lang="en-US" sz="4000" b="1" dirty="0" smtClean="0">
                <a:solidFill>
                  <a:srgbClr val="000099"/>
                </a:solidFill>
                <a:effectLst>
                  <a:outerShdw blurRad="38100" dist="38100" dir="2700000" algn="tl">
                    <a:srgbClr val="000000">
                      <a:alpha val="43137"/>
                    </a:srgbClr>
                  </a:outerShdw>
                </a:effectLst>
              </a:rPr>
              <a:t>Four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Models Live on Website</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81200"/>
            <a:ext cx="8229600" cy="4525963"/>
          </a:xfrm>
          <a:prstGeom prst="rect">
            <a:avLst/>
          </a:prstGeom>
        </p:spPr>
        <p:txBody>
          <a:bodyPr>
            <a:noAutofit/>
          </a:bodyPr>
          <a:lstStyle/>
          <a:p>
            <a:pPr marL="228600" indent="-228600">
              <a:lnSpc>
                <a:spcPts val="3400"/>
              </a:lnSpc>
              <a:spcBef>
                <a:spcPts val="600"/>
              </a:spcBef>
              <a:spcAft>
                <a:spcPts val="600"/>
              </a:spcAft>
              <a:buClr>
                <a:srgbClr val="000099"/>
              </a:buClr>
            </a:pPr>
            <a:r>
              <a:rPr lang="en-US" sz="2800" dirty="0">
                <a:hlinkClick r:id="rId2"/>
              </a:rPr>
              <a:t>http://sphhp.buffalo.edu/cat/kt4tt/best-practices/need-to-knowledge-ntk-model</a:t>
            </a:r>
            <a:r>
              <a:rPr lang="en-US" sz="2800" dirty="0" smtClean="0">
                <a:hlinkClick r:id="rId2"/>
              </a:rPr>
              <a:t>/</a:t>
            </a:r>
          </a:p>
          <a:p>
            <a:pPr marL="857250" lvl="1" indent="-457200">
              <a:lnSpc>
                <a:spcPts val="3400"/>
              </a:lnSpc>
              <a:spcBef>
                <a:spcPts val="600"/>
              </a:spcBef>
              <a:spcAft>
                <a:spcPts val="600"/>
              </a:spcAft>
              <a:buClr>
                <a:srgbClr val="000099"/>
              </a:buClr>
              <a:buFont typeface="Wingdings" charset="2"/>
              <a:buChar char="Ø"/>
            </a:pPr>
            <a:r>
              <a:rPr lang="en-US" dirty="0" smtClean="0">
                <a:hlinkClick r:id="rId2"/>
              </a:rPr>
              <a:t>ntk</a:t>
            </a:r>
            <a:r>
              <a:rPr lang="en-US" dirty="0">
                <a:hlinkClick r:id="rId2"/>
              </a:rPr>
              <a:t>-commercial-</a:t>
            </a:r>
            <a:r>
              <a:rPr lang="en-US" dirty="0" smtClean="0">
                <a:hlinkClick r:id="rId2"/>
              </a:rPr>
              <a:t>devices.html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3"/>
              </a:rPr>
              <a:t>ntk</a:t>
            </a:r>
            <a:r>
              <a:rPr lang="en-US" dirty="0">
                <a:hlinkClick r:id="rId3"/>
              </a:rPr>
              <a:t>-</a:t>
            </a:r>
            <a:r>
              <a:rPr lang="en-US" dirty="0" smtClean="0">
                <a:hlinkClick r:id="rId3"/>
              </a:rPr>
              <a:t>freeware.html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4"/>
              </a:rPr>
              <a:t>ntk</a:t>
            </a:r>
            <a:r>
              <a:rPr lang="en-US" dirty="0">
                <a:hlinkClick r:id="rId4"/>
              </a:rPr>
              <a:t>-instrument-</a:t>
            </a:r>
            <a:r>
              <a:rPr lang="en-US" dirty="0" smtClean="0">
                <a:hlinkClick r:id="rId4"/>
              </a:rPr>
              <a:t>tool.html</a:t>
            </a:r>
            <a:endParaRPr lang="en-US" dirty="0" smtClean="0"/>
          </a:p>
          <a:p>
            <a:pPr marL="857250" lvl="1" indent="-457200">
              <a:lnSpc>
                <a:spcPts val="3400"/>
              </a:lnSpc>
              <a:spcBef>
                <a:spcPts val="600"/>
              </a:spcBef>
              <a:spcAft>
                <a:spcPts val="600"/>
              </a:spcAft>
              <a:buClr>
                <a:srgbClr val="000099"/>
              </a:buClr>
              <a:buFont typeface="Wingdings" charset="2"/>
              <a:buChar char="Ø"/>
            </a:pPr>
            <a:r>
              <a:rPr lang="en-US" dirty="0" smtClean="0">
                <a:hlinkClick r:id="rId5"/>
              </a:rPr>
              <a:t>standards</a:t>
            </a:r>
            <a:r>
              <a:rPr lang="en-US" dirty="0">
                <a:hlinkClick r:id="rId5"/>
              </a:rPr>
              <a:t>-</a:t>
            </a:r>
            <a:r>
              <a:rPr lang="en-US" dirty="0" smtClean="0">
                <a:hlinkClick r:id="rId5"/>
              </a:rPr>
              <a:t>guidelines.html</a:t>
            </a:r>
            <a:endParaRPr lang="en-US" dirty="0" smtClean="0"/>
          </a:p>
          <a:p>
            <a:pPr marL="228600" indent="-228600">
              <a:lnSpc>
                <a:spcPts val="3400"/>
              </a:lnSpc>
              <a:spcBef>
                <a:spcPts val="600"/>
              </a:spcBef>
              <a:spcAft>
                <a:spcPts val="600"/>
              </a:spcAft>
              <a:buClr>
                <a:srgbClr val="000099"/>
              </a:buClr>
            </a:pPr>
            <a:endParaRPr lang="en-US" sz="2800" dirty="0" smtClean="0"/>
          </a:p>
          <a:p>
            <a:pPr marL="228600" indent="-228600">
              <a:lnSpc>
                <a:spcPts val="2000"/>
              </a:lnSpc>
              <a:spcBef>
                <a:spcPts val="600"/>
              </a:spcBef>
              <a:spcAft>
                <a:spcPts val="600"/>
              </a:spcAft>
              <a:buClr>
                <a:srgbClr val="000099"/>
              </a:buClr>
              <a:buNone/>
            </a:pPr>
            <a:r>
              <a:rPr lang="en-US" sz="2800" dirty="0" smtClean="0"/>
              <a:t/>
            </a:r>
            <a:br>
              <a:rPr lang="en-US" sz="2800" dirty="0" smtClean="0"/>
            </a:br>
            <a:endParaRPr lang="en-US" sz="1800" dirty="0">
              <a:solidFill>
                <a:srgbClr val="0000FF"/>
              </a:solidFill>
            </a:endParaRPr>
          </a:p>
        </p:txBody>
      </p:sp>
    </p:spTree>
    <p:extLst>
      <p:ext uri="{BB962C8B-B14F-4D97-AF65-F5344CB8AC3E}">
        <p14:creationId xmlns:p14="http://schemas.microsoft.com/office/powerpoint/2010/main" val="28151483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255" y="873683"/>
            <a:ext cx="8024636" cy="2585323"/>
          </a:xfrm>
          <a:prstGeom prst="rect">
            <a:avLst/>
          </a:prstGeom>
        </p:spPr>
        <p:txBody>
          <a:bodyPr wrap="square">
            <a:spAutoFit/>
          </a:bodyPr>
          <a:lstStyle/>
          <a:p>
            <a:pPr algn="ctr"/>
            <a:r>
              <a:rPr lang="en-US" b="1" dirty="0">
                <a:latin typeface="Calibri" charset="0"/>
                <a:ea typeface="MS PGothic" charset="0"/>
                <a:cs typeface="Arial" charset="0"/>
              </a:rPr>
              <a:t>ACKNOWLEDGEMENT</a:t>
            </a:r>
            <a:br>
              <a:rPr lang="en-US" b="1" dirty="0">
                <a:latin typeface="Calibri" charset="0"/>
                <a:ea typeface="MS PGothic" charset="0"/>
                <a:cs typeface="Arial" charset="0"/>
              </a:rPr>
            </a:br>
            <a:endParaRPr lang="en-US" b="1" dirty="0" smtClean="0">
              <a:latin typeface="Calibri" charset="0"/>
              <a:ea typeface="MS PGothic" charset="0"/>
              <a:cs typeface="Arial" charset="0"/>
            </a:endParaRPr>
          </a:p>
          <a:p>
            <a:pPr algn="ctr"/>
            <a:r>
              <a:rPr lang="en-US" dirty="0" smtClean="0">
                <a:latin typeface="Arial" charset="0"/>
                <a:ea typeface="MS PGothic" charset="0"/>
                <a:cs typeface="Arial" charset="0"/>
              </a:rPr>
              <a:t>The </a:t>
            </a:r>
            <a:r>
              <a:rPr lang="en-US" dirty="0">
                <a:latin typeface="Arial" charset="0"/>
                <a:ea typeface="MS PGothic" charset="0"/>
                <a:cs typeface="Arial" charset="0"/>
              </a:rPr>
              <a:t>contents were created under a cooperative agreement from the </a:t>
            </a:r>
            <a:br>
              <a:rPr lang="en-US" dirty="0">
                <a:latin typeface="Arial" charset="0"/>
                <a:ea typeface="MS PGothic" charset="0"/>
                <a:cs typeface="Arial" charset="0"/>
              </a:rPr>
            </a:br>
            <a:r>
              <a:rPr lang="en-US" dirty="0">
                <a:latin typeface="Arial" charset="0"/>
                <a:ea typeface="MS PGothic" charset="0"/>
                <a:cs typeface="Arial" charset="0"/>
              </a:rPr>
              <a:t>National Institute on Disability, Independent Living, and Rehabilitation Research (#90DP0054).  NIDILRR is a Center within the Administration for Community Living (ACL), Department of Health and Human Services (HHS). </a:t>
            </a:r>
            <a:endParaRPr lang="en-US" dirty="0" smtClean="0">
              <a:latin typeface="Arial" charset="0"/>
              <a:ea typeface="MS PGothic" charset="0"/>
              <a:cs typeface="Arial" charset="0"/>
            </a:endParaRPr>
          </a:p>
          <a:p>
            <a:pPr algn="ctr"/>
            <a:endParaRPr lang="en-US" dirty="0">
              <a:latin typeface="Arial" charset="0"/>
              <a:ea typeface="MS PGothic" charset="0"/>
              <a:cs typeface="Arial" charset="0"/>
            </a:endParaRPr>
          </a:p>
          <a:p>
            <a:pPr algn="ctr"/>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822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4" name="Rectangle 3"/>
          <p:cNvSpPr/>
          <p:nvPr/>
        </p:nvSpPr>
        <p:spPr>
          <a:xfrm>
            <a:off x="833203" y="5147151"/>
            <a:ext cx="7482649" cy="677108"/>
          </a:xfrm>
          <a:prstGeom prst="rect">
            <a:avLst/>
          </a:prstGeom>
        </p:spPr>
        <p:txBody>
          <a:bodyPr wrap="square">
            <a:spAutoFit/>
          </a:bodyPr>
          <a:lstStyle/>
          <a:p>
            <a:pPr algn="ctr"/>
            <a:r>
              <a:rPr lang="en-US" sz="2000" dirty="0"/>
              <a:t> </a:t>
            </a:r>
            <a:r>
              <a:rPr lang="en-US" dirty="0"/>
              <a:t>The contents do not necessarily represent the policy of NIDILRR, ACL, HHS, and you should not assume endorsement by the Federal Government.</a:t>
            </a:r>
          </a:p>
        </p:txBody>
      </p:sp>
    </p:spTree>
    <p:extLst>
      <p:ext uri="{BB962C8B-B14F-4D97-AF65-F5344CB8AC3E}">
        <p14:creationId xmlns:p14="http://schemas.microsoft.com/office/powerpoint/2010/main" val="324636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Need for</a:t>
            </a:r>
            <a:r>
              <a:rPr lang="en-US" sz="4000" b="1" dirty="0" smtClean="0">
                <a:solidFill>
                  <a:srgbClr val="000099"/>
                </a:solidFill>
                <a:effectLst>
                  <a:outerShdw blurRad="38100" dist="38100" dir="2700000" algn="tl">
                    <a:srgbClr val="000000">
                      <a:alpha val="43137"/>
                    </a:srgbClr>
                  </a:outerShdw>
                </a:effectLst>
              </a:rPr>
              <a:t> Innovation Models</a:t>
            </a:r>
            <a:r>
              <a:rPr lang="en-US" sz="4000" b="1" dirty="0" smtClean="0">
                <a:solidFill>
                  <a:srgbClr val="000099"/>
                </a:solidFill>
                <a:effectLst>
                  <a:outerShdw blurRad="38100" dist="38100" dir="2700000" algn="tl">
                    <a:srgbClr val="000000">
                      <a:alpha val="43137"/>
                    </a:srgbClr>
                  </a:outerShdw>
                </a:effectLst>
              </a:rPr>
              <a:t> </a:t>
            </a:r>
            <a:r>
              <a:rPr lang="en-US" sz="4000" b="1" dirty="0" smtClean="0">
                <a:solidFill>
                  <a:srgbClr val="000099"/>
                </a:solidFill>
                <a:effectLst>
                  <a:outerShdw blurRad="38100" dist="38100" dir="2700000" algn="tl">
                    <a:srgbClr val="000000">
                      <a:alpha val="43137"/>
                    </a:srgbClr>
                  </a:outerShdw>
                </a:effectLst>
              </a:rPr>
              <a:t>in AT</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600201"/>
            <a:ext cx="8229600" cy="4435154"/>
          </a:xfrm>
          <a:prstGeom prst="rect">
            <a:avLst/>
          </a:prstGeom>
        </p:spPr>
        <p:txBody>
          <a:bodyPr>
            <a:normAutofit/>
          </a:bodyPr>
          <a:lstStyle/>
          <a:p>
            <a:pPr marL="228600" indent="-228600">
              <a:lnSpc>
                <a:spcPts val="3000"/>
              </a:lnSpc>
              <a:spcBef>
                <a:spcPts val="600"/>
              </a:spcBef>
              <a:buClr>
                <a:srgbClr val="000099"/>
              </a:buClr>
            </a:pPr>
            <a:r>
              <a:rPr lang="en-US" sz="2400" dirty="0" smtClean="0"/>
              <a:t>Many </a:t>
            </a:r>
            <a:r>
              <a:rPr lang="en-US" sz="2400" dirty="0" smtClean="0"/>
              <a:t>AT projects under EU Framework </a:t>
            </a:r>
            <a:r>
              <a:rPr lang="en-US" sz="2400" dirty="0" err="1" smtClean="0"/>
              <a:t>Programmes</a:t>
            </a:r>
            <a:r>
              <a:rPr lang="en-US" sz="2400" dirty="0" smtClean="0"/>
              <a:t>, US Engineering Centers and other initiatives are expected to </a:t>
            </a:r>
            <a:r>
              <a:rPr lang="en-US" sz="2400" dirty="0" smtClean="0"/>
              <a:t>generate </a:t>
            </a:r>
            <a:r>
              <a:rPr lang="en-US" sz="2400" dirty="0" smtClean="0"/>
              <a:t>innovative technology-based </a:t>
            </a:r>
            <a:r>
              <a:rPr lang="en-US" sz="2400" dirty="0" smtClean="0"/>
              <a:t>outcomes.</a:t>
            </a:r>
            <a:endParaRPr lang="en-US" sz="2400" dirty="0" smtClean="0"/>
          </a:p>
          <a:p>
            <a:pPr marL="228600" indent="-228600">
              <a:lnSpc>
                <a:spcPts val="3000"/>
              </a:lnSpc>
              <a:spcBef>
                <a:spcPts val="600"/>
              </a:spcBef>
              <a:buClr>
                <a:srgbClr val="000099"/>
              </a:buClr>
            </a:pPr>
            <a:r>
              <a:rPr lang="en-US" sz="2400" dirty="0" smtClean="0"/>
              <a:t>Most </a:t>
            </a:r>
            <a:r>
              <a:rPr lang="en-US" sz="2400" dirty="0" smtClean="0"/>
              <a:t>grants go to university-based faculty </a:t>
            </a:r>
            <a:r>
              <a:rPr lang="en-US" sz="2400" dirty="0" smtClean="0"/>
              <a:t>or </a:t>
            </a:r>
            <a:r>
              <a:rPr lang="en-US" sz="2400" dirty="0" smtClean="0"/>
              <a:t>corporate entrepreneurs with expertise in scientific research or engineering development but not typically both together.</a:t>
            </a:r>
          </a:p>
          <a:p>
            <a:pPr marL="228600" indent="-228600">
              <a:lnSpc>
                <a:spcPts val="3000"/>
              </a:lnSpc>
              <a:spcBef>
                <a:spcPts val="600"/>
              </a:spcBef>
              <a:buClr>
                <a:srgbClr val="000099"/>
              </a:buClr>
            </a:pPr>
            <a:r>
              <a:rPr lang="en-US" sz="2400" dirty="0"/>
              <a:t>F</a:t>
            </a:r>
            <a:r>
              <a:rPr lang="en-US" sz="2400" dirty="0" smtClean="0"/>
              <a:t>ew grantees have planned, implemented and managed projects through </a:t>
            </a:r>
            <a:r>
              <a:rPr lang="en-US" sz="2400" dirty="0" smtClean="0"/>
              <a:t>technology transfer or commercialization.</a:t>
            </a:r>
          </a:p>
          <a:p>
            <a:pPr marL="228600" indent="-228600">
              <a:lnSpc>
                <a:spcPts val="3000"/>
              </a:lnSpc>
              <a:spcBef>
                <a:spcPts val="600"/>
              </a:spcBef>
              <a:buClr>
                <a:srgbClr val="000099"/>
              </a:buClr>
            </a:pPr>
            <a:r>
              <a:rPr lang="en-US" sz="2400" dirty="0" smtClean="0"/>
              <a:t>This creates a gap between sponsor expectations and grantee </a:t>
            </a:r>
            <a:r>
              <a:rPr lang="en-US" sz="2400" dirty="0" smtClean="0"/>
              <a:t>deliverables, resulting in few AT outcomes </a:t>
            </a:r>
            <a:r>
              <a:rPr lang="mr-IN" sz="2400" dirty="0" smtClean="0"/>
              <a:t>–</a:t>
            </a:r>
            <a:r>
              <a:rPr lang="en-US" sz="2400" dirty="0" smtClean="0"/>
              <a:t> a real problem!</a:t>
            </a:r>
            <a:endParaRPr lang="en-US" sz="2400" dirty="0"/>
          </a:p>
        </p:txBody>
      </p:sp>
    </p:spTree>
    <p:extLst>
      <p:ext uri="{BB962C8B-B14F-4D97-AF65-F5344CB8AC3E}">
        <p14:creationId xmlns:p14="http://schemas.microsoft.com/office/powerpoint/2010/main" val="3818586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Who are Intended Beneficiaries?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81000" y="1722437"/>
            <a:ext cx="8458200" cy="4983163"/>
          </a:xfrm>
          <a:prstGeom prst="rect">
            <a:avLst/>
          </a:prstGeom>
        </p:spPr>
        <p:txBody>
          <a:bodyPr>
            <a:normAutofit/>
          </a:bodyPr>
          <a:lstStyle/>
          <a:p>
            <a:pPr marL="228600" lvl="1" indent="0">
              <a:spcBef>
                <a:spcPts val="600"/>
              </a:spcBef>
              <a:spcAft>
                <a:spcPts val="600"/>
              </a:spcAft>
              <a:buClr>
                <a:srgbClr val="000099"/>
              </a:buClr>
              <a:buNone/>
            </a:pPr>
            <a:r>
              <a:rPr lang="en-US" sz="2400" dirty="0" smtClean="0"/>
              <a:t>New </a:t>
            </a:r>
            <a:r>
              <a:rPr lang="en-US" sz="2400" b="1" dirty="0" smtClean="0"/>
              <a:t>Models</a:t>
            </a:r>
            <a:r>
              <a:rPr lang="en-US" sz="2400" b="1" dirty="0"/>
              <a:t> </a:t>
            </a:r>
            <a:r>
              <a:rPr lang="en-US" sz="2400" dirty="0" smtClean="0"/>
              <a:t>help </a:t>
            </a:r>
            <a:r>
              <a:rPr lang="en-US" sz="2400" dirty="0"/>
              <a:t>grantees plan, implement and manage </a:t>
            </a:r>
            <a:r>
              <a:rPr lang="en-US" sz="2400" dirty="0" smtClean="0"/>
              <a:t>projects to increase odds of </a:t>
            </a:r>
            <a:r>
              <a:rPr lang="en-US" sz="2400" dirty="0" smtClean="0"/>
              <a:t>success </a:t>
            </a:r>
            <a:r>
              <a:rPr lang="mr-IN" sz="2400" dirty="0" smtClean="0"/>
              <a:t>–</a:t>
            </a:r>
            <a:r>
              <a:rPr lang="en-US" sz="2400" dirty="0" smtClean="0"/>
              <a:t> still no guarantees! </a:t>
            </a:r>
            <a:endParaRPr lang="en-US" sz="2400" dirty="0" smtClean="0"/>
          </a:p>
          <a:p>
            <a:pPr marL="228600" lvl="1" indent="0">
              <a:spcBef>
                <a:spcPts val="600"/>
              </a:spcBef>
              <a:spcAft>
                <a:spcPts val="600"/>
              </a:spcAft>
              <a:buClr>
                <a:srgbClr val="000099"/>
              </a:buClr>
              <a:buNone/>
            </a:pPr>
            <a:r>
              <a:rPr lang="en-US" sz="2400" dirty="0" smtClean="0"/>
              <a:t>These </a:t>
            </a:r>
            <a:r>
              <a:rPr lang="en-US" sz="2400" b="1" dirty="0" smtClean="0"/>
              <a:t>Models </a:t>
            </a:r>
            <a:r>
              <a:rPr lang="en-US" sz="2400" dirty="0" smtClean="0"/>
              <a:t>to be useful to various stakeholders:</a:t>
            </a:r>
          </a:p>
          <a:p>
            <a:pPr marL="457200" lvl="1" indent="-228600">
              <a:spcBef>
                <a:spcPts val="600"/>
              </a:spcBef>
              <a:spcAft>
                <a:spcPts val="600"/>
              </a:spcAft>
              <a:buClr>
                <a:srgbClr val="000099"/>
              </a:buClr>
              <a:buFont typeface="Arial" panose="020B0604020202020204" pitchFamily="34" charset="0"/>
              <a:buChar char="•"/>
            </a:pPr>
            <a:r>
              <a:rPr lang="en-US" sz="2000" b="1" dirty="0" smtClean="0"/>
              <a:t>Grantees</a:t>
            </a:r>
            <a:r>
              <a:rPr lang="en-US" sz="2000" b="1" dirty="0"/>
              <a:t>/Grant Applicants </a:t>
            </a:r>
            <a:r>
              <a:rPr lang="en-US" sz="2000" dirty="0"/>
              <a:t>– </a:t>
            </a:r>
            <a:r>
              <a:rPr lang="en-US" sz="2000" dirty="0" smtClean="0"/>
              <a:t>They serve </a:t>
            </a:r>
            <a:r>
              <a:rPr lang="en-US" sz="2000" dirty="0"/>
              <a:t>as </a:t>
            </a:r>
            <a:r>
              <a:rPr lang="en-US" sz="2000" dirty="0" smtClean="0"/>
              <a:t>templates </a:t>
            </a:r>
            <a:r>
              <a:rPr lang="en-US" sz="2000" dirty="0"/>
              <a:t>for </a:t>
            </a:r>
            <a:r>
              <a:rPr lang="en-US" sz="2000" dirty="0" smtClean="0"/>
              <a:t>framing proposed project inputs, processes and outputs; They link outputs to outcomes through </a:t>
            </a:r>
            <a:r>
              <a:rPr lang="en-US" sz="2000" dirty="0" smtClean="0"/>
              <a:t>Knowledge Translation &amp; Technology Transfer </a:t>
            </a:r>
            <a:r>
              <a:rPr lang="en-US" sz="2000" dirty="0" smtClean="0"/>
              <a:t>options. </a:t>
            </a:r>
            <a:endParaRPr lang="en-US" sz="2000" dirty="0"/>
          </a:p>
          <a:p>
            <a:pPr marL="457200" lvl="1" indent="-228600">
              <a:spcBef>
                <a:spcPts val="600"/>
              </a:spcBef>
              <a:spcAft>
                <a:spcPts val="600"/>
              </a:spcAft>
              <a:buClr>
                <a:srgbClr val="000099"/>
              </a:buClr>
              <a:buFont typeface="Arial" panose="020B0604020202020204" pitchFamily="34" charset="0"/>
              <a:buChar char="•"/>
            </a:pPr>
            <a:r>
              <a:rPr lang="en-US" sz="2000" b="1" dirty="0"/>
              <a:t>Project Sponsors </a:t>
            </a:r>
            <a:r>
              <a:rPr lang="en-US" sz="2000" dirty="0"/>
              <a:t>– </a:t>
            </a:r>
            <a:r>
              <a:rPr lang="en-US" sz="2000" dirty="0" smtClean="0"/>
              <a:t>The Models </a:t>
            </a:r>
            <a:r>
              <a:rPr lang="en-US" sz="2000" dirty="0"/>
              <a:t>help review panels ensure proposals plan and budget for all </a:t>
            </a:r>
            <a:r>
              <a:rPr lang="en-US" sz="2000" dirty="0" smtClean="0"/>
              <a:t>requirements, and help sponsors </a:t>
            </a:r>
            <a:r>
              <a:rPr lang="en-US" sz="2000" dirty="0" smtClean="0"/>
              <a:t>monitor progress.</a:t>
            </a:r>
            <a:endParaRPr lang="en-US" sz="2000" dirty="0" smtClean="0"/>
          </a:p>
          <a:p>
            <a:pPr marL="457200" lvl="1" indent="-228600">
              <a:spcBef>
                <a:spcPts val="600"/>
              </a:spcBef>
              <a:spcAft>
                <a:spcPts val="600"/>
              </a:spcAft>
              <a:buClr>
                <a:srgbClr val="000099"/>
              </a:buClr>
              <a:buFont typeface="Arial" panose="020B0604020202020204" pitchFamily="34" charset="0"/>
              <a:buChar char="•"/>
            </a:pPr>
            <a:r>
              <a:rPr lang="en-US" sz="2000" b="1" dirty="0" smtClean="0"/>
              <a:t>All Applied </a:t>
            </a:r>
            <a:r>
              <a:rPr lang="en-US" sz="2000" b="1" dirty="0"/>
              <a:t>Researchers and Engineers </a:t>
            </a:r>
            <a:r>
              <a:rPr lang="en-US" sz="2000" dirty="0"/>
              <a:t>– </a:t>
            </a:r>
            <a:r>
              <a:rPr lang="en-US" sz="2000" dirty="0" smtClean="0"/>
              <a:t>The Models </a:t>
            </a:r>
            <a:r>
              <a:rPr lang="en-US" sz="2000" dirty="0"/>
              <a:t>provide a </a:t>
            </a:r>
            <a:r>
              <a:rPr lang="en-US" sz="2000" dirty="0" smtClean="0"/>
              <a:t>research</a:t>
            </a:r>
            <a:r>
              <a:rPr lang="en-US" sz="2000" dirty="0"/>
              <a:t>, </a:t>
            </a:r>
            <a:r>
              <a:rPr lang="en-US" sz="2000" dirty="0" smtClean="0"/>
              <a:t>development and </a:t>
            </a:r>
            <a:r>
              <a:rPr lang="en-US" sz="2000" dirty="0"/>
              <a:t>production </a:t>
            </a:r>
            <a:r>
              <a:rPr lang="en-US" sz="2000" dirty="0" smtClean="0"/>
              <a:t>continuum, </a:t>
            </a:r>
            <a:r>
              <a:rPr lang="en-US" sz="2000" dirty="0" smtClean="0"/>
              <a:t>to justify </a:t>
            </a:r>
            <a:r>
              <a:rPr lang="en-US" sz="2000" dirty="0" smtClean="0"/>
              <a:t>project </a:t>
            </a:r>
            <a:r>
              <a:rPr lang="en-US" sz="2000" dirty="0" smtClean="0"/>
              <a:t>initiation, continuation and eventual delivery of beneficial innovative AT outcomes. </a:t>
            </a:r>
            <a:endParaRPr lang="en-US" sz="2000" dirty="0"/>
          </a:p>
          <a:p>
            <a:pPr marL="571500" lvl="1" indent="-342900">
              <a:lnSpc>
                <a:spcPts val="2000"/>
              </a:lnSpc>
              <a:spcBef>
                <a:spcPts val="600"/>
              </a:spcBef>
              <a:spcAft>
                <a:spcPts val="600"/>
              </a:spcAft>
              <a:buClr>
                <a:srgbClr val="000099"/>
              </a:buClr>
              <a:buFont typeface="Wingdings" charset="2"/>
              <a:buChar char="ü"/>
            </a:pPr>
            <a:endParaRPr lang="en-US" sz="1600" dirty="0"/>
          </a:p>
          <a:p>
            <a:endParaRPr lang="en-US" dirty="0"/>
          </a:p>
        </p:txBody>
      </p:sp>
    </p:spTree>
    <p:extLst>
      <p:ext uri="{BB962C8B-B14F-4D97-AF65-F5344CB8AC3E}">
        <p14:creationId xmlns:p14="http://schemas.microsoft.com/office/powerpoint/2010/main" val="37474786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 Evolution</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52878"/>
            <a:ext cx="8316842" cy="5135286"/>
          </a:xfrm>
          <a:prstGeom prst="rect">
            <a:avLst/>
          </a:prstGeom>
        </p:spPr>
        <p:txBody>
          <a:bodyPr/>
          <a:lstStyle/>
          <a:p>
            <a:pPr marL="228600" indent="-228600">
              <a:lnSpc>
                <a:spcPts val="3000"/>
              </a:lnSpc>
              <a:spcBef>
                <a:spcPts val="600"/>
              </a:spcBef>
              <a:buClr>
                <a:srgbClr val="000099"/>
              </a:buClr>
            </a:pPr>
            <a:r>
              <a:rPr lang="en-US" sz="2400" u="sng" dirty="0" err="1" smtClean="0"/>
              <a:t>NtK</a:t>
            </a:r>
            <a:r>
              <a:rPr lang="en-US" sz="2400" u="sng" dirty="0" smtClean="0"/>
              <a:t> Model for Commercial Products (2009 </a:t>
            </a:r>
            <a:r>
              <a:rPr lang="mr-IN" sz="2400" u="sng" dirty="0" smtClean="0"/>
              <a:t>–</a:t>
            </a:r>
            <a:r>
              <a:rPr lang="en-US" sz="2400" u="sng" dirty="0" smtClean="0"/>
              <a:t> 2011)</a:t>
            </a:r>
            <a:r>
              <a:rPr lang="en-US" sz="2400" dirty="0" smtClean="0"/>
              <a:t> </a:t>
            </a:r>
            <a:r>
              <a:rPr lang="en-US" sz="2400" dirty="0"/>
              <a:t>– </a:t>
            </a:r>
            <a:r>
              <a:rPr lang="en-US" sz="2400" dirty="0" smtClean="0"/>
              <a:t>Integrated </a:t>
            </a:r>
            <a:r>
              <a:rPr lang="en-US" sz="2400" dirty="0" smtClean="0"/>
              <a:t>international industry </a:t>
            </a:r>
            <a:r>
              <a:rPr lang="en-US" sz="2400" dirty="0" smtClean="0"/>
              <a:t>best </a:t>
            </a:r>
            <a:r>
              <a:rPr lang="en-US" sz="2400" dirty="0" smtClean="0"/>
              <a:t>practices with tools to assess requirements, and </a:t>
            </a:r>
            <a:r>
              <a:rPr lang="en-US" sz="2400" dirty="0" smtClean="0"/>
              <a:t>communicate/</a:t>
            </a:r>
            <a:r>
              <a:rPr lang="en-US" sz="2400" dirty="0" smtClean="0"/>
              <a:t>transfer project </a:t>
            </a:r>
            <a:r>
              <a:rPr lang="en-US" sz="2400" dirty="0" smtClean="0"/>
              <a:t>outputs.</a:t>
            </a:r>
          </a:p>
          <a:p>
            <a:pPr marL="228600" indent="-228600">
              <a:lnSpc>
                <a:spcPts val="3000"/>
              </a:lnSpc>
              <a:spcBef>
                <a:spcPts val="600"/>
              </a:spcBef>
              <a:buClr>
                <a:srgbClr val="000099"/>
              </a:buClr>
            </a:pPr>
            <a:r>
              <a:rPr lang="en-US" sz="2400" u="sng" dirty="0" smtClean="0"/>
              <a:t>Evidence-Based</a:t>
            </a:r>
            <a:r>
              <a:rPr lang="en-US" sz="2400" dirty="0" smtClean="0"/>
              <a:t> </a:t>
            </a:r>
            <a:r>
              <a:rPr lang="en-US" sz="2400" dirty="0"/>
              <a:t>– </a:t>
            </a:r>
            <a:r>
              <a:rPr lang="en-US" sz="2400" dirty="0" smtClean="0"/>
              <a:t>Supported by excerpts drawn from academic and industry literature, and examples of standard tools for conducting required technical, market and customer analysis</a:t>
            </a:r>
            <a:r>
              <a:rPr lang="en-US" sz="2400" dirty="0" smtClean="0"/>
              <a:t>.</a:t>
            </a:r>
          </a:p>
          <a:p>
            <a:pPr marL="228600" indent="-228600">
              <a:lnSpc>
                <a:spcPts val="3000"/>
              </a:lnSpc>
              <a:spcBef>
                <a:spcPts val="600"/>
              </a:spcBef>
              <a:buClr>
                <a:srgbClr val="000099"/>
              </a:buClr>
            </a:pPr>
            <a:r>
              <a:rPr lang="en-US" sz="2400" u="sng" dirty="0" smtClean="0"/>
              <a:t>Stage/Gate Design </a:t>
            </a:r>
            <a:r>
              <a:rPr lang="mr-IN" sz="2400" dirty="0" smtClean="0"/>
              <a:t>–</a:t>
            </a:r>
            <a:r>
              <a:rPr lang="en-US" sz="2400" dirty="0" smtClean="0"/>
              <a:t> Demonstrates why Stage Activities and Decision Gates are equally important to rigorous progress.</a:t>
            </a:r>
            <a:endParaRPr lang="en-US" sz="2400" dirty="0" smtClean="0"/>
          </a:p>
          <a:p>
            <a:pPr marL="228600" indent="-228600">
              <a:lnSpc>
                <a:spcPts val="3000"/>
              </a:lnSpc>
              <a:spcBef>
                <a:spcPts val="600"/>
              </a:spcBef>
              <a:buClr>
                <a:srgbClr val="000099"/>
              </a:buClr>
            </a:pPr>
            <a:r>
              <a:rPr lang="en-US" sz="2400" u="sng" dirty="0" smtClean="0"/>
              <a:t>Detailed Guidance</a:t>
            </a:r>
            <a:r>
              <a:rPr lang="en-US" sz="2400" dirty="0" smtClean="0"/>
              <a:t> </a:t>
            </a:r>
            <a:r>
              <a:rPr lang="en-US" sz="2400" dirty="0" smtClean="0"/>
              <a:t>– </a:t>
            </a:r>
            <a:r>
              <a:rPr lang="en-US" sz="2400" dirty="0"/>
              <a:t>T</a:t>
            </a:r>
            <a:r>
              <a:rPr lang="en-US" sz="2400" dirty="0" smtClean="0"/>
              <a:t>he </a:t>
            </a:r>
            <a:r>
              <a:rPr lang="en-US" sz="2400" dirty="0" err="1" smtClean="0"/>
              <a:t>NtK</a:t>
            </a:r>
            <a:r>
              <a:rPr lang="en-US" sz="2400" dirty="0" smtClean="0"/>
              <a:t> Model </a:t>
            </a:r>
            <a:r>
              <a:rPr lang="en-US" sz="2400" dirty="0" smtClean="0"/>
              <a:t>serves as </a:t>
            </a:r>
            <a:r>
              <a:rPr lang="en-US" sz="2400" dirty="0" smtClean="0"/>
              <a:t>a tool </a:t>
            </a:r>
            <a:r>
              <a:rPr lang="en-US" sz="2400" dirty="0" smtClean="0"/>
              <a:t>during </a:t>
            </a:r>
            <a:r>
              <a:rPr lang="en-US" sz="2400" dirty="0" smtClean="0"/>
              <a:t>proposal preparation, and </a:t>
            </a:r>
            <a:r>
              <a:rPr lang="en-US" sz="2400" dirty="0" smtClean="0"/>
              <a:t>post-award implementation.</a:t>
            </a:r>
            <a:endParaRPr lang="en-US" sz="2400" dirty="0" smtClean="0"/>
          </a:p>
          <a:p>
            <a:endParaRPr lang="en-US" sz="2800" dirty="0" smtClean="0"/>
          </a:p>
        </p:txBody>
      </p:sp>
    </p:spTree>
    <p:extLst>
      <p:ext uri="{BB962C8B-B14F-4D97-AF65-F5344CB8AC3E}">
        <p14:creationId xmlns:p14="http://schemas.microsoft.com/office/powerpoint/2010/main" val="2730919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Three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a:t>
            </a:r>
            <a:r>
              <a:rPr lang="en-US" sz="4000" b="1" dirty="0" smtClean="0">
                <a:solidFill>
                  <a:srgbClr val="000099"/>
                </a:solidFill>
                <a:effectLst>
                  <a:outerShdw blurRad="38100" dist="38100" dir="2700000" algn="tl">
                    <a:srgbClr val="000000">
                      <a:alpha val="43137"/>
                    </a:srgbClr>
                  </a:outerShdw>
                </a:effectLst>
              </a:rPr>
              <a:t>Model Variants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67334" y="1689900"/>
            <a:ext cx="8459184" cy="5350664"/>
          </a:xfrm>
          <a:prstGeom prst="rect">
            <a:avLst/>
          </a:prstGeom>
        </p:spPr>
        <p:txBody>
          <a:bodyPr/>
          <a:lstStyle/>
          <a:p>
            <a:pPr marL="228600" indent="-228600">
              <a:lnSpc>
                <a:spcPts val="3600"/>
              </a:lnSpc>
              <a:spcBef>
                <a:spcPts val="600"/>
              </a:spcBef>
              <a:buClr>
                <a:srgbClr val="000099"/>
              </a:buClr>
            </a:pPr>
            <a:r>
              <a:rPr lang="en-US" sz="2800" u="sng" dirty="0" err="1" smtClean="0"/>
              <a:t>NtK</a:t>
            </a:r>
            <a:r>
              <a:rPr lang="en-US" sz="2800" u="sng" dirty="0" smtClean="0"/>
              <a:t> </a:t>
            </a:r>
            <a:r>
              <a:rPr lang="en-US" sz="2800" u="sng" dirty="0"/>
              <a:t>Model </a:t>
            </a:r>
            <a:r>
              <a:rPr lang="en-US" sz="2800" u="sng" dirty="0" smtClean="0"/>
              <a:t>Variants (2014 </a:t>
            </a:r>
            <a:r>
              <a:rPr lang="mr-IN" sz="2800" u="sng" dirty="0" smtClean="0"/>
              <a:t>–</a:t>
            </a:r>
            <a:r>
              <a:rPr lang="en-US" sz="2800" u="sng" dirty="0" smtClean="0"/>
              <a:t> 2016)</a:t>
            </a:r>
            <a:r>
              <a:rPr lang="en-US" sz="2800" dirty="0" smtClean="0"/>
              <a:t> </a:t>
            </a:r>
            <a:r>
              <a:rPr lang="en-US" sz="2800" dirty="0"/>
              <a:t>– </a:t>
            </a:r>
            <a:r>
              <a:rPr lang="en-US" sz="2800" dirty="0" smtClean="0"/>
              <a:t>Stakeholder </a:t>
            </a:r>
            <a:r>
              <a:rPr lang="en-US" sz="2800" dirty="0" smtClean="0"/>
              <a:t> feedback verified need for </a:t>
            </a:r>
            <a:r>
              <a:rPr lang="en-US" sz="2800" dirty="0" err="1" smtClean="0"/>
              <a:t>NtK</a:t>
            </a:r>
            <a:r>
              <a:rPr lang="en-US" sz="2800" dirty="0" smtClean="0"/>
              <a:t> Model variants to guide projects intending non</a:t>
            </a:r>
            <a:r>
              <a:rPr lang="en-US" sz="2800" dirty="0"/>
              <a:t>-commercial </a:t>
            </a:r>
            <a:r>
              <a:rPr lang="en-US" sz="2800" dirty="0" smtClean="0"/>
              <a:t>outcomes:</a:t>
            </a:r>
            <a:endParaRPr lang="en-US" sz="2800" dirty="0" smtClean="0"/>
          </a:p>
          <a:p>
            <a:pPr>
              <a:lnSpc>
                <a:spcPts val="2000"/>
              </a:lnSpc>
              <a:spcBef>
                <a:spcPts val="600"/>
              </a:spcBef>
            </a:pPr>
            <a:endParaRPr lang="en-US" sz="2800" dirty="0" smtClean="0"/>
          </a:p>
          <a:p>
            <a:pPr lvl="1">
              <a:lnSpc>
                <a:spcPts val="3000"/>
              </a:lnSpc>
              <a:spcBef>
                <a:spcPts val="600"/>
              </a:spcBef>
              <a:buClr>
                <a:srgbClr val="000099"/>
              </a:buClr>
              <a:buSzPct val="80000"/>
              <a:buFont typeface="Wingdings" panose="05000000000000000000" pitchFamily="2" charset="2"/>
              <a:buChar char="Ø"/>
            </a:pPr>
            <a:r>
              <a:rPr lang="en-US" i="1" dirty="0" smtClean="0"/>
              <a:t>Industry </a:t>
            </a:r>
            <a:r>
              <a:rPr lang="en-US" i="1" dirty="0"/>
              <a:t>Standards / Clinical Guidelines</a:t>
            </a:r>
            <a:r>
              <a:rPr lang="en-US" i="1" dirty="0" smtClean="0"/>
              <a:t>.</a:t>
            </a:r>
          </a:p>
          <a:p>
            <a:pPr lvl="1">
              <a:lnSpc>
                <a:spcPts val="3000"/>
              </a:lnSpc>
              <a:spcBef>
                <a:spcPts val="600"/>
              </a:spcBef>
              <a:buClr>
                <a:srgbClr val="000099"/>
              </a:buClr>
              <a:buSzPct val="80000"/>
              <a:buFont typeface="Wingdings" panose="05000000000000000000" pitchFamily="2" charset="2"/>
              <a:buChar char="Ø"/>
            </a:pPr>
            <a:endParaRPr lang="en-US" i="1" dirty="0"/>
          </a:p>
          <a:p>
            <a:pPr lvl="1">
              <a:lnSpc>
                <a:spcPts val="3000"/>
              </a:lnSpc>
              <a:spcBef>
                <a:spcPts val="600"/>
              </a:spcBef>
              <a:buClr>
                <a:srgbClr val="000099"/>
              </a:buClr>
              <a:buSzPct val="80000"/>
              <a:buFont typeface="Wingdings" panose="05000000000000000000" pitchFamily="2" charset="2"/>
              <a:buChar char="Ø"/>
            </a:pPr>
            <a:r>
              <a:rPr lang="en-US" i="1" dirty="0"/>
              <a:t>Laboratory Instruments / Fabrication Tools</a:t>
            </a:r>
            <a:r>
              <a:rPr lang="en-US" i="1" dirty="0" smtClean="0"/>
              <a:t>.</a:t>
            </a:r>
          </a:p>
          <a:p>
            <a:pPr lvl="1">
              <a:lnSpc>
                <a:spcPts val="3000"/>
              </a:lnSpc>
              <a:spcBef>
                <a:spcPts val="600"/>
              </a:spcBef>
              <a:buClr>
                <a:srgbClr val="000099"/>
              </a:buClr>
              <a:buSzPct val="80000"/>
              <a:buFont typeface="Wingdings" panose="05000000000000000000" pitchFamily="2" charset="2"/>
              <a:buChar char="Ø"/>
            </a:pPr>
            <a:endParaRPr lang="en-US" i="1" dirty="0"/>
          </a:p>
          <a:p>
            <a:pPr lvl="1">
              <a:lnSpc>
                <a:spcPts val="3000"/>
              </a:lnSpc>
              <a:spcBef>
                <a:spcPts val="600"/>
              </a:spcBef>
              <a:buClr>
                <a:srgbClr val="000099"/>
              </a:buClr>
              <a:buSzPct val="80000"/>
              <a:buFont typeface="Wingdings" panose="05000000000000000000" pitchFamily="2" charset="2"/>
              <a:buChar char="Ø"/>
            </a:pPr>
            <a:r>
              <a:rPr lang="en-US" i="1" dirty="0"/>
              <a:t>Freeware Applications / DIY Instructions.</a:t>
            </a:r>
          </a:p>
          <a:p>
            <a:endParaRPr lang="en-US" dirty="0"/>
          </a:p>
        </p:txBody>
      </p:sp>
    </p:spTree>
    <p:extLst>
      <p:ext uri="{BB962C8B-B14F-4D97-AF65-F5344CB8AC3E}">
        <p14:creationId xmlns:p14="http://schemas.microsoft.com/office/powerpoint/2010/main" val="913856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Common Trunk </a:t>
            </a:r>
            <a:r>
              <a:rPr lang="en-US" sz="4000" b="1" dirty="0" smtClean="0">
                <a:solidFill>
                  <a:srgbClr val="000099"/>
                </a:solidFill>
                <a:effectLst>
                  <a:outerShdw blurRad="38100" dist="38100" dir="2700000" algn="tl">
                    <a:srgbClr val="000000">
                      <a:alpha val="43137"/>
                    </a:srgbClr>
                  </a:outerShdw>
                </a:effectLst>
              </a:rPr>
              <a:t>in All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Models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22437"/>
            <a:ext cx="8229600" cy="4525963"/>
          </a:xfrm>
          <a:prstGeom prst="rect">
            <a:avLst/>
          </a:prstGeom>
        </p:spPr>
        <p:txBody>
          <a:bodyPr>
            <a:normAutofit fontScale="70000" lnSpcReduction="20000"/>
          </a:bodyPr>
          <a:lstStyle/>
          <a:p>
            <a:pPr marL="228600" indent="-228600">
              <a:lnSpc>
                <a:spcPts val="3400"/>
              </a:lnSpc>
              <a:spcBef>
                <a:spcPts val="600"/>
              </a:spcBef>
              <a:buClr>
                <a:srgbClr val="000099"/>
              </a:buClr>
            </a:pPr>
            <a:r>
              <a:rPr lang="en-US" sz="3800" dirty="0" smtClean="0"/>
              <a:t>All </a:t>
            </a:r>
            <a:r>
              <a:rPr lang="en-US" sz="3800" dirty="0" smtClean="0"/>
              <a:t>four </a:t>
            </a:r>
            <a:r>
              <a:rPr lang="en-US" sz="3800" dirty="0" err="1" smtClean="0"/>
              <a:t>NtK</a:t>
            </a:r>
            <a:r>
              <a:rPr lang="en-US" sz="3800" dirty="0" smtClean="0"/>
              <a:t> Models </a:t>
            </a:r>
            <a:r>
              <a:rPr lang="en-US" sz="3800" dirty="0" smtClean="0"/>
              <a:t>share all elements of </a:t>
            </a:r>
            <a:r>
              <a:rPr lang="en-US" sz="3800" dirty="0" smtClean="0"/>
              <a:t>Research Phase </a:t>
            </a:r>
            <a:r>
              <a:rPr lang="mr-IN" sz="3800" dirty="0" smtClean="0"/>
              <a:t>–</a:t>
            </a:r>
            <a:r>
              <a:rPr lang="en-US" sz="3800" dirty="0" smtClean="0"/>
              <a:t> Verify and Validate to avoid fatal assumptions:</a:t>
            </a:r>
            <a:endParaRPr lang="en-US" sz="3800" dirty="0" smtClean="0"/>
          </a:p>
          <a:p>
            <a:pPr>
              <a:lnSpc>
                <a:spcPts val="3400"/>
              </a:lnSpc>
              <a:spcBef>
                <a:spcPts val="600"/>
              </a:spcBef>
              <a:buClr>
                <a:srgbClr val="000099"/>
              </a:buClr>
              <a:buFont typeface="Courier New" panose="02070309020205020404" pitchFamily="49" charset="0"/>
              <a:buChar char="o"/>
            </a:pPr>
            <a:r>
              <a:rPr lang="en-US" i="1" dirty="0" smtClean="0"/>
              <a:t>Problem Definition </a:t>
            </a:r>
            <a:r>
              <a:rPr lang="en-US" dirty="0" smtClean="0"/>
              <a:t>– Validate problem in context of targeted beneficiary group &amp; Verify feasibility of envisioned solution in Stakeholder context.</a:t>
            </a:r>
          </a:p>
          <a:p>
            <a:pPr>
              <a:lnSpc>
                <a:spcPts val="3400"/>
              </a:lnSpc>
              <a:spcBef>
                <a:spcPts val="600"/>
              </a:spcBef>
              <a:buClr>
                <a:srgbClr val="000099"/>
              </a:buClr>
              <a:buFont typeface="Courier New" panose="02070309020205020404" pitchFamily="49" charset="0"/>
              <a:buChar char="o"/>
            </a:pPr>
            <a:r>
              <a:rPr lang="en-US" i="1" dirty="0" smtClean="0"/>
              <a:t>Solution </a:t>
            </a:r>
            <a:r>
              <a:rPr lang="en-US" i="1" dirty="0" smtClean="0"/>
              <a:t>Scoping </a:t>
            </a:r>
            <a:r>
              <a:rPr lang="en-US" dirty="0" smtClean="0"/>
              <a:t>– Identify all current and past alternative solutions &amp; Seek other </a:t>
            </a:r>
            <a:r>
              <a:rPr lang="en-US" dirty="0" smtClean="0"/>
              <a:t>potential applications</a:t>
            </a:r>
            <a:r>
              <a:rPr lang="en-US" dirty="0"/>
              <a:t> </a:t>
            </a:r>
            <a:r>
              <a:rPr lang="en-US" dirty="0" smtClean="0"/>
              <a:t>for envisioned outcomes.</a:t>
            </a:r>
            <a:r>
              <a:rPr lang="en-US" dirty="0" smtClean="0"/>
              <a:t> </a:t>
            </a:r>
            <a:endParaRPr lang="en-US" dirty="0" smtClean="0"/>
          </a:p>
          <a:p>
            <a:pPr>
              <a:lnSpc>
                <a:spcPts val="3400"/>
              </a:lnSpc>
              <a:spcBef>
                <a:spcPts val="600"/>
              </a:spcBef>
              <a:buClr>
                <a:srgbClr val="000099"/>
              </a:buClr>
              <a:buFont typeface="Courier New" panose="02070309020205020404" pitchFamily="49" charset="0"/>
              <a:buChar char="o"/>
            </a:pPr>
            <a:r>
              <a:rPr lang="en-US" i="1" dirty="0" smtClean="0"/>
              <a:t>Objectively Assess </a:t>
            </a:r>
            <a:r>
              <a:rPr lang="en-US" i="1" dirty="0" smtClean="0"/>
              <a:t>Need </a:t>
            </a:r>
            <a:r>
              <a:rPr lang="en-US" i="1" dirty="0" smtClean="0"/>
              <a:t>for Research </a:t>
            </a:r>
            <a:r>
              <a:rPr lang="en-US" dirty="0" smtClean="0"/>
              <a:t>– Gather relevant knowledge from all fields </a:t>
            </a:r>
            <a:r>
              <a:rPr lang="en-US" dirty="0" smtClean="0"/>
              <a:t>&amp; determine if new </a:t>
            </a:r>
            <a:r>
              <a:rPr lang="en-US" dirty="0" smtClean="0"/>
              <a:t>scientific research is justified.</a:t>
            </a:r>
            <a:endParaRPr lang="en-US" dirty="0"/>
          </a:p>
        </p:txBody>
      </p:sp>
    </p:spTree>
    <p:extLst>
      <p:ext uri="{BB962C8B-B14F-4D97-AF65-F5344CB8AC3E}">
        <p14:creationId xmlns:p14="http://schemas.microsoft.com/office/powerpoint/2010/main" val="34335599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Three </a:t>
            </a:r>
            <a:r>
              <a:rPr lang="en-US" sz="4000" b="1" dirty="0" err="1" smtClean="0">
                <a:solidFill>
                  <a:srgbClr val="000099"/>
                </a:solidFill>
                <a:effectLst>
                  <a:outerShdw blurRad="38100" dist="38100" dir="2700000" algn="tl">
                    <a:srgbClr val="000000">
                      <a:alpha val="43137"/>
                    </a:srgbClr>
                  </a:outerShdw>
                </a:effectLst>
              </a:rPr>
              <a:t>NtK</a:t>
            </a:r>
            <a:r>
              <a:rPr lang="en-US" sz="4000" b="1" dirty="0" smtClean="0">
                <a:solidFill>
                  <a:srgbClr val="000099"/>
                </a:solidFill>
                <a:effectLst>
                  <a:outerShdw blurRad="38100" dist="38100" dir="2700000" algn="tl">
                    <a:srgbClr val="000000">
                      <a:alpha val="43137"/>
                    </a:srgbClr>
                  </a:outerShdw>
                </a:effectLst>
              </a:rPr>
              <a:t> Variants Branch </a:t>
            </a:r>
            <a:r>
              <a:rPr lang="en-US" sz="4000" b="1" dirty="0" smtClean="0">
                <a:solidFill>
                  <a:srgbClr val="000099"/>
                </a:solidFill>
                <a:effectLst>
                  <a:outerShdw blurRad="38100" dist="38100" dir="2700000" algn="tl">
                    <a:srgbClr val="000000">
                      <a:alpha val="43137"/>
                    </a:srgbClr>
                  </a:outerShdw>
                </a:effectLst>
              </a:rPr>
              <a:t>Off Trunk</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51037"/>
            <a:ext cx="8229600" cy="4525963"/>
          </a:xfrm>
          <a:prstGeom prst="rect">
            <a:avLst/>
          </a:prstGeom>
        </p:spPr>
        <p:txBody>
          <a:bodyPr/>
          <a:lstStyle/>
          <a:p>
            <a:pPr marL="228600" indent="-228600">
              <a:lnSpc>
                <a:spcPts val="3600"/>
              </a:lnSpc>
              <a:spcBef>
                <a:spcPts val="600"/>
              </a:spcBef>
              <a:buClr>
                <a:srgbClr val="000099"/>
              </a:buClr>
            </a:pPr>
            <a:r>
              <a:rPr lang="en-US" sz="2800" dirty="0" smtClean="0"/>
              <a:t>Commercial Product version </a:t>
            </a:r>
            <a:r>
              <a:rPr lang="en-US" sz="2800" dirty="0" smtClean="0"/>
              <a:t>requires the most </a:t>
            </a:r>
            <a:r>
              <a:rPr lang="en-US" sz="2800" dirty="0" smtClean="0"/>
              <a:t>extensive </a:t>
            </a:r>
            <a:r>
              <a:rPr lang="en-US" sz="2800" dirty="0" smtClean="0"/>
              <a:t>investment in engineering </a:t>
            </a:r>
            <a:r>
              <a:rPr lang="en-US" sz="2800" dirty="0" smtClean="0"/>
              <a:t>development and industrial </a:t>
            </a:r>
            <a:r>
              <a:rPr lang="en-US" sz="2800" dirty="0" smtClean="0"/>
              <a:t>production activities and decisions.</a:t>
            </a:r>
            <a:endParaRPr lang="en-US" sz="2800" dirty="0" smtClean="0"/>
          </a:p>
          <a:p>
            <a:pPr marL="228600" indent="-228600">
              <a:lnSpc>
                <a:spcPts val="3600"/>
              </a:lnSpc>
              <a:spcBef>
                <a:spcPts val="600"/>
              </a:spcBef>
              <a:buClr>
                <a:srgbClr val="000099"/>
              </a:buClr>
            </a:pPr>
            <a:r>
              <a:rPr lang="en-US" sz="2800" dirty="0"/>
              <a:t>V</a:t>
            </a:r>
            <a:r>
              <a:rPr lang="en-US" sz="2800" dirty="0" smtClean="0"/>
              <a:t>ariants all require </a:t>
            </a:r>
            <a:r>
              <a:rPr lang="en-US" sz="2800" dirty="0" smtClean="0"/>
              <a:t>less elaborate prototyping fabrication and testing, and face fewer regulatory and financial </a:t>
            </a:r>
            <a:r>
              <a:rPr lang="en-US" sz="2800" dirty="0" smtClean="0"/>
              <a:t>hurdles beyond key collaborators.</a:t>
            </a:r>
            <a:endParaRPr lang="en-US" sz="2800" dirty="0" smtClean="0"/>
          </a:p>
          <a:p>
            <a:pPr marL="228600" indent="-228600">
              <a:lnSpc>
                <a:spcPts val="3600"/>
              </a:lnSpc>
              <a:spcBef>
                <a:spcPts val="600"/>
              </a:spcBef>
              <a:buClr>
                <a:srgbClr val="000099"/>
              </a:buClr>
            </a:pPr>
            <a:r>
              <a:rPr lang="en-US" sz="2800" dirty="0" smtClean="0"/>
              <a:t>Each variant model harbors unique attributes</a:t>
            </a:r>
            <a:r>
              <a:rPr lang="en-US" sz="2800" dirty="0"/>
              <a:t> </a:t>
            </a:r>
            <a:r>
              <a:rPr lang="en-US" sz="2800" dirty="0" smtClean="0"/>
              <a:t>as detailed in following three slides</a:t>
            </a:r>
            <a:r>
              <a:rPr lang="en-US" sz="2800" dirty="0" smtClean="0"/>
              <a:t>.</a:t>
            </a:r>
            <a:endParaRPr lang="en-US" sz="2800" dirty="0"/>
          </a:p>
        </p:txBody>
      </p:sp>
    </p:spTree>
    <p:extLst>
      <p:ext uri="{BB962C8B-B14F-4D97-AF65-F5344CB8AC3E}">
        <p14:creationId xmlns:p14="http://schemas.microsoft.com/office/powerpoint/2010/main" val="3868203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685800"/>
            <a:ext cx="4115912" cy="5638800"/>
          </a:xfrm>
          <a:prstGeom prst="rect">
            <a:avLst/>
          </a:prstGeom>
        </p:spPr>
      </p:pic>
      <p:sp>
        <p:nvSpPr>
          <p:cNvPr id="3" name="Title 3"/>
          <p:cNvSpPr txBox="1">
            <a:spLocks/>
          </p:cNvSpPr>
          <p:nvPr/>
        </p:nvSpPr>
        <p:spPr>
          <a:xfrm>
            <a:off x="304800" y="533400"/>
            <a:ext cx="4189888" cy="1524000"/>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3200" b="1" smtClean="0">
                <a:solidFill>
                  <a:srgbClr val="000099"/>
                </a:solidFill>
              </a:rPr>
              <a:t>Standards/Guidelines Key Feature</a:t>
            </a:r>
            <a:endParaRPr lang="en-US" sz="3200" b="1" dirty="0">
              <a:solidFill>
                <a:srgbClr val="000099"/>
              </a:solidFill>
            </a:endParaRPr>
          </a:p>
        </p:txBody>
      </p:sp>
      <p:sp>
        <p:nvSpPr>
          <p:cNvPr id="4" name="Content Placeholder 4"/>
          <p:cNvSpPr txBox="1">
            <a:spLocks/>
          </p:cNvSpPr>
          <p:nvPr/>
        </p:nvSpPr>
        <p:spPr>
          <a:xfrm>
            <a:off x="457200" y="2209800"/>
            <a:ext cx="3810000"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99"/>
              </a:buClr>
              <a:buNone/>
            </a:pPr>
            <a:r>
              <a:rPr lang="en-US" sz="2000" b="1" dirty="0"/>
              <a:t>Lead Role for External </a:t>
            </a:r>
            <a:r>
              <a:rPr lang="en-US" sz="2000" b="1" dirty="0" smtClean="0"/>
              <a:t>Organizations </a:t>
            </a:r>
            <a:r>
              <a:rPr lang="en-US" sz="2000" dirty="0" smtClean="0"/>
              <a:t>– Critical to first identify the target professional group, governing body and/or regulatory agency, along with their evaluation criteria and evidence requirements. Tailor project and subordinate role to their requirements as they are the final arbiters of the decision to transform outputs into outcomes. </a:t>
            </a:r>
            <a:endParaRPr lang="en-US" sz="2000" dirty="0"/>
          </a:p>
        </p:txBody>
      </p:sp>
      <p:cxnSp>
        <p:nvCxnSpPr>
          <p:cNvPr id="11" name="Straight Arrow Connector 10"/>
          <p:cNvCxnSpPr/>
          <p:nvPr/>
        </p:nvCxnSpPr>
        <p:spPr>
          <a:xfrm flipV="1">
            <a:off x="2895600" y="1066800"/>
            <a:ext cx="2362200" cy="1295400"/>
          </a:xfrm>
          <a:prstGeom prst="straightConnector1">
            <a:avLst/>
          </a:prstGeom>
          <a:ln w="63500">
            <a:solidFill>
              <a:srgbClr val="FF5621"/>
            </a:solidFill>
            <a:tailEnd type="arrow"/>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334000" y="762000"/>
            <a:ext cx="3276600" cy="6858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666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533400"/>
            <a:ext cx="3124200" cy="1752600"/>
          </a:xfrm>
          <a:prstGeom prst="rect">
            <a:avLst/>
          </a:prstGeom>
        </p:spPr>
        <p:txBody>
          <a:bodyPr/>
          <a:lstStyle/>
          <a:p>
            <a:pPr>
              <a:lnSpc>
                <a:spcPts val="4200"/>
              </a:lnSpc>
            </a:pPr>
            <a:r>
              <a:rPr lang="en-US" sz="4000" b="1" dirty="0" smtClean="0">
                <a:solidFill>
                  <a:srgbClr val="000099"/>
                </a:solidFill>
                <a:effectLst>
                  <a:outerShdw blurRad="38100" dist="38100" dir="2700000" algn="tl">
                    <a:srgbClr val="000000">
                      <a:alpha val="43137"/>
                    </a:srgbClr>
                  </a:outerShdw>
                </a:effectLst>
              </a:rPr>
              <a:t>Instruments/Tools Key Feature</a:t>
            </a:r>
            <a:endParaRPr lang="en-US" sz="4000" b="1" dirty="0">
              <a:solidFill>
                <a:srgbClr val="000099"/>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661324"/>
            <a:ext cx="3962400" cy="5587076"/>
          </a:xfrm>
          <a:prstGeom prst="rect">
            <a:avLst/>
          </a:prstGeom>
        </p:spPr>
      </p:pic>
      <p:sp>
        <p:nvSpPr>
          <p:cNvPr id="2" name="Rectangle 1"/>
          <p:cNvSpPr/>
          <p:nvPr/>
        </p:nvSpPr>
        <p:spPr>
          <a:xfrm>
            <a:off x="381000" y="2307372"/>
            <a:ext cx="3810000" cy="3410934"/>
          </a:xfrm>
          <a:prstGeom prst="rect">
            <a:avLst/>
          </a:prstGeom>
        </p:spPr>
        <p:txBody>
          <a:bodyPr wrap="square">
            <a:spAutoFit/>
          </a:bodyPr>
          <a:lstStyle/>
          <a:p>
            <a:pPr marL="228600" indent="-228600">
              <a:lnSpc>
                <a:spcPts val="2600"/>
              </a:lnSpc>
              <a:spcBef>
                <a:spcPts val="600"/>
              </a:spcBef>
              <a:buClr>
                <a:srgbClr val="000099"/>
              </a:buClr>
              <a:buFont typeface="Arial" panose="020B0604020202020204" pitchFamily="34" charset="0"/>
              <a:buChar char="•"/>
            </a:pPr>
            <a:r>
              <a:rPr lang="en-US" sz="2000" b="1" dirty="0" smtClean="0">
                <a:solidFill>
                  <a:srgbClr val="000000"/>
                </a:solidFill>
                <a:ea typeface="Times New Roman" panose="02020603050405020304" pitchFamily="18" charset="0"/>
                <a:cs typeface="Times New Roman" panose="02020603050405020304" pitchFamily="18" charset="0"/>
              </a:rPr>
              <a:t>Lack </a:t>
            </a:r>
            <a:r>
              <a:rPr lang="en-US" sz="2000" b="1" dirty="0">
                <a:solidFill>
                  <a:srgbClr val="000000"/>
                </a:solidFill>
                <a:ea typeface="Times New Roman" panose="02020603050405020304" pitchFamily="18" charset="0"/>
                <a:cs typeface="Times New Roman" panose="02020603050405020304" pitchFamily="18" charset="0"/>
              </a:rPr>
              <a:t>of Defined Customer</a:t>
            </a:r>
            <a:r>
              <a:rPr lang="en-US" sz="2000" dirty="0" smtClean="0">
                <a:solidFill>
                  <a:srgbClr val="000000"/>
                </a:solidFill>
                <a:ea typeface="Times New Roman" panose="02020603050405020304" pitchFamily="18" charset="0"/>
                <a:cs typeface="Times New Roman" panose="02020603050405020304" pitchFamily="18" charset="0"/>
              </a:rPr>
              <a:t>:</a:t>
            </a:r>
            <a:br>
              <a:rPr lang="en-US" sz="2000" dirty="0" smtClean="0">
                <a:solidFill>
                  <a:srgbClr val="000000"/>
                </a:solidFill>
                <a:ea typeface="Times New Roman" panose="02020603050405020304" pitchFamily="18" charset="0"/>
                <a:cs typeface="Times New Roman" panose="02020603050405020304" pitchFamily="18" charset="0"/>
              </a:rPr>
            </a:br>
            <a:r>
              <a:rPr lang="en-US" sz="2000" dirty="0" smtClean="0"/>
              <a:t>In </a:t>
            </a:r>
            <a:r>
              <a:rPr lang="en-US" sz="2000" dirty="0"/>
              <a:t>most instances Grantees design, build and test new Instruments/Tools for use within their own scientific research or engineering development projects</a:t>
            </a:r>
            <a:r>
              <a:rPr lang="en-US" sz="2000" dirty="0" smtClean="0"/>
              <a:t>. So </a:t>
            </a:r>
            <a:r>
              <a:rPr lang="en-US" sz="2000" dirty="0"/>
              <a:t>this approach represents an effort to offer this internal output for adoption and use by external stakeholders.</a:t>
            </a:r>
          </a:p>
        </p:txBody>
      </p:sp>
    </p:spTree>
    <p:extLst>
      <p:ext uri="{BB962C8B-B14F-4D97-AF65-F5344CB8AC3E}">
        <p14:creationId xmlns:p14="http://schemas.microsoft.com/office/powerpoint/2010/main" val="37205231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4291</TotalTime>
  <Words>707</Words>
  <Application>Microsoft Macintosh PowerPoint</Application>
  <PresentationFormat>On-screen Show (4:3)</PresentationFormat>
  <Paragraphs>65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Need for Innovation Models in AT</vt:lpstr>
      <vt:lpstr>Who are Intended Beneficiaries?</vt:lpstr>
      <vt:lpstr>NtK Model Evolution</vt:lpstr>
      <vt:lpstr>Three NtK Model Variants</vt:lpstr>
      <vt:lpstr>Common Trunk in All NtK Models</vt:lpstr>
      <vt:lpstr>Three NtK Variants Branch Off Trunk</vt:lpstr>
      <vt:lpstr>PowerPoint Presentation</vt:lpstr>
      <vt:lpstr>Instruments/Tools Key Feature</vt:lpstr>
      <vt:lpstr>PowerPoint Presentation</vt:lpstr>
      <vt:lpstr>All Four NtK Models Live on Website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Lane</dc:creator>
  <cp:lastModifiedBy>Joe Lane</cp:lastModifiedBy>
  <cp:revision>11</cp:revision>
  <dcterms:created xsi:type="dcterms:W3CDTF">2016-11-29T21:04:26Z</dcterms:created>
  <dcterms:modified xsi:type="dcterms:W3CDTF">2017-05-09T20:06:57Z</dcterms:modified>
</cp:coreProperties>
</file>